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9" r:id="rId2"/>
    <p:sldId id="384" r:id="rId3"/>
  </p:sldIdLst>
  <p:sldSz cx="12192000" cy="6858000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nan Barbosa Ferreira" initials="RBF" lastIdx="1" clrIdx="0">
    <p:extLst>
      <p:ext uri="{19B8F6BF-5375-455C-9EA6-DF929625EA0E}">
        <p15:presenceInfo xmlns:p15="http://schemas.microsoft.com/office/powerpoint/2012/main" userId="S-1-5-21-1097491160-730207712-1318725885-1803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A50021"/>
    <a:srgbClr val="FFFFFF"/>
    <a:srgbClr val="F47920"/>
    <a:srgbClr val="969696"/>
    <a:srgbClr val="D9D9D9"/>
    <a:srgbClr val="FF6565"/>
    <a:srgbClr val="006699"/>
    <a:srgbClr val="008080"/>
    <a:srgbClr val="E2CE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1" autoAdjust="0"/>
    <p:restoredTop sz="94444" autoAdjust="0"/>
  </p:normalViewPr>
  <p:slideViewPr>
    <p:cSldViewPr snapToGrid="0">
      <p:cViewPr varScale="1">
        <p:scale>
          <a:sx n="73" d="100"/>
          <a:sy n="73" d="100"/>
        </p:scale>
        <p:origin x="75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57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A48773-7D56-4DB9-904F-78D66B9DBF92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1BF7F-3449-4B58-8F7D-223B73AF97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474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98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29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596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73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001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90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40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937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513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89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10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04388-0ECB-469D-A3A9-EB2C7E365155}" type="datetimeFigureOut">
              <a:rPr lang="pt-BR" smtClean="0"/>
              <a:t>30/07/2019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B1502-F55D-4C4E-93F6-B1AE40BD11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6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0" y="166554"/>
            <a:ext cx="11978640" cy="36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 dirty="0" smtClean="0">
                <a:solidFill>
                  <a:srgbClr val="E46C0A"/>
                </a:solidFill>
                <a:latin typeface="Itau Display Heavy" panose="020B0803020204020204" pitchFamily="34" charset="0"/>
                <a:cs typeface="Itau Display Heavy" panose="020B0803020204020204" pitchFamily="34" charset="0"/>
              </a:rPr>
              <a:t>PDV: </a:t>
            </a:r>
            <a:r>
              <a:rPr lang="pt-BR" sz="2400" b="1" dirty="0" smtClean="0">
                <a:solidFill>
                  <a:schemeClr val="bg1">
                    <a:lumMod val="50000"/>
                  </a:schemeClr>
                </a:solidFill>
                <a:latin typeface="Itau Display Heavy" panose="020B0803020204020204" pitchFamily="34" charset="0"/>
                <a:cs typeface="Itau Display Heavy" panose="020B0803020204020204" pitchFamily="34" charset="0"/>
              </a:rPr>
              <a:t>Critério de Elegibilidade, Período de Adesões e Desligamentos</a:t>
            </a:r>
            <a:endParaRPr lang="pt-BR" sz="2400" b="1" dirty="0" smtClean="0">
              <a:solidFill>
                <a:schemeClr val="bg1">
                  <a:lumMod val="50000"/>
                </a:schemeClr>
              </a:solidFill>
              <a:latin typeface="Itau Display Heavy" panose="020B0803020204020204" pitchFamily="34" charset="0"/>
              <a:cs typeface="Itau Display Heavy" panose="020B0803020204020204" pitchFamily="34" charset="0"/>
            </a:endParaRPr>
          </a:p>
          <a:p>
            <a:pPr lvl="0" eaLnBrk="0" fontAlgn="base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pt-BR" dirty="0">
              <a:solidFill>
                <a:srgbClr val="E46C0A"/>
              </a:solidFill>
              <a:latin typeface="Itau Display" panose="020B0503020204020204" pitchFamily="34" charset="0"/>
              <a:cs typeface="Itau Display" panose="020B0503020204020204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96000" y="394131"/>
            <a:ext cx="12096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0" y="528115"/>
            <a:ext cx="11730446" cy="61247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pt-BR" sz="1600" b="1" dirty="0" smtClean="0">
                <a:solidFill>
                  <a:srgbClr val="FF0000"/>
                </a:solidFill>
                <a:ea typeface="ＭＳ Ｐゴシック"/>
                <a:cs typeface="Itau Display" panose="020B0503020204020204" pitchFamily="34" charset="0"/>
              </a:rPr>
              <a:t>ELEGIBILIDADE</a:t>
            </a:r>
            <a:endParaRPr lang="pt-BR" sz="1600" b="1" dirty="0">
              <a:solidFill>
                <a:srgbClr val="FF0000"/>
              </a:solidFill>
              <a:ea typeface="ＭＳ Ｐゴシック"/>
              <a:cs typeface="Itau Display" panose="020B0503020204020204" pitchFamily="34" charset="0"/>
            </a:endParaRPr>
          </a:p>
          <a:p>
            <a:endParaRPr lang="pt-BR" sz="1600" b="1" dirty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  <a:p>
            <a:r>
              <a:rPr lang="pt-BR" b="1" dirty="0" smtClean="0">
                <a:solidFill>
                  <a:srgbClr val="0070C0"/>
                </a:solidFill>
                <a:ea typeface="ＭＳ Ｐゴシック"/>
                <a:cs typeface="Itau Display" panose="020B0503020204020204" pitchFamily="34" charset="0"/>
              </a:rPr>
              <a:t>GRUPO ETÁRIO</a:t>
            </a:r>
            <a:endParaRPr lang="pt-BR" b="1" dirty="0">
              <a:solidFill>
                <a:srgbClr val="0070C0"/>
              </a:solidFill>
              <a:ea typeface="ＭＳ Ｐゴシック"/>
              <a:cs typeface="Itau Display" panose="020B05030202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Idade igual ou superior a 55 anos ou que completem a referida idade até o dia 31/12/2019</a:t>
            </a:r>
            <a:r>
              <a:rPr lang="pt-BR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;</a:t>
            </a:r>
            <a:endParaRPr lang="pt-BR" dirty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pt-BR" b="1" dirty="0" smtClean="0">
                <a:solidFill>
                  <a:srgbClr val="0070C0"/>
                </a:solidFill>
                <a:ea typeface="ＭＳ Ｐゴシック"/>
                <a:cs typeface="Itau Display" panose="020B0503020204020204" pitchFamily="34" charset="0"/>
              </a:rPr>
              <a:t>PARA O GRUPO ABAIXO, NÃO TEM CRITÉRIO ETÁRIO</a:t>
            </a:r>
            <a:endParaRPr lang="pt-BR" b="1" dirty="0">
              <a:solidFill>
                <a:srgbClr val="0070C0"/>
              </a:solidFill>
              <a:ea typeface="ＭＳ Ｐゴシック"/>
              <a:cs typeface="Itau Display" panose="020B05030202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Ocupem o cargo de </a:t>
            </a:r>
            <a:r>
              <a:rPr lang="pt-BR" sz="1600" dirty="0" err="1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Ass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 </a:t>
            </a:r>
            <a:r>
              <a:rPr lang="pt-BR" sz="1600" dirty="0" err="1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Oper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 Suporte I,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II e III,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Programa especial 8h ou  Programa especial 6h;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Estejam lotados em alguma unidade da FOLHA ESPECIAL;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Gozem de estabilidade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por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motivo de saúde ou acidentário;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Funcionários que, em 30.06.2019, estejam afastados por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doença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há mais de 6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meses ou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que estejam afastados por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acidente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do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trabalho;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Funcionários que, em 30.06.2019, estejam com licença vencida ou recurso junto ao INSS há mais de 6 meses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Gozem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de estabilidade </a:t>
            </a: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em </a:t>
            </a:r>
            <a:r>
              <a:rPr lang="pt-BR" sz="1600" dirty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decorrência do exercício de função de (CIPA) ou em decorrência de cargo de dirigente sindical. </a:t>
            </a:r>
            <a:endParaRPr lang="pt-BR" sz="1600" dirty="0" smtClean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FF0000"/>
                </a:solidFill>
                <a:ea typeface="ＭＳ Ｐゴシック"/>
                <a:cs typeface="Itau Display" panose="020B0503020204020204" pitchFamily="34" charset="0"/>
              </a:rPr>
              <a:t>ADESÕES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DE 01/08/2019 ATÉ 31/08/2019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1600" dirty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b="1" dirty="0" smtClean="0">
                <a:solidFill>
                  <a:srgbClr val="FF0000"/>
                </a:solidFill>
                <a:ea typeface="ＭＳ Ｐゴシック"/>
                <a:cs typeface="Itau Display" panose="020B0503020204020204" pitchFamily="34" charset="0"/>
              </a:rPr>
              <a:t>DESLIGAMENTOS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rgbClr val="000000"/>
                </a:solidFill>
                <a:ea typeface="ＭＳ Ｐゴシック"/>
                <a:cs typeface="Itau Display" panose="020B0503020204020204" pitchFamily="34" charset="0"/>
              </a:rPr>
              <a:t>Os desligamentos ocorrerão de acordo com a programação da empresa, até novembro/2019 na modalidade sem justa causa.</a:t>
            </a:r>
            <a:endParaRPr lang="pt-BR" sz="1600" dirty="0">
              <a:solidFill>
                <a:srgbClr val="000000"/>
              </a:solidFill>
              <a:ea typeface="ＭＳ Ｐゴシック"/>
              <a:cs typeface="Itau Display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8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0" y="166554"/>
            <a:ext cx="8224545" cy="361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Itau Display Heavy" panose="020B0803020204020204" pitchFamily="34" charset="0"/>
                <a:ea typeface="+mn-ea"/>
                <a:cs typeface="Itau Display Heavy" panose="020B0803020204020204" pitchFamily="34" charset="0"/>
              </a:rPr>
              <a:t>PDV: 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Itau Display Heavy" panose="020B0803020204020204" pitchFamily="34" charset="0"/>
                <a:ea typeface="+mn-ea"/>
                <a:cs typeface="Itau Display Heavy" panose="020B0803020204020204" pitchFamily="34" charset="0"/>
              </a:rPr>
              <a:t>Pacote de Incentivos e Tributação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6C0A"/>
                </a:solidFill>
                <a:effectLst/>
                <a:uLnTx/>
                <a:uFillTx/>
                <a:latin typeface="Itau Display Heavy" panose="020B0803020204020204" pitchFamily="34" charset="0"/>
                <a:ea typeface="+mn-ea"/>
                <a:cs typeface="Itau Display Heavy" panose="020B0803020204020204" pitchFamily="34" charset="0"/>
              </a:rPr>
              <a:t> 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Itau Display Heavy" panose="020B0803020204020204" pitchFamily="34" charset="0"/>
              <a:ea typeface="+mn-ea"/>
              <a:cs typeface="Itau Display Heavy" panose="020B0803020204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7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srgbClr val="E46C0A"/>
              </a:solidFill>
              <a:effectLst/>
              <a:uLnTx/>
              <a:uFillTx/>
              <a:latin typeface="Itau Display" panose="020B0503020204020204" pitchFamily="34" charset="0"/>
              <a:ea typeface="+mn-ea"/>
              <a:cs typeface="Itau Display" panose="020B0503020204020204" pitchFamily="34" charset="0"/>
            </a:endParaRPr>
          </a:p>
        </p:txBody>
      </p:sp>
      <p:cxnSp>
        <p:nvCxnSpPr>
          <p:cNvPr id="21" name="Conector reto 20"/>
          <p:cNvCxnSpPr/>
          <p:nvPr/>
        </p:nvCxnSpPr>
        <p:spPr>
          <a:xfrm flipV="1">
            <a:off x="96000" y="394131"/>
            <a:ext cx="120960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" name="Retângulo 21"/>
          <p:cNvSpPr/>
          <p:nvPr/>
        </p:nvSpPr>
        <p:spPr>
          <a:xfrm>
            <a:off x="0" y="794152"/>
            <a:ext cx="10293529" cy="33855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Colaborador Elegível poderá optar por um dos pacotes conforme sua conveniência:</a:t>
            </a:r>
            <a:endParaRPr kumimoji="0" lang="pt-BR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tau Display" panose="020B0503020204020204" pitchFamily="34" charset="0"/>
              <a:ea typeface="ＭＳ Ｐゴシック"/>
              <a:cs typeface="Itau Display" panose="020B0503020204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96000" y="1121171"/>
            <a:ext cx="5832000" cy="3070071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PACOTE A</a:t>
            </a:r>
            <a:r>
              <a:rPr kumimoji="0" lang="pt-B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Indenização de 0,5 salário por ano trabalhado,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limitado a 6 salários.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                                 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Valor correspondente a 13 cestas alimentação R$ 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7.928,44, pago na forma de indenização em dinheiro.</a:t>
            </a: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tau Display" panose="020B0503020204020204" pitchFamily="34" charset="0"/>
              <a:ea typeface="ＭＳ Ｐゴシック"/>
              <a:cs typeface="Itau Display" panose="020B05030202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Prorrogação do plano de saúde por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60 meses 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(período da CCT já incluso).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Valor da PLR de 2018 (será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garantido o maior valor apurado entre os anos de 2018 e 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2019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1400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Indenização de 100% das estabilidades, </a:t>
            </a:r>
            <a:r>
              <a:rPr lang="pt-BR" sz="1400" u="sng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exceto maternidade, pré-aposentadoria e cooperativas </a:t>
            </a:r>
            <a:r>
              <a:rPr lang="pt-BR" sz="1400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– essas não serão indenizadas</a:t>
            </a:r>
            <a:endParaRPr kumimoji="0" lang="pt-BR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tau Display" panose="020B0503020204020204" pitchFamily="34" charset="0"/>
              <a:ea typeface="ＭＳ Ｐゴシック"/>
              <a:cs typeface="Itau Display" panose="020B0503020204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134433" y="1121171"/>
            <a:ext cx="5940000" cy="3070071"/>
          </a:xfrm>
          <a:prstGeom prst="rect">
            <a:avLst/>
          </a:prstGeom>
          <a:ln>
            <a:solidFill>
              <a:schemeClr val="accent1"/>
            </a:solidFill>
            <a:prstDash val="sysDot"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PACOTE B</a:t>
            </a:r>
            <a:r>
              <a:rPr kumimoji="0" lang="pt-BR" sz="1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Indenização de 0,5 salário por ano trabalhado,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limitado a 10 salários.                                 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Valor correspondente a 13 cestas alimentação R$ 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7.928,44, pagos na forma de indenização em</a:t>
            </a:r>
            <a:r>
              <a:rPr kumimoji="0" lang="pt-BR" sz="14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 dinheiro.</a:t>
            </a:r>
            <a:endParaRPr kumimoji="0" lang="pt-BR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Itau Display" panose="020B0503020204020204" pitchFamily="34" charset="0"/>
              <a:ea typeface="ＭＳ Ｐゴシック"/>
              <a:cs typeface="Itau Display" panose="020B0503020204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Prorrogação do plano de saúde </a:t>
            </a:r>
            <a:r>
              <a:rPr kumimoji="0" lang="pt-BR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por 24 meses 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(período da CCT já incluso).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Valor da PLR de </a:t>
            </a:r>
            <a:r>
              <a:rPr kumimoji="0" lang="pt-BR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2018 (será garantido o maior valor apurado entre os anos de 2018 e 2019</a:t>
            </a:r>
            <a:r>
              <a:rPr kumimoji="0" lang="pt-BR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pt-BR" sz="1400" dirty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Indenização de </a:t>
            </a:r>
            <a:r>
              <a:rPr lang="pt-BR" sz="1400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100% das estabilidades</a:t>
            </a:r>
            <a:r>
              <a:rPr lang="pt-BR" sz="1400" dirty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, exceto </a:t>
            </a:r>
            <a:r>
              <a:rPr lang="pt-BR" sz="1400" u="sng" dirty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maternidade, pré-aposentadoria e </a:t>
            </a:r>
            <a:r>
              <a:rPr lang="pt-BR" sz="1400" u="sng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cooperativas</a:t>
            </a:r>
            <a:r>
              <a:rPr lang="pt-BR" sz="1400" dirty="0" smtClean="0">
                <a:solidFill>
                  <a:srgbClr val="000000"/>
                </a:solidFill>
                <a:latin typeface="Itau Display" panose="020B0503020204020204" pitchFamily="34" charset="0"/>
                <a:ea typeface="ＭＳ Ｐゴシック"/>
                <a:cs typeface="Itau Display" panose="020B0503020204020204" pitchFamily="34" charset="0"/>
              </a:rPr>
              <a:t> – essas não serão indenizadas</a:t>
            </a:r>
            <a:endParaRPr lang="pt-BR" sz="1400" dirty="0">
              <a:solidFill>
                <a:srgbClr val="000000"/>
              </a:solidFill>
              <a:latin typeface="Itau Display" panose="020B0503020204020204" pitchFamily="34" charset="0"/>
              <a:ea typeface="ＭＳ Ｐゴシック"/>
              <a:cs typeface="Itau Display" panose="020B0503020204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6000" y="4602440"/>
            <a:ext cx="11978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TRIBUTAÇÃO</a:t>
            </a:r>
          </a:p>
          <a:p>
            <a:endParaRPr lang="pt-BR" dirty="0"/>
          </a:p>
          <a:p>
            <a:r>
              <a:rPr lang="pt-BR" dirty="0" smtClean="0"/>
              <a:t>As verbas de incentivo ao PDV pagas de forma indenizatórias não sofrem nenhum tipo de tributação;</a:t>
            </a:r>
          </a:p>
          <a:p>
            <a:r>
              <a:rPr lang="pt-BR" dirty="0" smtClean="0"/>
              <a:t>Pagamentos relativos à PLR e Programas próprios de Participação nos Resultados terão incidência de IR de acordo com tabela própria;</a:t>
            </a:r>
          </a:p>
          <a:p>
            <a:r>
              <a:rPr lang="pt-BR" dirty="0" smtClean="0"/>
              <a:t>Verbas rescisórias terão as incidências tributárias legais.</a:t>
            </a:r>
            <a:r>
              <a:rPr lang="pt-BR" dirty="0"/>
              <a:t> </a:t>
            </a:r>
            <a:endParaRPr lang="pt-BR" dirty="0" smtClean="0"/>
          </a:p>
        </p:txBody>
      </p:sp>
      <p:sp>
        <p:nvSpPr>
          <p:cNvPr id="3" name="CaixaDeTexto 2"/>
          <p:cNvSpPr txBox="1"/>
          <p:nvPr/>
        </p:nvSpPr>
        <p:spPr>
          <a:xfrm>
            <a:off x="195943" y="425830"/>
            <a:ext cx="2011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PACOTES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50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18138</TotalTime>
  <Words>411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Itau Display</vt:lpstr>
      <vt:lpstr>Itau Display Heavy</vt:lpstr>
      <vt:lpstr>Wingdings</vt:lpstr>
      <vt:lpstr>Tema do Office</vt:lpstr>
      <vt:lpstr>Apresentação do PowerPoint</vt:lpstr>
      <vt:lpstr>Apresentação do PowerPoint</vt:lpstr>
    </vt:vector>
  </TitlesOfParts>
  <Company>Banco Itau Unibanco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Renan Barbosa Ferreira</dc:creator>
  <cp:lastModifiedBy>Romualdo Garbos</cp:lastModifiedBy>
  <cp:revision>1020</cp:revision>
  <cp:lastPrinted>2019-06-07T19:21:55Z</cp:lastPrinted>
  <dcterms:created xsi:type="dcterms:W3CDTF">2017-03-21T14:03:54Z</dcterms:created>
  <dcterms:modified xsi:type="dcterms:W3CDTF">2019-07-30T14:07:17Z</dcterms:modified>
</cp:coreProperties>
</file>