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7" r:id="rId1"/>
  </p:sldMasterIdLst>
  <p:notesMasterIdLst>
    <p:notesMasterId r:id="rId34"/>
  </p:notesMasterIdLst>
  <p:handoutMasterIdLst>
    <p:handoutMasterId r:id="rId35"/>
  </p:handoutMasterIdLst>
  <p:sldIdLst>
    <p:sldId id="256" r:id="rId2"/>
    <p:sldId id="701" r:id="rId3"/>
    <p:sldId id="704" r:id="rId4"/>
    <p:sldId id="705" r:id="rId5"/>
    <p:sldId id="554" r:id="rId6"/>
    <p:sldId id="706" r:id="rId7"/>
    <p:sldId id="711" r:id="rId8"/>
    <p:sldId id="712" r:id="rId9"/>
    <p:sldId id="714" r:id="rId10"/>
    <p:sldId id="703" r:id="rId11"/>
    <p:sldId id="426" r:id="rId12"/>
    <p:sldId id="427" r:id="rId13"/>
    <p:sldId id="428" r:id="rId14"/>
    <p:sldId id="429" r:id="rId15"/>
    <p:sldId id="285" r:id="rId16"/>
    <p:sldId id="293" r:id="rId17"/>
    <p:sldId id="273" r:id="rId18"/>
    <p:sldId id="419" r:id="rId19"/>
    <p:sldId id="422" r:id="rId20"/>
    <p:sldId id="410" r:id="rId21"/>
    <p:sldId id="409" r:id="rId22"/>
    <p:sldId id="418" r:id="rId23"/>
    <p:sldId id="412" r:id="rId24"/>
    <p:sldId id="702" r:id="rId25"/>
    <p:sldId id="416" r:id="rId26"/>
    <p:sldId id="281" r:id="rId27"/>
    <p:sldId id="279" r:id="rId28"/>
    <p:sldId id="710" r:id="rId29"/>
    <p:sldId id="707" r:id="rId30"/>
    <p:sldId id="708" r:id="rId31"/>
    <p:sldId id="709" r:id="rId32"/>
    <p:sldId id="421" r:id="rId33"/>
  </p:sldIdLst>
  <p:sldSz cx="12192000" cy="6858000"/>
  <p:notesSz cx="6865938" cy="99980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>
          <p15:clr>
            <a:srgbClr val="A4A3A4"/>
          </p15:clr>
        </p15:guide>
        <p15:guide id="2" pos="39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tinha" initials="f" lastIdx="5" clrIdx="0"/>
  <p:cmAuthor id="1" name="Keila e André" initials="Ke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8E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91" autoAdjust="0"/>
    <p:restoredTop sz="80559" autoAdjust="0"/>
  </p:normalViewPr>
  <p:slideViewPr>
    <p:cSldViewPr snapToGrid="0">
      <p:cViewPr>
        <p:scale>
          <a:sx n="75" d="100"/>
          <a:sy n="75" d="100"/>
        </p:scale>
        <p:origin x="-924" y="-72"/>
      </p:cViewPr>
      <p:guideLst>
        <p:guide orient="horz" pos="2137"/>
        <p:guide pos="39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Planilha_do_Microsoft_Excel2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Planilha_do_Microsoft_Excel3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4.xlsx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28728094224979E-3"/>
          <c:y val="5.5192167736115939E-2"/>
          <c:w val="0.68535009029163829"/>
          <c:h val="0.90082470171590234"/>
        </c:manualLayout>
      </c:layout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309-4005-9B34-BC21C99724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309-4005-9B34-BC21C99724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309-4005-9B34-BC21C99724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309-4005-9B34-BC21C997248F}"/>
              </c:ext>
            </c:extLst>
          </c:dPt>
          <c:dLbls>
            <c:dLbl>
              <c:idx val="2"/>
              <c:layout>
                <c:manualLayout>
                  <c:x val="0.1483668799212598"/>
                  <c:y val="0.2139564952044478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09-4005-9B34-BC21C9972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Planilha1!$A$2:$A$5</c:f>
              <c:strCache>
                <c:ptCount val="4"/>
                <c:pt idx="0">
                  <c:v>Microempresa</c:v>
                </c:pt>
                <c:pt idx="1">
                  <c:v>Pequeno Porte</c:v>
                </c:pt>
                <c:pt idx="2">
                  <c:v>Médio Porte</c:v>
                </c:pt>
                <c:pt idx="3">
                  <c:v>Grande Porte</c:v>
                </c:pt>
              </c:strCache>
            </c:strRef>
          </c:cat>
          <c:val>
            <c:numRef>
              <c:f>Planilha1!$B$2:$B$5</c:f>
              <c:numCache>
                <c:formatCode>0%</c:formatCode>
                <c:ptCount val="4"/>
                <c:pt idx="0">
                  <c:v>0.47</c:v>
                </c:pt>
                <c:pt idx="1">
                  <c:v>0.35</c:v>
                </c:pt>
                <c:pt idx="2">
                  <c:v>0.08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309-4005-9B34-BC21C997248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28728094224979E-3"/>
          <c:y val="5.5192167736115939E-2"/>
          <c:w val="0.68535009029163829"/>
          <c:h val="0.90082470171590234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055493171455382E-2"/>
          <c:y val="3.7311330792118541E-2"/>
          <c:w val="0.92994021183774345"/>
          <c:h val="0.842327339461277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Coluna1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Planilha1!$B$2:$B$11</c:f>
              <c:numCache>
                <c:formatCode>#,##0</c:formatCode>
                <c:ptCount val="10"/>
                <c:pt idx="0">
                  <c:v>7757</c:v>
                </c:pt>
                <c:pt idx="1">
                  <c:v>7239</c:v>
                </c:pt>
                <c:pt idx="2">
                  <c:v>6983</c:v>
                </c:pt>
                <c:pt idx="3">
                  <c:v>6650</c:v>
                </c:pt>
                <c:pt idx="4">
                  <c:v>6053</c:v>
                </c:pt>
                <c:pt idx="5">
                  <c:v>6652</c:v>
                </c:pt>
                <c:pt idx="6">
                  <c:v>7778</c:v>
                </c:pt>
                <c:pt idx="7">
                  <c:v>10798</c:v>
                </c:pt>
                <c:pt idx="8">
                  <c:v>13881</c:v>
                </c:pt>
                <c:pt idx="9">
                  <c:v>17163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DB-480D-90D6-A59D91BED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5574016"/>
        <c:axId val="215575552"/>
      </c:barChart>
      <c:catAx>
        <c:axId val="21557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5575552"/>
        <c:crosses val="autoZero"/>
        <c:auto val="1"/>
        <c:lblAlgn val="ctr"/>
        <c:lblOffset val="100"/>
        <c:noMultiLvlLbl val="0"/>
      </c:catAx>
      <c:valAx>
        <c:axId val="21557555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5574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0.12039</cdr:x>
      <cdr:y>0.02868</cdr:y>
    </cdr:from>
    <cdr:to>
      <cdr:x>0.90545</cdr:x>
      <cdr:y>0.47857</cdr:y>
    </cdr:to>
    <cdr:cxnSp macro="">
      <cdr:nvCxnSpPr>
        <cdr:cNvPr id="3" name="Conector de Seta Reta 2">
          <a:extLst xmlns:a="http://schemas.openxmlformats.org/drawingml/2006/main">
            <a:ext uri="{FF2B5EF4-FFF2-40B4-BE49-F238E27FC236}">
              <a16:creationId xmlns:a16="http://schemas.microsoft.com/office/drawing/2014/main" xmlns="" id="{D5E37B45-942C-4B15-8F71-4175F6670CD2}"/>
            </a:ext>
          </a:extLst>
        </cdr:cNvPr>
        <cdr:cNvCxnSpPr/>
      </cdr:nvCxnSpPr>
      <cdr:spPr>
        <a:xfrm xmlns:a="http://schemas.openxmlformats.org/drawingml/2006/main" flipV="1">
          <a:off x="1358545" y="146635"/>
          <a:ext cx="8859201" cy="230048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0E012D-31D9-4670-9813-9D766530D7D8}" type="datetimeFigureOut">
              <a:rPr lang="pt-BR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9375" y="9496425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F17297-8599-4DE8-AC39-E3A148C344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688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9375" y="0"/>
            <a:ext cx="2974975" cy="50165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4765B3-3949-4184-B44C-E96568746FE1}" type="datetimeFigureOut">
              <a:rPr lang="pt-BR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811713"/>
            <a:ext cx="5492750" cy="3937000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6425"/>
            <a:ext cx="2974975" cy="501650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9375" y="9496425"/>
            <a:ext cx="2974975" cy="501650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CDEA1F9-A675-488D-A703-880D023141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834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6B3AB32-59DF-41F1-9618-EDFBF504962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53252" name="Espaço Reservado para Cabeçalho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/>
              <a:t>Negociações Coletivas no Brasil</a:t>
            </a:r>
          </a:p>
        </p:txBody>
      </p:sp>
      <p:sp>
        <p:nvSpPr>
          <p:cNvPr id="53253" name="Espaço Reservado para Número de Slide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F23F0A-9661-41E9-802D-38A85E78131F}" type="slidenum">
              <a:rPr lang="pt-BR" altLang="pt-BR"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pt-BR" altLang="pt-BR"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DEA1F9-A675-488D-A703-880D0231416F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03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ED2E24-4310-4FD7-97EB-55EE420E7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FF174FF-1002-4D8A-A555-815782071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66CAE21-4541-4C20-BE9D-24B454AC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A0D15E-E3E8-4E0E-9311-BE91303FD3AE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72F8320-2DA8-412F-8DCF-FFC311F06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7663CED-B807-45BA-8919-4C58D1299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A9E62-4E80-4B84-AF37-DBBC5E807CD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13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26C667-0920-4982-84F3-02F389AEB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96C7BFD-5554-4390-BB1F-7CEBDF834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8CC5664-6680-4B0C-A93A-0E6EE3BC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4E5898-20C7-4AC6-B315-A9D770ACDC02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2603D7B-B10D-44D6-93B9-2320A4B6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8EBEBD5-CEB0-4FEC-8AF5-DEE4119F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A9E62-4E80-4B84-AF37-DBBC5E807CD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96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8E26247-1CB0-418C-B2A0-5E0E5A77D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C743766-BDD5-481A-A830-FE48125B6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DA8BEA3-FAFE-4FC3-97FF-E39E121F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04045-D926-49E1-A802-9824B2F14378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D1ABB44-F1BE-4164-BD66-8E5DBB6B3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C91DD11-429F-45BE-AD4F-7AEC390E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A9E62-4E80-4B84-AF37-DBBC5E807CD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07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291CDF-154A-4206-8FAA-EDEC5526B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60B911C-18D0-4A6A-88DB-D8B22FC1B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4F02127-0B92-4316-8E86-F54F6E3A8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8ACE23-CA18-4AB9-AB7F-BA8AAE54F1A3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8DACCF4-0BBC-4B7B-B560-249AC1B9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28E617E-0C4D-4343-ADEF-FE169602A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A9E62-4E80-4B84-AF37-DBBC5E807CD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155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F24BA9-8DA9-4AA8-9193-9DA2BDBEF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B4D621B-9C52-4EF8-A19F-47AF6F700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FAD829F-2055-4544-8576-231377D20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438C10-2853-4ACD-92F7-CB5B7F0CC73D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8DFA534-64DC-4388-B7E1-080D2755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8F40CA1-7E11-44A2-B159-DB7ECC4A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8A64A-D649-4216-8BBA-D0AB1666E2D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09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FB9765-D157-47D0-A4B5-AB5A2BDB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8AA3085-0F66-48F5-BA45-51E24028A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63DA7BA2-DBEC-4EA2-9770-D8F0EE6DA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5366F44-4DA5-4A4E-9235-849AA86D9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E9BDE-6B61-4320-9930-47F0D6A6E0F0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2FB7533-25A9-43E1-8D56-4D6D5488C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CEC37A5-5D60-4A60-8DA3-655E3B31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7A614-D1FE-4F23-8A29-FB10C83F1CD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06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EF7E17-2A31-4531-9487-A4F082BAE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BB503A2-692E-4379-AAC3-418AD0532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146970D-AB2F-43CF-A045-CE1F07007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58897CA-9295-4007-8564-DCC71E299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E9B80691-3584-448C-A1D6-B16D04FDA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452B21C9-BCB3-4AEC-A9D6-29D273AB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0D475F-38C8-4A72-A348-0C68827B70B5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B9EBA7FE-0E24-487A-BDDA-A944005C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DFAAE943-1401-46FE-AAB5-ECD9D095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E5FB3-896B-4236-A290-7B2838AEAE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01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95FDA1-ED75-481F-B742-29ABD0865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79C373E-46DB-4C55-BB1B-DFE3B614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E254AB-7F19-4ACF-800D-0D166D3FB080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A4D5063D-3891-495F-8E57-0EFB7E68A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7415A17C-767C-4A62-9FE8-D4503A3F9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A9E62-4E80-4B84-AF37-DBBC5E807CD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95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9F5FE4AA-F82E-4D78-BAFA-DE6EE7C17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F5BCFE-8371-4AF5-A00C-E5ACE6980596}" type="datetime1">
              <a:rPr lang="pt-BR" smtClean="0"/>
              <a:pPr>
                <a:defRPr/>
              </a:pPr>
              <a:t>02/04/2022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2ADAAF0-39A8-4EE7-B96A-0DDE4A975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E3FA4B91-8825-4DFF-BE2E-2686AEB1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90F9A-9307-45AB-B762-BF3DC38EE24F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3D9ED2-1FED-4EC9-B2B8-D3A003EE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8999D20-5B77-441A-812B-4E8F0A24F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0A4528ED-28A0-41DE-BF82-F9CF47412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C593285-7956-4B4C-939F-F6791F93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3E18E5-C9C2-4719-BE91-CAA02BE6C62A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0159C20-EC8D-4D02-ACA5-7A2BC9E81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7FD0372-605B-4753-B6C0-18E08AA0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F3BD8-5EFF-4CFC-9522-DB4A86D9AF8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8" name="Imagem 13">
            <a:extLst>
              <a:ext uri="{FF2B5EF4-FFF2-40B4-BE49-F238E27FC236}">
                <a16:creationId xmlns:a16="http://schemas.microsoft.com/office/drawing/2014/main" xmlns="" id="{BF787FE9-BBB2-4E3C-A765-853079C467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100" y="1588"/>
            <a:ext cx="9525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775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8C745F-C34C-48FB-A085-E0C7AC103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45A6456F-6186-4870-BC7E-0924B7752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B54A8A5F-A9E6-4B1C-8AAB-63B1D8DA9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9E4C363-FCE7-4337-9BC7-C36E5F52D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76DA55-857B-4595-BDFC-EBABA423EAA8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04427E1-113D-4F11-A39D-DCF5A352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7C69090-18F1-4DAF-B6C1-7885F23E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9D51E-7D8B-4AC0-A74E-CD14278B917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8" name="Imagem 13">
            <a:extLst>
              <a:ext uri="{FF2B5EF4-FFF2-40B4-BE49-F238E27FC236}">
                <a16:creationId xmlns:a16="http://schemas.microsoft.com/office/drawing/2014/main" xmlns="" id="{59EEBEA7-6B8C-422E-A53B-E93DB088E0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100" y="1588"/>
            <a:ext cx="9525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93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F9B839C3-0A67-4F7B-9E5D-EE2ADA5E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125B8D0-1C75-4FE6-B2F0-F7848E64E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B8BC404-AB36-461A-B521-585714A3C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C10B48-A5F9-454F-A21B-579C2D41C9FE}" type="datetime1">
              <a:rPr lang="pt-BR" smtClean="0"/>
              <a:pPr>
                <a:defRPr/>
              </a:pPr>
              <a:t>02/04/2022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79284BB-3B07-4411-A52F-FC83D9174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D4C5E6D-18F7-4983-A51D-7783F4545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2A9E62-4E80-4B84-AF37-DBBC5E807CD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8" name="Imagem 13">
            <a:extLst>
              <a:ext uri="{FF2B5EF4-FFF2-40B4-BE49-F238E27FC236}">
                <a16:creationId xmlns:a16="http://schemas.microsoft.com/office/drawing/2014/main" xmlns="" id="{40917335-1539-4FE7-A741-D077C20AF16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2494" y="6506911"/>
            <a:ext cx="9525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82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8" r:id="rId1"/>
    <p:sldLayoutId id="2147484629" r:id="rId2"/>
    <p:sldLayoutId id="2147484630" r:id="rId3"/>
    <p:sldLayoutId id="2147484631" r:id="rId4"/>
    <p:sldLayoutId id="2147484632" r:id="rId5"/>
    <p:sldLayoutId id="2147484633" r:id="rId6"/>
    <p:sldLayoutId id="2147484634" r:id="rId7"/>
    <p:sldLayoutId id="2147484635" r:id="rId8"/>
    <p:sldLayoutId id="2147484636" r:id="rId9"/>
    <p:sldLayoutId id="2147484637" r:id="rId10"/>
    <p:sldLayoutId id="214748463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m 3">
            <a:extLst>
              <a:ext uri="{FF2B5EF4-FFF2-40B4-BE49-F238E27FC236}">
                <a16:creationId xmlns:a16="http://schemas.microsoft.com/office/drawing/2014/main" xmlns="" id="{855591AC-0784-4EB6-A1BD-E06748A44D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641" y="1588199"/>
            <a:ext cx="4058215" cy="129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2FF1B599-03CC-487E-B107-7E6AC82C2AAE}"/>
              </a:ext>
            </a:extLst>
          </p:cNvPr>
          <p:cNvSpPr txBox="1"/>
          <p:nvPr/>
        </p:nvSpPr>
        <p:spPr>
          <a:xfrm>
            <a:off x="551121" y="1875989"/>
            <a:ext cx="11089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2060"/>
                </a:solidFill>
              </a:rPr>
              <a:t>São Paulo</a:t>
            </a:r>
            <a:r>
              <a:rPr lang="pt-BR" sz="3200" b="1">
                <a:solidFill>
                  <a:srgbClr val="002060"/>
                </a:solidFill>
              </a:rPr>
              <a:t>, 02 </a:t>
            </a:r>
            <a:r>
              <a:rPr lang="pt-BR" sz="3200" b="1" dirty="0">
                <a:solidFill>
                  <a:srgbClr val="002060"/>
                </a:solidFill>
              </a:rPr>
              <a:t>abril de 2022</a:t>
            </a:r>
          </a:p>
          <a:p>
            <a:r>
              <a:rPr lang="pt-BR" sz="3200" b="1" dirty="0">
                <a:solidFill>
                  <a:srgbClr val="002060"/>
                </a:solidFill>
              </a:rPr>
              <a:t>VI Congresso da </a:t>
            </a:r>
            <a:r>
              <a:rPr lang="pt-BR" sz="3200" b="1" dirty="0" err="1">
                <a:solidFill>
                  <a:srgbClr val="002060"/>
                </a:solidFill>
              </a:rPr>
              <a:t>Contraf</a:t>
            </a:r>
            <a:r>
              <a:rPr lang="pt-BR" sz="3200" b="1" dirty="0">
                <a:solidFill>
                  <a:srgbClr val="002060"/>
                </a:solidFill>
              </a:rPr>
              <a:t> - CUT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505CC89B-D689-4CD4-ACC0-41C521B6053C}"/>
              </a:ext>
            </a:extLst>
          </p:cNvPr>
          <p:cNvSpPr/>
          <p:nvPr/>
        </p:nvSpPr>
        <p:spPr>
          <a:xfrm>
            <a:off x="551121" y="3240997"/>
            <a:ext cx="112705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cap="all" spc="-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Arial" pitchFamily="34" charset="0"/>
              </a:rPr>
              <a:t>O futuro do sindicalismo </a:t>
            </a: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DEF093-7293-4C23-BC72-07CF9C5F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373" y="943049"/>
            <a:ext cx="10515600" cy="721553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Sindicalização no Brasil – síntese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BB0A6C1E-A091-4897-B3D4-A7B0AEF0EC67}"/>
              </a:ext>
            </a:extLst>
          </p:cNvPr>
          <p:cNvSpPr txBox="1">
            <a:spLocks/>
          </p:cNvSpPr>
          <p:nvPr/>
        </p:nvSpPr>
        <p:spPr>
          <a:xfrm>
            <a:off x="281608" y="1976718"/>
            <a:ext cx="11322424" cy="48812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anose="05020102010507070707" pitchFamily="18" charset="2"/>
              <a:buNone/>
            </a:pPr>
            <a:r>
              <a:rPr lang="pt-BR" sz="2000" dirty="0">
                <a:ea typeface="Calibri" panose="020F0502020204030204" pitchFamily="34" charset="0"/>
              </a:rPr>
              <a:t>De 2012 até 2019 houve uma queda da taxa de sindicalização dentre os ocupados no Brasil, de 16,1% para 11,2%. Em números absolutos isso representa uma redução de 3,8 milhões no número de sindicalizadas, sendo mais acentuada a partir de 2017</a:t>
            </a:r>
          </a:p>
          <a:p>
            <a:pPr marL="0" indent="0" algn="just">
              <a:buFont typeface="Wingdings 2" panose="05020102010507070707" pitchFamily="18" charset="2"/>
              <a:buNone/>
            </a:pPr>
            <a:endParaRPr lang="pt-BR" sz="2000" dirty="0"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Foi predominantemente entre os trabalhadores (as) assalariados com carteira de trabalho assinada (emprego formal), possuindo um papel menos destacado o emprego público, de </a:t>
            </a:r>
            <a:r>
              <a:rPr lang="pt-BR" sz="2000" i="1" dirty="0"/>
              <a:t>Conta Própria</a:t>
            </a:r>
            <a:r>
              <a:rPr lang="pt-BR" sz="2000" dirty="0"/>
              <a:t> e </a:t>
            </a:r>
            <a:r>
              <a:rPr lang="pt-BR" sz="2000" i="1" dirty="0"/>
              <a:t>Empregadores</a:t>
            </a:r>
            <a:r>
              <a:rPr lang="pt-BR" sz="2000" dirty="0"/>
              <a:t> (estes mais vinculados a órgãos de classe, sindicatos patronais ou entidades associativas/representativas);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000" dirty="0"/>
              <a:t>Houve queda em todos os setores de atividades, com predomínio nas atividades urbanas, especialmente Indústria, </a:t>
            </a:r>
            <a:r>
              <a:rPr lang="pt-BR" sz="2000" i="1" dirty="0"/>
              <a:t>transportes</a:t>
            </a:r>
            <a:r>
              <a:rPr lang="pt-BR" sz="2000" dirty="0"/>
              <a:t>, Informação, comunicação e atividades financeiras, imobiliárias, profissionais e administrativas, educação e Administração Pública;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F39BD8DB-D6C3-4ECD-B9B6-F6E0353B7A14}"/>
              </a:ext>
            </a:extLst>
          </p:cNvPr>
          <p:cNvSpPr txBox="1"/>
          <p:nvPr/>
        </p:nvSpPr>
        <p:spPr>
          <a:xfrm>
            <a:off x="0" y="-124"/>
            <a:ext cx="4439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3. QUEM REPRESENTAMOS?</a:t>
            </a:r>
          </a:p>
        </p:txBody>
      </p:sp>
    </p:spTree>
    <p:extLst>
      <p:ext uri="{BB962C8B-B14F-4D97-AF65-F5344CB8AC3E}">
        <p14:creationId xmlns:p14="http://schemas.microsoft.com/office/powerpoint/2010/main" val="461320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BB0A6C1E-A091-4897-B3D4-A7B0AEF0EC67}"/>
              </a:ext>
            </a:extLst>
          </p:cNvPr>
          <p:cNvSpPr txBox="1">
            <a:spLocks/>
          </p:cNvSpPr>
          <p:nvPr/>
        </p:nvSpPr>
        <p:spPr>
          <a:xfrm>
            <a:off x="443753" y="1788459"/>
            <a:ext cx="11335871" cy="49216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9419D755-5109-41C5-AC1D-EEEC11C09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85" y="283238"/>
            <a:ext cx="10515600" cy="617514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Número de sindicalizados por atividade econômica, Brasil, 2012 a 2019.V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xmlns="" id="{8C6D0D8D-7A31-471B-9A37-798927D7A9A9}"/>
              </a:ext>
            </a:extLst>
          </p:cNvPr>
          <p:cNvSpPr txBox="1">
            <a:spLocks/>
          </p:cNvSpPr>
          <p:nvPr/>
        </p:nvSpPr>
        <p:spPr>
          <a:xfrm>
            <a:off x="276906" y="6555999"/>
            <a:ext cx="9023010" cy="452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1500" dirty="0"/>
              <a:t>Fonte: elaboração Subseção DIESE/CUT-Nacional a partir de </a:t>
            </a:r>
            <a:r>
              <a:rPr lang="pt-BR" sz="1500" dirty="0" err="1"/>
              <a:t>Microdados</a:t>
            </a:r>
            <a:r>
              <a:rPr lang="pt-BR" sz="1500" dirty="0"/>
              <a:t> da PNAD Contínua Anual – 1ª visita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58974323-868D-4368-9FD0-07DB5861B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768176"/>
              </p:ext>
            </p:extLst>
          </p:nvPr>
        </p:nvGraphicFramePr>
        <p:xfrm>
          <a:off x="266137" y="758970"/>
          <a:ext cx="10515597" cy="5815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95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94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9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95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9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95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95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795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36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Atividade econômica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2012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2013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2014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2015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2016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2017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2018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2019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Agricultura, pecuária, produção florestal, pesca e aquicultura 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2.385.316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2.353.666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2.263.864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2.158.313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2.029.109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1.823.921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1.627.356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1.681.056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Indústria geral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2.699.666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2.581.962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2.613.178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2.563.711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2.059.474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2.020.562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1.796.966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1.647.309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Construção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668.428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670.158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617.138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583.521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487.434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486.481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352.822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286.936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9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Comércio, reparação de veículos automotores e motocicletas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1.765.365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1.716.820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1.737.002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1.865.994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1.811.494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1.750.468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1.429.361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1.327.307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Transporte, armazenagem e correio 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873.797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889.969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906.213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901.396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851.329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797.713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630.911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577.281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Alojamento e alimentação 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286.584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378.798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345.729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346.498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359.647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356.561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300.349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313.610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90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Informação, comunicação e atividades financeiras, imobiliárias, profissionais e administrativas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effectLst/>
                        </a:rPr>
                        <a:t>1.785.118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effectLst/>
                        </a:rPr>
                        <a:t>1.898.118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effectLst/>
                        </a:rPr>
                        <a:t>1.907.253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effectLst/>
                        </a:rPr>
                        <a:t>1.868.013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effectLst/>
                        </a:rPr>
                        <a:t>1.726.677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effectLst/>
                        </a:rPr>
                        <a:t>1.688.653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effectLst/>
                        </a:rPr>
                        <a:t>1.383.786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C00000"/>
                          </a:solidFill>
                          <a:effectLst/>
                        </a:rPr>
                        <a:t>1.282.601</a:t>
                      </a:r>
                      <a:endParaRPr lang="pt-BR" sz="12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Administração pública, defesa e seguridade social 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1.378.888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1.476.939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1.475.956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1.299.141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1.199.024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1.135.014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1.062.094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937.283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Educação, saúde humana e serviços sociais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2.160.389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2.194.666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2.272.676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2.541.498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2.496.097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2.533.372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2.497.513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2.091.498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Outros Serviços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231.909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283.596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254.601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258.741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259.936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280.802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258.807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242.901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7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Serviços domésticos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165.182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170.069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196.182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186.236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220.962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194.563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175.427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177.501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6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Atividades mal definidas</a:t>
                      </a:r>
                      <a:endParaRPr lang="pt-B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*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*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*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*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*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*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*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*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87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Total</a:t>
                      </a:r>
                      <a:endParaRPr lang="pt-B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14.403.293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14.615.114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14.592.211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14.576.139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13.501.618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13.069.957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11.518.451</a:t>
                      </a:r>
                      <a:endParaRPr lang="pt-BR" sz="1200" b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10.566.795</a:t>
                      </a:r>
                      <a:endParaRPr lang="pt-BR" sz="1200" b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" name="Fluxograma: Exibir 1">
            <a:extLst>
              <a:ext uri="{FF2B5EF4-FFF2-40B4-BE49-F238E27FC236}">
                <a16:creationId xmlns:a16="http://schemas.microsoft.com/office/drawing/2014/main" xmlns="" id="{44E9BC09-6807-4634-BB32-4705146446F7}"/>
              </a:ext>
            </a:extLst>
          </p:cNvPr>
          <p:cNvSpPr/>
          <p:nvPr/>
        </p:nvSpPr>
        <p:spPr>
          <a:xfrm>
            <a:off x="10781734" y="3629372"/>
            <a:ext cx="1410266" cy="536923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/>
              <a:t>- 28,15%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AB1D5FF-0F7C-4DA8-BC2F-2CE37C3E042B}"/>
              </a:ext>
            </a:extLst>
          </p:cNvPr>
          <p:cNvSpPr txBox="1"/>
          <p:nvPr/>
        </p:nvSpPr>
        <p:spPr>
          <a:xfrm>
            <a:off x="0" y="-124"/>
            <a:ext cx="4439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3. QUEM REPRESENTAMOS?</a:t>
            </a:r>
          </a:p>
        </p:txBody>
      </p:sp>
    </p:spTree>
    <p:extLst>
      <p:ext uri="{BB962C8B-B14F-4D97-AF65-F5344CB8AC3E}">
        <p14:creationId xmlns:p14="http://schemas.microsoft.com/office/powerpoint/2010/main" val="3525230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BB0A6C1E-A091-4897-B3D4-A7B0AEF0EC67}"/>
              </a:ext>
            </a:extLst>
          </p:cNvPr>
          <p:cNvSpPr txBox="1">
            <a:spLocks/>
          </p:cNvSpPr>
          <p:nvPr/>
        </p:nvSpPr>
        <p:spPr>
          <a:xfrm>
            <a:off x="443753" y="1788459"/>
            <a:ext cx="11335871" cy="49216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9419D755-5109-41C5-AC1D-EEEC11C09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39" y="320194"/>
            <a:ext cx="10515600" cy="549275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Taxa de sindicalizados por atividade econômica, Brasil, 2012 a 2019.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xmlns="" id="{8C6D0D8D-7A31-471B-9A37-798927D7A9A9}"/>
              </a:ext>
            </a:extLst>
          </p:cNvPr>
          <p:cNvSpPr txBox="1">
            <a:spLocks/>
          </p:cNvSpPr>
          <p:nvPr/>
        </p:nvSpPr>
        <p:spPr>
          <a:xfrm>
            <a:off x="162339" y="6321077"/>
            <a:ext cx="10916478" cy="536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1800" dirty="0"/>
              <a:t>Fonte: Elaboração Subseção DIEESE/CUT-Nacional a partir de </a:t>
            </a:r>
            <a:r>
              <a:rPr lang="pt-BR" sz="1800" dirty="0" err="1"/>
              <a:t>Microdados</a:t>
            </a:r>
            <a:r>
              <a:rPr lang="pt-BR" sz="1800" dirty="0"/>
              <a:t> da PNAD Contínua Anual – 1ª visita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5DEB1F32-4126-4AA8-A6A5-846A165814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51779"/>
              </p:ext>
            </p:extLst>
          </p:nvPr>
        </p:nvGraphicFramePr>
        <p:xfrm>
          <a:off x="228601" y="842965"/>
          <a:ext cx="9790039" cy="5475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64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91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92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98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04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27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404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991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51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Atividade Econômica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2012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2013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2014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2015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2016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2017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2018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2019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Agricultura, pecuária, produção florestal, pesca e aquicultura 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23,2%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23,3%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23,6%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23,0%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22,4%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21,1%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19,1%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19,4%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Indústria geral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21,1%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20,4%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19,7%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20,1%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18,0%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17,1%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15,2%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13,5%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Construção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8,9%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8,4%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8,0%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7,7%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6,6%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6,9%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5,2%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4,2%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Comércio, reparação de veículos automotores e motocicletas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10,5%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10,0%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10,0%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10,6%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10,4%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10,0%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8,1%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7,4%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4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Transporte, armazenagem e correio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20,8%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21,4%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20,9%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20,8%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18,4%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17,5%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13,5%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11,9%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2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Alojamento e alimentação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7,7%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9,1%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8,2%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7,8%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7,6%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6,8%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5,7%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5,6%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85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0000"/>
                          </a:solidFill>
                          <a:effectLst/>
                        </a:rPr>
                        <a:t>Informação, comunicação e atividades financeiras, imobiliárias, profissionais e administrativas</a:t>
                      </a:r>
                      <a:endParaRPr lang="pt-BR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rgbClr val="FF0000"/>
                          </a:solidFill>
                          <a:effectLst/>
                        </a:rPr>
                        <a:t>18,8%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rgbClr val="FF0000"/>
                          </a:solidFill>
                          <a:effectLst/>
                        </a:rPr>
                        <a:t>19,4%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rgbClr val="FF0000"/>
                          </a:solidFill>
                          <a:effectLst/>
                        </a:rPr>
                        <a:t>18,6%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rgbClr val="FF0000"/>
                          </a:solidFill>
                          <a:effectLst/>
                        </a:rPr>
                        <a:t>18,2%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rgbClr val="FF0000"/>
                          </a:solidFill>
                          <a:effectLst/>
                        </a:rPr>
                        <a:t>17,5%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rgbClr val="FF0000"/>
                          </a:solidFill>
                          <a:effectLst/>
                        </a:rPr>
                        <a:t>16,9%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rgbClr val="FF0000"/>
                          </a:solidFill>
                          <a:effectLst/>
                        </a:rPr>
                        <a:t>13,5%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rgbClr val="FF0000"/>
                          </a:solidFill>
                          <a:effectLst/>
                        </a:rPr>
                        <a:t>12,0%</a:t>
                      </a:r>
                      <a:endParaRPr lang="pt-BR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Administração pública, defesa e seguridade social 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23,8%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25,4%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25,6%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24,3%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23,5%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22,2%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>
                          <a:solidFill>
                            <a:schemeClr val="tx1"/>
                          </a:solidFill>
                          <a:effectLst/>
                        </a:rPr>
                        <a:t>20,6%</a:t>
                      </a:r>
                      <a:endParaRPr lang="pt-BR" sz="1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</a:rPr>
                        <a:t>18,3%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8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Educação, saúde humana e serviços sociais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25,5%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25,3%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24,4%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25,5%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23,8%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24,2%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22,6%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18,4%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1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Outros Serviços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6,1%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6,8%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6,3%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6,1%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5,9%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6,2%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5,3%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4,8%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4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Serviços domésticos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2,7%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2,8%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3,3%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3,0%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3,5%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3,1%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2,8%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2,8%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1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Atividades mal definidas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*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*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14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Total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14%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12%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11%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F4ECDDF5-059E-4FF2-BFD2-C7F8BC5ABD9C}"/>
              </a:ext>
            </a:extLst>
          </p:cNvPr>
          <p:cNvSpPr txBox="1"/>
          <p:nvPr/>
        </p:nvSpPr>
        <p:spPr>
          <a:xfrm>
            <a:off x="0" y="-124"/>
            <a:ext cx="4439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3. QUEM REPRESENTAMOS?</a:t>
            </a:r>
          </a:p>
        </p:txBody>
      </p:sp>
    </p:spTree>
    <p:extLst>
      <p:ext uri="{BB962C8B-B14F-4D97-AF65-F5344CB8AC3E}">
        <p14:creationId xmlns:p14="http://schemas.microsoft.com/office/powerpoint/2010/main" val="300953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BB0A6C1E-A091-4897-B3D4-A7B0AEF0EC67}"/>
              </a:ext>
            </a:extLst>
          </p:cNvPr>
          <p:cNvSpPr txBox="1">
            <a:spLocks/>
          </p:cNvSpPr>
          <p:nvPr/>
        </p:nvSpPr>
        <p:spPr>
          <a:xfrm>
            <a:off x="443753" y="1788459"/>
            <a:ext cx="11335871" cy="49216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  <a:p>
            <a:pPr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9419D755-5109-41C5-AC1D-EEEC11C09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16" y="609603"/>
            <a:ext cx="11685300" cy="583440"/>
          </a:xfrm>
        </p:spPr>
        <p:txBody>
          <a:bodyPr>
            <a:normAutofit/>
          </a:bodyPr>
          <a:lstStyle/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Taxa de sindicalizados por faixa etária e por sexo  - Brasil, 2012 a 2019.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xmlns="" id="{8C6D0D8D-7A31-471B-9A37-798927D7A9A9}"/>
              </a:ext>
            </a:extLst>
          </p:cNvPr>
          <p:cNvSpPr txBox="1">
            <a:spLocks/>
          </p:cNvSpPr>
          <p:nvPr/>
        </p:nvSpPr>
        <p:spPr>
          <a:xfrm>
            <a:off x="581192" y="6086104"/>
            <a:ext cx="4595926" cy="69648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dirty="0"/>
              <a:t>Fonte: elaboração Subseção DIESE/CUT-Nacional a partir de </a:t>
            </a:r>
            <a:r>
              <a:rPr lang="pt-BR" dirty="0" err="1"/>
              <a:t>Microdados</a:t>
            </a:r>
            <a:r>
              <a:rPr lang="pt-BR" dirty="0"/>
              <a:t> da PNAD Contínua Anual – 1ª visita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9E12AFD4-925C-49C5-813A-49A95B983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9597"/>
              </p:ext>
            </p:extLst>
          </p:nvPr>
        </p:nvGraphicFramePr>
        <p:xfrm>
          <a:off x="225288" y="1405075"/>
          <a:ext cx="6392181" cy="4505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6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32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3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32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32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0327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32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32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327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5774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Faixa Etária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2012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2013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91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14 a 16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*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*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*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1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17 a 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3,97%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4,60%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5,28%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3,90%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2,99%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2,70%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74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 a 24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9,90%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9,33%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9,25%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9,06%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7,59%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7,42%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6,04%</a:t>
                      </a:r>
                      <a:endParaRPr lang="pt-BR" sz="1400" b="1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4,89%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74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 a 29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15,01%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14,58%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14,23%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14,37%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13,19%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12,09%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10,15%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8,21%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91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30 a 39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17,08%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17,34%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16,69%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16,71%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15,76%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15,20%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13,09%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11,52%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91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40 a 59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19,35%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19,12%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18,92%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18,65%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17,57%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17,04%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15,06%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13,73%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74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60 ou mais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19,41%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19,58%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18,30%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18,36%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16,59%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16,84%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14,05%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13,58%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912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TOTAL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16,14%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16,11%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15,87%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15,82%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14,87%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14,35%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12,47%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11,16%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D8C4CDD2-8212-4380-8DB4-97062D37F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40258"/>
              </p:ext>
            </p:extLst>
          </p:nvPr>
        </p:nvGraphicFramePr>
        <p:xfrm>
          <a:off x="6835934" y="1405075"/>
          <a:ext cx="4912312" cy="4505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91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1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87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82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0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Homem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Mulher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TOTAL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2012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17,0%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15,0%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16,1%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0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16,8%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15,1%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16,1%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0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2014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16,5%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15,1%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15,9%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0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16,4%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15,0%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15,8%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0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15,1%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14,5%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14,9%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0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14,7%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13,9%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14,4%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0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2018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12,6%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12,3%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12,5%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06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+mn-lt"/>
                        </a:rPr>
                        <a:t>11,4%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10,9%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11,2%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2F8A792F-26E1-42CF-985B-25600453116F}"/>
              </a:ext>
            </a:extLst>
          </p:cNvPr>
          <p:cNvSpPr txBox="1"/>
          <p:nvPr/>
        </p:nvSpPr>
        <p:spPr>
          <a:xfrm>
            <a:off x="0" y="-124"/>
            <a:ext cx="4439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FF0000"/>
                </a:solidFill>
              </a:rPr>
              <a:t>3. QUEM REPRESENTAMOS?</a:t>
            </a:r>
          </a:p>
        </p:txBody>
      </p:sp>
    </p:spTree>
    <p:extLst>
      <p:ext uri="{BB962C8B-B14F-4D97-AF65-F5344CB8AC3E}">
        <p14:creationId xmlns:p14="http://schemas.microsoft.com/office/powerpoint/2010/main" val="3099006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F58C58B8-F355-409C-9D99-D0E1D8F5E7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pt-BR" sz="2000" b="1" noProof="1"/>
              <a:t>    PESSOAS COM 14 ANOS OU MAIS DE IDADE (PIA): 173,9 MILHÕES </a:t>
            </a:r>
            <a:r>
              <a:rPr lang="pt-BR" sz="1600" b="1" noProof="1">
                <a:solidFill>
                  <a:schemeClr val="tx1"/>
                </a:solidFill>
              </a:rPr>
              <a:t>(AP 172,4 M)</a:t>
            </a:r>
          </a:p>
          <a:p>
            <a:pPr algn="ctr" fontAlgn="auto"/>
            <a:endParaRPr lang="pt-BR" sz="2000" noProof="1"/>
          </a:p>
          <a:p>
            <a:pPr algn="ctr" fontAlgn="auto"/>
            <a:r>
              <a:rPr lang="pt-BR" sz="2000" noProof="1"/>
              <a:t> (AP</a:t>
            </a:r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74DC6C88-F368-4863-96C7-0A5247D0736A}"/>
              </a:ext>
            </a:extLst>
          </p:cNvPr>
          <p:cNvSpPr/>
          <p:nvPr/>
        </p:nvSpPr>
        <p:spPr>
          <a:xfrm>
            <a:off x="10458688" y="520374"/>
            <a:ext cx="1404948" cy="6119813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endParaRPr lang="pt-BR" sz="1800" b="1" noProof="1">
              <a:solidFill>
                <a:schemeClr val="accent6"/>
              </a:solidFill>
            </a:endParaRPr>
          </a:p>
          <a:p>
            <a:pPr algn="ctr" fontAlgn="auto"/>
            <a:r>
              <a:rPr lang="pt-BR" sz="1800" b="1" noProof="1">
                <a:solidFill>
                  <a:schemeClr val="bg1"/>
                </a:solidFill>
              </a:rPr>
              <a:t>FORA DA FORÇA DE TRABALHO:</a:t>
            </a:r>
          </a:p>
          <a:p>
            <a:pPr algn="ctr" fontAlgn="auto"/>
            <a:r>
              <a:rPr lang="pt-BR" sz="1800" b="1" noProof="1">
                <a:solidFill>
                  <a:schemeClr val="bg1"/>
                </a:solidFill>
              </a:rPr>
              <a:t>65,3 MILHÕES</a:t>
            </a:r>
          </a:p>
          <a:p>
            <a:pPr algn="ctr" fontAlgn="auto"/>
            <a:endParaRPr lang="pt-BR" sz="1600" b="1" noProof="1">
              <a:solidFill>
                <a:schemeClr val="tx2"/>
              </a:solidFill>
            </a:endParaRPr>
          </a:p>
          <a:p>
            <a:pPr algn="ctr" fontAlgn="auto"/>
            <a:r>
              <a:rPr lang="pt-BR" sz="1600" b="1" noProof="1">
                <a:solidFill>
                  <a:schemeClr val="tx1"/>
                </a:solidFill>
              </a:rPr>
              <a:t>(AP 67,3 M)</a:t>
            </a:r>
          </a:p>
          <a:p>
            <a:pPr algn="ctr" fontAlgn="auto"/>
            <a:endParaRPr lang="pt-BR" sz="1800" b="1" noProof="1"/>
          </a:p>
          <a:p>
            <a:pPr algn="ctr" fontAlgn="auto"/>
            <a:endParaRPr lang="pt-BR" sz="1800" b="1" noProof="1"/>
          </a:p>
          <a:p>
            <a:pPr algn="ctr" fontAlgn="auto"/>
            <a:endParaRPr lang="pt-BR" sz="1800" b="1" noProof="1"/>
          </a:p>
          <a:p>
            <a:pPr algn="ctr" fontAlgn="auto"/>
            <a:endParaRPr lang="pt-BR" sz="1800" b="1" noProof="1"/>
          </a:p>
          <a:p>
            <a:pPr algn="ctr" fontAlgn="auto"/>
            <a:endParaRPr lang="pt-BR" sz="1800" b="1" noProof="1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7D61358-D757-4AFA-9C64-6F54DA321974}"/>
              </a:ext>
            </a:extLst>
          </p:cNvPr>
          <p:cNvSpPr/>
          <p:nvPr/>
        </p:nvSpPr>
        <p:spPr>
          <a:xfrm>
            <a:off x="343565" y="381000"/>
            <a:ext cx="9915611" cy="625918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1867" b="1" noProof="1">
                <a:solidFill>
                  <a:schemeClr val="bg1"/>
                </a:solidFill>
              </a:rPr>
              <a:t>NA FORÇA DE TRABALHO (PEA): </a:t>
            </a:r>
            <a:r>
              <a:rPr lang="pt-BR" sz="2000" dirty="0">
                <a:solidFill>
                  <a:schemeClr val="bg1"/>
                </a:solidFill>
              </a:rPr>
              <a:t>107.2</a:t>
            </a:r>
            <a:r>
              <a:rPr lang="pt-BR" sz="1867" b="1" noProof="1">
                <a:solidFill>
                  <a:schemeClr val="bg1"/>
                </a:solidFill>
              </a:rPr>
              <a:t> MILHÕES /</a:t>
            </a:r>
            <a:r>
              <a:rPr lang="pt-BR" sz="1867" b="1" noProof="1">
                <a:solidFill>
                  <a:schemeClr val="tx1"/>
                </a:solidFill>
              </a:rPr>
              <a:t> (AP 105,1 M)</a:t>
            </a:r>
          </a:p>
          <a:p>
            <a:pPr algn="ctr" fontAlgn="auto"/>
            <a:endParaRPr lang="pt-BR" sz="1867" noProof="1">
              <a:solidFill>
                <a:schemeClr val="accent6"/>
              </a:solidFill>
            </a:endParaRPr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  <a:p>
            <a:pPr algn="ctr" fontAlgn="auto"/>
            <a:endParaRPr lang="pt-BR" sz="2000" noProof="1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9D385FEE-F39F-42C3-BA97-60354AF93632}"/>
              </a:ext>
            </a:extLst>
          </p:cNvPr>
          <p:cNvSpPr/>
          <p:nvPr/>
        </p:nvSpPr>
        <p:spPr>
          <a:xfrm rot="5400000">
            <a:off x="4735164" y="1218486"/>
            <a:ext cx="1039749" cy="9651173"/>
          </a:xfrm>
          <a:prstGeom prst="rect">
            <a:avLst/>
          </a:prstGeom>
          <a:solidFill>
            <a:srgbClr val="FFFF99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1800" b="1" noProof="1">
                <a:solidFill>
                  <a:schemeClr val="tx1"/>
                </a:solidFill>
              </a:rPr>
              <a:t>DESOCUPADAS </a:t>
            </a:r>
          </a:p>
          <a:p>
            <a:pPr algn="ctr" fontAlgn="auto"/>
            <a:r>
              <a:rPr lang="pt-BR" sz="1800" b="1" noProof="1">
                <a:solidFill>
                  <a:schemeClr val="tx1"/>
                </a:solidFill>
              </a:rPr>
              <a:t>12,0 MILHÕ</a:t>
            </a:r>
            <a:r>
              <a:rPr lang="pt-BR" sz="1800" b="1" spc="-100" noProof="1">
                <a:solidFill>
                  <a:schemeClr val="tx1"/>
                </a:solidFill>
              </a:rPr>
              <a:t>ES</a:t>
            </a:r>
          </a:p>
          <a:p>
            <a:pPr algn="ctr" fontAlgn="auto"/>
            <a:r>
              <a:rPr lang="pt-BR" sz="1800" b="1" spc="-100" noProof="1">
                <a:solidFill>
                  <a:srgbClr val="0070C0"/>
                </a:solidFill>
              </a:rPr>
              <a:t>(AP 12,85 M)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3645CE50-0043-423C-B35B-0730B9844D77}"/>
              </a:ext>
            </a:extLst>
          </p:cNvPr>
          <p:cNvSpPr/>
          <p:nvPr/>
        </p:nvSpPr>
        <p:spPr>
          <a:xfrm>
            <a:off x="377858" y="736843"/>
            <a:ext cx="9651172" cy="472279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2000" noProof="1">
                <a:solidFill>
                  <a:schemeClr val="bg1"/>
                </a:solidFill>
              </a:rPr>
              <a:t>OCUPADAS: 95,2 MILHÕES </a:t>
            </a:r>
            <a:r>
              <a:rPr lang="pt-BR" sz="2000" noProof="1"/>
              <a:t>/ </a:t>
            </a:r>
            <a:r>
              <a:rPr lang="pt-BR" sz="1600" b="1" noProof="1">
                <a:solidFill>
                  <a:schemeClr val="tx1"/>
                </a:solidFill>
              </a:rPr>
              <a:t>(AP 92,2 M)</a:t>
            </a:r>
          </a:p>
          <a:p>
            <a:pPr algn="ctr" fontAlgn="auto"/>
            <a:endParaRPr lang="pt-BR" sz="2000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7DB396ED-E94B-46B7-AD92-8875F09F5438}"/>
              </a:ext>
            </a:extLst>
          </p:cNvPr>
          <p:cNvSpPr/>
          <p:nvPr/>
        </p:nvSpPr>
        <p:spPr>
          <a:xfrm>
            <a:off x="8418874" y="1259489"/>
            <a:ext cx="1584325" cy="230505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1800" noProof="1">
                <a:solidFill>
                  <a:schemeClr val="bg1"/>
                </a:solidFill>
              </a:rPr>
              <a:t>CONTA PRÓPRIA </a:t>
            </a:r>
          </a:p>
          <a:p>
            <a:pPr algn="ctr" fontAlgn="auto"/>
            <a:r>
              <a:rPr lang="pt-BR" sz="1400" noProof="1">
                <a:solidFill>
                  <a:schemeClr val="bg1"/>
                </a:solidFill>
              </a:rPr>
              <a:t>(COM OU SEM CNPJ)</a:t>
            </a:r>
          </a:p>
          <a:p>
            <a:pPr algn="ctr" fontAlgn="auto"/>
            <a:r>
              <a:rPr lang="pt-BR" sz="1800" noProof="1">
                <a:solidFill>
                  <a:schemeClr val="bg1"/>
                </a:solidFill>
              </a:rPr>
              <a:t>25,4 MILHÕES</a:t>
            </a:r>
          </a:p>
          <a:p>
            <a:pPr algn="ctr" fontAlgn="auto"/>
            <a:r>
              <a:rPr lang="pt-BR" sz="1800" b="1" noProof="1">
                <a:solidFill>
                  <a:schemeClr val="tx1"/>
                </a:solidFill>
              </a:rPr>
              <a:t>(AP 24,2 M)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327ABA00-A87B-4447-8134-D47267C44015}"/>
              </a:ext>
            </a:extLst>
          </p:cNvPr>
          <p:cNvSpPr/>
          <p:nvPr/>
        </p:nvSpPr>
        <p:spPr>
          <a:xfrm rot="5400000">
            <a:off x="8811291" y="3257267"/>
            <a:ext cx="765373" cy="1584176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1600" noProof="1">
                <a:solidFill>
                  <a:schemeClr val="bg1"/>
                </a:solidFill>
              </a:rPr>
              <a:t>FAMILIAR 1,9 MILHÕES</a:t>
            </a:r>
          </a:p>
          <a:p>
            <a:pPr algn="ctr" fontAlgn="auto"/>
            <a:r>
              <a:rPr lang="pt-BR" sz="1600" noProof="1">
                <a:solidFill>
                  <a:schemeClr val="tx1"/>
                </a:solidFill>
              </a:rPr>
              <a:t>(</a:t>
            </a:r>
            <a:r>
              <a:rPr lang="pt-BR" sz="1600" b="1" noProof="1">
                <a:solidFill>
                  <a:schemeClr val="tx1"/>
                </a:solidFill>
              </a:rPr>
              <a:t>AP 1,94)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5879B98F-DB26-4ACA-A21A-6780DD95DC68}"/>
              </a:ext>
            </a:extLst>
          </p:cNvPr>
          <p:cNvSpPr/>
          <p:nvPr/>
        </p:nvSpPr>
        <p:spPr>
          <a:xfrm>
            <a:off x="618999" y="1217553"/>
            <a:ext cx="7655579" cy="409289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1800" noProof="1"/>
              <a:t>EMPREGADOS: 63,9 MILHÕES / </a:t>
            </a:r>
            <a:r>
              <a:rPr lang="pt-BR" sz="1600" b="1" noProof="1">
                <a:solidFill>
                  <a:schemeClr val="tx1"/>
                </a:solidFill>
              </a:rPr>
              <a:t>(AP 61,7M)</a:t>
            </a:r>
          </a:p>
          <a:p>
            <a:pPr algn="ctr" fontAlgn="auto"/>
            <a:endParaRPr lang="pt-BR" sz="1800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  <a:p>
            <a:pPr algn="ctr" fontAlgn="auto"/>
            <a:endParaRPr lang="pt-BR" sz="2000" b="1" noProof="1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7D609DD2-9D20-444B-81BC-0864B03ACF35}"/>
              </a:ext>
            </a:extLst>
          </p:cNvPr>
          <p:cNvSpPr/>
          <p:nvPr/>
        </p:nvSpPr>
        <p:spPr>
          <a:xfrm>
            <a:off x="861391" y="1989137"/>
            <a:ext cx="7322172" cy="16557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1800" b="1" noProof="1"/>
              <a:t>SETOR PRIVADO: 46,9 MILHÕES /</a:t>
            </a:r>
            <a:r>
              <a:rPr lang="pt-BR" sz="1800" b="1" noProof="1">
                <a:solidFill>
                  <a:srgbClr val="0070C0"/>
                </a:solidFill>
              </a:rPr>
              <a:t> </a:t>
            </a:r>
            <a:r>
              <a:rPr lang="pt-BR" sz="1600" b="1" noProof="1">
                <a:solidFill>
                  <a:schemeClr val="tx1"/>
                </a:solidFill>
              </a:rPr>
              <a:t>(AP 44,1 M)</a:t>
            </a:r>
          </a:p>
          <a:p>
            <a:pPr algn="ctr" fontAlgn="auto"/>
            <a:endParaRPr lang="pt-BR" sz="1800" noProof="1"/>
          </a:p>
          <a:p>
            <a:pPr algn="ctr" fontAlgn="auto"/>
            <a:endParaRPr lang="pt-BR" sz="1800" b="1" noProof="1"/>
          </a:p>
          <a:p>
            <a:pPr algn="ctr" fontAlgn="auto"/>
            <a:endParaRPr lang="pt-BR" sz="1800" b="1" noProof="1"/>
          </a:p>
          <a:p>
            <a:pPr algn="ctr" fontAlgn="auto"/>
            <a:endParaRPr lang="pt-BR" sz="1800" b="1" noProof="1"/>
          </a:p>
          <a:p>
            <a:pPr algn="ctr" fontAlgn="auto"/>
            <a:endParaRPr lang="pt-BR" sz="1800" b="1" noProof="1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DF966F91-C750-47C1-91B9-44E9A4A8A8BE}"/>
              </a:ext>
            </a:extLst>
          </p:cNvPr>
          <p:cNvSpPr/>
          <p:nvPr/>
        </p:nvSpPr>
        <p:spPr>
          <a:xfrm>
            <a:off x="1060903" y="2343027"/>
            <a:ext cx="5877131" cy="11160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pt-BR" sz="1400" b="1" noProof="1"/>
          </a:p>
          <a:p>
            <a:pPr algn="ctr" fontAlgn="auto"/>
            <a:endParaRPr lang="pt-BR" sz="1400" b="1" noProof="1"/>
          </a:p>
          <a:p>
            <a:pPr algn="ctr" fontAlgn="auto"/>
            <a:r>
              <a:rPr lang="pt-BR" sz="1600" b="1" noProof="1">
                <a:solidFill>
                  <a:schemeClr val="bg1"/>
                </a:solidFill>
              </a:rPr>
              <a:t>COM CARTEIRA: 34,6 MILHÕES</a:t>
            </a:r>
          </a:p>
          <a:p>
            <a:pPr algn="ctr" fontAlgn="auto"/>
            <a:r>
              <a:rPr lang="pt-BR" sz="1400" b="1" noProof="1"/>
              <a:t>                          </a:t>
            </a:r>
            <a:r>
              <a:rPr lang="pt-BR" sz="1400" b="1" noProof="1">
                <a:solidFill>
                  <a:srgbClr val="0070C0"/>
                </a:solidFill>
              </a:rPr>
              <a:t> </a:t>
            </a:r>
            <a:r>
              <a:rPr lang="pt-BR" sz="1400" b="1" noProof="1">
                <a:solidFill>
                  <a:schemeClr val="tx1"/>
                </a:solidFill>
              </a:rPr>
              <a:t>(AP 33,1 M)</a:t>
            </a:r>
          </a:p>
          <a:p>
            <a:pPr algn="ctr" fontAlgn="auto"/>
            <a:endParaRPr lang="pt-BR" sz="1400" b="1" noProof="1"/>
          </a:p>
          <a:p>
            <a:pPr algn="ctr" fontAlgn="auto"/>
            <a:endParaRPr lang="pt-BR" sz="1400" b="1" noProof="1"/>
          </a:p>
          <a:p>
            <a:pPr algn="ctr" fontAlgn="auto"/>
            <a:endParaRPr lang="pt-BR" sz="1200" noProof="1"/>
          </a:p>
          <a:p>
            <a:pPr algn="ctr" fontAlgn="auto"/>
            <a:endParaRPr lang="pt-BR" sz="1200" noProof="1"/>
          </a:p>
          <a:p>
            <a:pPr algn="ctr" fontAlgn="auto"/>
            <a:endParaRPr lang="pt-BR" sz="1400" b="1" noProof="1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F71C52A0-3062-46E0-ACFE-FE3FF1B0DEFE}"/>
              </a:ext>
            </a:extLst>
          </p:cNvPr>
          <p:cNvSpPr/>
          <p:nvPr/>
        </p:nvSpPr>
        <p:spPr>
          <a:xfrm>
            <a:off x="7104858" y="2108200"/>
            <a:ext cx="1008063" cy="14187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1400" b="1" noProof="1">
                <a:solidFill>
                  <a:schemeClr val="bg1"/>
                </a:solidFill>
              </a:rPr>
              <a:t>SEM CARTEIRA 12,3 MILHÕES</a:t>
            </a:r>
          </a:p>
          <a:p>
            <a:pPr algn="ctr" fontAlgn="auto"/>
            <a:r>
              <a:rPr lang="pt-BR" sz="1400" b="1" noProof="1">
                <a:solidFill>
                  <a:schemeClr val="tx1"/>
                </a:solidFill>
              </a:rPr>
              <a:t>(AP 11 M)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6C0905A3-0B65-40D4-874B-DCECDBB0BE54}"/>
              </a:ext>
            </a:extLst>
          </p:cNvPr>
          <p:cNvSpPr/>
          <p:nvPr/>
        </p:nvSpPr>
        <p:spPr>
          <a:xfrm>
            <a:off x="6959427" y="3715892"/>
            <a:ext cx="1224136" cy="163874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1600" noProof="1"/>
              <a:t>T.</a:t>
            </a:r>
            <a:r>
              <a:rPr lang="pt-BR" sz="1600" noProof="1">
                <a:solidFill>
                  <a:schemeClr val="bg1"/>
                </a:solidFill>
              </a:rPr>
              <a:t>DOMÉSTICAS 5,7 MILHÕES</a:t>
            </a:r>
          </a:p>
          <a:p>
            <a:pPr algn="ctr" fontAlgn="auto"/>
            <a:r>
              <a:rPr lang="pt-BR" sz="1600" noProof="1">
                <a:solidFill>
                  <a:srgbClr val="0070C0"/>
                </a:solidFill>
              </a:rPr>
              <a:t>(AP 6 M)</a:t>
            </a:r>
            <a:r>
              <a:rPr lang="pt-BR" sz="1600" noProof="1"/>
              <a:t> </a:t>
            </a:r>
          </a:p>
          <a:p>
            <a:pPr algn="ctr" fontAlgn="auto"/>
            <a:r>
              <a:rPr lang="pt-BR" sz="1200" noProof="1"/>
              <a:t>(COM E SEM CARTERIA DE TRAB.)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B296F64E-8E46-40C9-9B77-546569C0AB8A}"/>
              </a:ext>
            </a:extLst>
          </p:cNvPr>
          <p:cNvSpPr/>
          <p:nvPr/>
        </p:nvSpPr>
        <p:spPr>
          <a:xfrm>
            <a:off x="861391" y="3636962"/>
            <a:ext cx="6026772" cy="1620839"/>
          </a:xfrm>
          <a:prstGeom prst="rect">
            <a:avLst/>
          </a:prstGeom>
          <a:solidFill>
            <a:schemeClr val="tx2">
              <a:lumMod val="75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1600" noProof="1">
                <a:solidFill>
                  <a:schemeClr val="bg1"/>
                </a:solidFill>
              </a:rPr>
              <a:t>SETOR PÚBLICO 11,3 MILHÕES</a:t>
            </a:r>
          </a:p>
          <a:p>
            <a:pPr algn="ctr" fontAlgn="auto"/>
            <a:r>
              <a:rPr lang="pt-BR" sz="1600" noProof="1">
                <a:solidFill>
                  <a:schemeClr val="bg1"/>
                </a:solidFill>
              </a:rPr>
              <a:t> (AP 11,7M)</a:t>
            </a:r>
          </a:p>
          <a:p>
            <a:pPr algn="ctr" fontAlgn="auto"/>
            <a:endParaRPr lang="pt-BR" sz="1600" noProof="1">
              <a:solidFill>
                <a:schemeClr val="bg1"/>
              </a:solidFill>
            </a:endParaRPr>
          </a:p>
          <a:p>
            <a:pPr algn="ctr" fontAlgn="auto"/>
            <a:endParaRPr lang="pt-BR" sz="1800" b="1" noProof="1"/>
          </a:p>
          <a:p>
            <a:pPr algn="ctr" fontAlgn="auto"/>
            <a:endParaRPr lang="pt-BR" sz="1800" b="1" noProof="1"/>
          </a:p>
          <a:p>
            <a:pPr algn="ctr" fontAlgn="auto"/>
            <a:endParaRPr lang="pt-BR" sz="1800" b="1" noProof="1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0C87A727-00A8-4B19-8BE5-6DADB8EEFC35}"/>
              </a:ext>
            </a:extLst>
          </p:cNvPr>
          <p:cNvSpPr txBox="1"/>
          <p:nvPr/>
        </p:nvSpPr>
        <p:spPr>
          <a:xfrm>
            <a:off x="5322573" y="3843310"/>
            <a:ext cx="1511300" cy="6255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pt-BR" sz="1200" b="1" noProof="1"/>
              <a:t>COM CARTEIRA</a:t>
            </a:r>
          </a:p>
          <a:p>
            <a:pPr algn="ctr" fontAlgn="auto"/>
            <a:r>
              <a:rPr lang="pt-BR" sz="1200" b="1" noProof="1"/>
              <a:t>1,4 MILHÃO</a:t>
            </a:r>
          </a:p>
          <a:p>
            <a:pPr algn="ctr" fontAlgn="auto"/>
            <a:r>
              <a:rPr lang="pt-BR" sz="1200" b="1" noProof="1">
                <a:solidFill>
                  <a:schemeClr val="tx1"/>
                </a:solidFill>
              </a:rPr>
              <a:t>(AP 1,2 M)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D835C6ED-5532-4392-9181-4AED42015D0B}"/>
              </a:ext>
            </a:extLst>
          </p:cNvPr>
          <p:cNvSpPr txBox="1"/>
          <p:nvPr/>
        </p:nvSpPr>
        <p:spPr>
          <a:xfrm>
            <a:off x="1328333" y="4238224"/>
            <a:ext cx="3752799" cy="9179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r>
              <a:rPr lang="pt-BR" sz="1400" b="1" noProof="1"/>
              <a:t>MILITAR E ESTATUTÁRIO</a:t>
            </a:r>
          </a:p>
          <a:p>
            <a:pPr algn="ctr" fontAlgn="auto"/>
            <a:r>
              <a:rPr lang="pt-BR" sz="1400" b="1" noProof="1"/>
              <a:t>7,6 MILHÃO</a:t>
            </a:r>
          </a:p>
          <a:p>
            <a:pPr algn="ctr" fontAlgn="auto"/>
            <a:r>
              <a:rPr lang="pt-BR" sz="1400" b="1" noProof="1">
                <a:solidFill>
                  <a:schemeClr val="tx1"/>
                </a:solidFill>
              </a:rPr>
              <a:t>(AP 8,1M)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B4001ECC-0842-4ABA-9BE2-8723B04B1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2788" y="4543175"/>
            <a:ext cx="1451824" cy="738664"/>
          </a:xfrm>
          <a:prstGeom prst="rect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zh-CN" sz="1400" dirty="0">
                <a:solidFill>
                  <a:schemeClr val="bg1"/>
                </a:solidFill>
              </a:rPr>
              <a:t>S/ CARTEIRA</a:t>
            </a:r>
          </a:p>
          <a:p>
            <a:pPr algn="ctr"/>
            <a:r>
              <a:rPr lang="pt-BR" altLang="zh-CN" sz="1400" dirty="0">
                <a:solidFill>
                  <a:schemeClr val="bg1"/>
                </a:solidFill>
              </a:rPr>
              <a:t>2,3 MILHÃO</a:t>
            </a:r>
          </a:p>
          <a:p>
            <a:pPr algn="ctr"/>
            <a:r>
              <a:rPr lang="pt-BR" altLang="zh-CN" sz="1400" dirty="0">
                <a:solidFill>
                  <a:schemeClr val="bg2"/>
                </a:solidFill>
              </a:rPr>
              <a:t>(</a:t>
            </a:r>
            <a:r>
              <a:rPr lang="pt-BR" altLang="zh-CN" sz="1400" b="1" dirty="0">
                <a:solidFill>
                  <a:schemeClr val="bg2"/>
                </a:solidFill>
              </a:rPr>
              <a:t>AP 2,3 M)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3469AFF8-E33F-425C-AE9C-B4AFCDF58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6141" y="2355086"/>
            <a:ext cx="1932849" cy="646331"/>
          </a:xfrm>
          <a:prstGeom prst="rect">
            <a:avLst/>
          </a:prstGeom>
          <a:noFill/>
          <a:ln w="38100">
            <a:solidFill>
              <a:srgbClr val="FFFF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zh-CN" b="1" dirty="0">
                <a:solidFill>
                  <a:srgbClr val="F2F2F2"/>
                </a:solidFill>
              </a:rPr>
              <a:t>38,3 milhões INFORMAIS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5E6C682A-812B-4C69-AD0C-AB2BCE696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8582" y="2867229"/>
            <a:ext cx="2592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zh-CN" sz="1200" dirty="0"/>
              <a:t>(TODOS OS TIPOS DE CONTRATOS DE TRABALHO+TERCEIRIZAÇÃO)</a:t>
            </a:r>
          </a:p>
        </p:txBody>
      </p:sp>
      <p:sp>
        <p:nvSpPr>
          <p:cNvPr id="5145" name="Retângulo 27">
            <a:extLst>
              <a:ext uri="{FF2B5EF4-FFF2-40B4-BE49-F238E27FC236}">
                <a16:creationId xmlns:a16="http://schemas.microsoft.com/office/drawing/2014/main" xmlns="" id="{8BEEDF6E-A1F4-4AB8-871A-584689C55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597651"/>
            <a:ext cx="914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zh-CN" sz="1400" dirty="0">
                <a:solidFill>
                  <a:srgbClr val="FFC000"/>
                </a:solidFill>
              </a:rPr>
              <a:t>PNAD-C/ IBGE, DEZ/JAN/FEV/2022. </a:t>
            </a: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xmlns="" id="{E3CF0A2D-2D86-4DC3-A12F-D58CD7F5ACA1}"/>
              </a:ext>
            </a:extLst>
          </p:cNvPr>
          <p:cNvGrpSpPr>
            <a:grpSpLocks/>
          </p:cNvGrpSpPr>
          <p:nvPr/>
        </p:nvGrpSpPr>
        <p:grpSpPr bwMode="auto">
          <a:xfrm rot="1103564">
            <a:off x="9511805" y="150994"/>
            <a:ext cx="2665412" cy="1439863"/>
            <a:chOff x="5868144" y="692696"/>
            <a:chExt cx="2664296" cy="1440160"/>
          </a:xfrm>
        </p:grpSpPr>
        <p:sp>
          <p:nvSpPr>
            <p:cNvPr id="30" name="Elipse 29">
              <a:extLst>
                <a:ext uri="{FF2B5EF4-FFF2-40B4-BE49-F238E27FC236}">
                  <a16:creationId xmlns:a16="http://schemas.microsoft.com/office/drawing/2014/main" xmlns="" id="{875E19AF-A553-4AD1-B9B3-CE53D7E7F4C7}"/>
                </a:ext>
              </a:extLst>
            </p:cNvPr>
            <p:cNvSpPr/>
            <p:nvPr/>
          </p:nvSpPr>
          <p:spPr>
            <a:xfrm>
              <a:off x="5868144" y="692696"/>
              <a:ext cx="2664296" cy="144016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rgbClr val="FF0000"/>
              </a:solidFill>
              <a:prstDash val="sysDash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pt-BR" noProof="1"/>
            </a:p>
          </p:txBody>
        </p:sp>
        <p:sp>
          <p:nvSpPr>
            <p:cNvPr id="5148" name="CaixaDeTexto 30">
              <a:extLst>
                <a:ext uri="{FF2B5EF4-FFF2-40B4-BE49-F238E27FC236}">
                  <a16:creationId xmlns:a16="http://schemas.microsoft.com/office/drawing/2014/main" xmlns="" id="{94A70EC8-1A00-4A69-A107-2637F69B9E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0152" y="987304"/>
              <a:ext cx="2520280" cy="923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pt-BR" altLang="zh-CN" b="1" dirty="0"/>
                <a:t>27,3 milhões </a:t>
              </a:r>
            </a:p>
            <a:p>
              <a:pPr algn="ctr"/>
              <a:r>
                <a:rPr lang="pt-BR" altLang="zh-CN" b="1" dirty="0"/>
                <a:t>Subutilização da FT</a:t>
              </a:r>
            </a:p>
            <a:p>
              <a:pPr algn="ctr"/>
              <a:r>
                <a:rPr lang="pt-BR" altLang="zh-CN" b="1" dirty="0">
                  <a:solidFill>
                    <a:srgbClr val="0070C0"/>
                  </a:solidFill>
                </a:rPr>
                <a:t>(AP 27,6 M)</a:t>
              </a:r>
            </a:p>
          </p:txBody>
        </p:sp>
      </p:grpSp>
      <p:sp>
        <p:nvSpPr>
          <p:cNvPr id="31" name="Retângulo 30">
            <a:extLst>
              <a:ext uri="{FF2B5EF4-FFF2-40B4-BE49-F238E27FC236}">
                <a16:creationId xmlns:a16="http://schemas.microsoft.com/office/drawing/2014/main" xmlns="" id="{3B99BB6C-99FB-442C-8FBF-A4DBFB1BD578}"/>
              </a:ext>
            </a:extLst>
          </p:cNvPr>
          <p:cNvSpPr/>
          <p:nvPr/>
        </p:nvSpPr>
        <p:spPr>
          <a:xfrm rot="5400000">
            <a:off x="8807288" y="4137123"/>
            <a:ext cx="851475" cy="163308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pt-BR" sz="1600" noProof="1">
                <a:solidFill>
                  <a:schemeClr val="bg1"/>
                </a:solidFill>
              </a:rPr>
              <a:t>EMPREGADOR 4,0 MILHÕES</a:t>
            </a:r>
          </a:p>
          <a:p>
            <a:pPr algn="ctr" fontAlgn="auto"/>
            <a:r>
              <a:rPr lang="pt-BR" sz="1600" b="1" noProof="1">
                <a:solidFill>
                  <a:schemeClr val="tx1"/>
                </a:solidFill>
              </a:rPr>
              <a:t>(AP 4.4 M)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A6A517C9-1800-48B0-B760-48019269642A}"/>
              </a:ext>
            </a:extLst>
          </p:cNvPr>
          <p:cNvSpPr txBox="1"/>
          <p:nvPr/>
        </p:nvSpPr>
        <p:spPr>
          <a:xfrm>
            <a:off x="6804612" y="5735639"/>
            <a:ext cx="2686515" cy="684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9" name="Tabela 18">
            <a:extLst>
              <a:ext uri="{FF2B5EF4-FFF2-40B4-BE49-F238E27FC236}">
                <a16:creationId xmlns:a16="http://schemas.microsoft.com/office/drawing/2014/main" xmlns="" id="{F4B46176-B79D-438E-A7AF-7A8DD0205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91329"/>
              </p:ext>
            </p:extLst>
          </p:nvPr>
        </p:nvGraphicFramePr>
        <p:xfrm>
          <a:off x="6454535" y="5578698"/>
          <a:ext cx="3386668" cy="962025"/>
        </p:xfrm>
        <a:graphic>
          <a:graphicData uri="http://schemas.openxmlformats.org/drawingml/2006/table">
            <a:tbl>
              <a:tblPr/>
              <a:tblGrid>
                <a:gridCol w="1693334">
                  <a:extLst>
                    <a:ext uri="{9D8B030D-6E8A-4147-A177-3AD203B41FA5}">
                      <a16:colId xmlns:a16="http://schemas.microsoft.com/office/drawing/2014/main" xmlns="" val="2950333369"/>
                    </a:ext>
                  </a:extLst>
                </a:gridCol>
                <a:gridCol w="1693334">
                  <a:extLst>
                    <a:ext uri="{9D8B030D-6E8A-4147-A177-3AD203B41FA5}">
                      <a16:colId xmlns:a16="http://schemas.microsoft.com/office/drawing/2014/main" xmlns="" val="39709259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 a 17 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37,2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90210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 a 24 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334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 a 39 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4787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 a 59 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34751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 anos ou mais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156228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21" grpId="0" bldLvl="0" animBg="1"/>
      <p:bldP spid="22" grpId="0"/>
      <p:bldP spid="31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 de Texto 6">
            <a:extLst>
              <a:ext uri="{FF2B5EF4-FFF2-40B4-BE49-F238E27FC236}">
                <a16:creationId xmlns:a16="http://schemas.microsoft.com/office/drawing/2014/main" xmlns="" id="{EE138F63-ECA0-4F29-9310-5E3AEF0F0227}"/>
              </a:ext>
            </a:extLst>
          </p:cNvPr>
          <p:cNvSpPr txBox="1"/>
          <p:nvPr/>
        </p:nvSpPr>
        <p:spPr>
          <a:xfrm>
            <a:off x="638175" y="676275"/>
            <a:ext cx="10915650" cy="5230813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00"/>
            </a:solidFill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endParaRPr lang="pt-BR" altLang="en-US" sz="3200" b="1" noProof="1"/>
          </a:p>
          <a:p>
            <a:pPr algn="ctr"/>
            <a:endParaRPr lang="pt-BR" altLang="en-US" sz="3200" b="1" noProof="1"/>
          </a:p>
          <a:p>
            <a:pPr algn="ctr"/>
            <a:r>
              <a:rPr lang="pt-BR" altLang="en-US" sz="5400" b="1" noProof="1"/>
              <a:t>Só representamos 31% da classe que vive do trabalho</a:t>
            </a:r>
          </a:p>
          <a:p>
            <a:pPr algn="ctr"/>
            <a:r>
              <a:rPr lang="pt-BR" altLang="en-US" sz="5400" b="1" noProof="1"/>
              <a:t>Se considerarmos o universo de sindicalizado, esse universo é de 11,5%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573D036-8A1E-4E3F-B295-2D51331FF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613" y="908050"/>
            <a:ext cx="5276850" cy="58324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300"/>
              </a:spcBef>
            </a:pPr>
            <a:r>
              <a:rPr lang="pt-BR" b="1" noProof="1">
                <a:solidFill>
                  <a:schemeClr val="tx1"/>
                </a:solidFill>
              </a:rPr>
              <a:t>Setor privado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Indeterminado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Determinado, urbano e rural;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Avulso;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Contrato temporário;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Contrato a tempo parcial;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Contrato de experiência;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Aprendiz;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Contratações especiais (ex. artistas, radialistas, atletas profissionais de futebol);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Contrato intermitente;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Teletrabalho;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Cooperativas de trabalho (urbanas e rurais);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Contrato de prestação de serviços (terceirização)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Contrato autônomo (PJ/MEI);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Sem carteira assinada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25090B5E-1B10-4E85-BF39-A58412B15055}"/>
              </a:ext>
            </a:extLst>
          </p:cNvPr>
          <p:cNvSpPr/>
          <p:nvPr/>
        </p:nvSpPr>
        <p:spPr>
          <a:xfrm>
            <a:off x="6456363" y="908050"/>
            <a:ext cx="4729162" cy="3521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300"/>
              </a:spcBef>
            </a:pPr>
            <a:r>
              <a:rPr lang="pt-BR" b="1" noProof="1">
                <a:solidFill>
                  <a:schemeClr val="tx1"/>
                </a:solidFill>
              </a:rPr>
              <a:t>Setor público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Estatutários;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Novas formas de contração via contratos de serviços por prazo determinado, através de:</a:t>
            </a:r>
          </a:p>
          <a:p>
            <a:pPr marL="36385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Fundações;</a:t>
            </a:r>
          </a:p>
          <a:p>
            <a:pPr marL="36385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OS e OSIPs;</a:t>
            </a:r>
          </a:p>
          <a:p>
            <a:pPr marL="36385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Cooperativas;</a:t>
            </a:r>
          </a:p>
          <a:p>
            <a:pPr marL="36385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Autônomos;</a:t>
            </a:r>
          </a:p>
          <a:p>
            <a:pPr marL="36385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Consultores;</a:t>
            </a:r>
          </a:p>
          <a:p>
            <a:pPr marL="36385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Trabalho terceirizado.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Sem carteira assinada</a:t>
            </a:r>
          </a:p>
        </p:txBody>
      </p:sp>
      <p:sp>
        <p:nvSpPr>
          <p:cNvPr id="6147" name="CaixaDeTexto 3">
            <a:extLst>
              <a:ext uri="{FF2B5EF4-FFF2-40B4-BE49-F238E27FC236}">
                <a16:creationId xmlns:a16="http://schemas.microsoft.com/office/drawing/2014/main" xmlns="" id="{9D97CCB3-E73F-4490-8659-D75C8D9E8EDA}"/>
              </a:ext>
            </a:extLst>
          </p:cNvPr>
          <p:cNvSpPr txBox="1"/>
          <p:nvPr/>
        </p:nvSpPr>
        <p:spPr>
          <a:xfrm>
            <a:off x="819150" y="292263"/>
            <a:ext cx="105537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altLang="zh-CN" sz="3200" b="1" noProof="1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Heterogenidade mesmo entre os  representados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BBD65C41-6BC4-4F3B-99CA-B34C3A9329E0}"/>
              </a:ext>
            </a:extLst>
          </p:cNvPr>
          <p:cNvSpPr/>
          <p:nvPr/>
        </p:nvSpPr>
        <p:spPr>
          <a:xfrm>
            <a:off x="6456363" y="4643438"/>
            <a:ext cx="4729162" cy="20970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300"/>
              </a:spcBef>
            </a:pPr>
            <a:r>
              <a:rPr lang="pt-BR" b="1" noProof="1">
                <a:solidFill>
                  <a:schemeClr val="tx1"/>
                </a:solidFill>
              </a:rPr>
              <a:t>Trabalhadoras domésticas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Indeterminado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Diaristas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Sem carteira assinada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MEI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t-BR" noProof="1">
                <a:solidFill>
                  <a:schemeClr val="tx1"/>
                </a:solidFill>
              </a:rPr>
              <a:t> App/Intermediação de mão de obra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pt-BR" noProof="1">
              <a:solidFill>
                <a:schemeClr val="tx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5E12C7CE-B439-4C8B-A486-D6C154236315}"/>
              </a:ext>
            </a:extLst>
          </p:cNvPr>
          <p:cNvSpPr txBox="1"/>
          <p:nvPr/>
        </p:nvSpPr>
        <p:spPr>
          <a:xfrm>
            <a:off x="0" y="-124"/>
            <a:ext cx="1842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4. Desafios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8E4868-2EBF-4076-B9B7-D2FA5AF2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7574"/>
            <a:ext cx="10452652" cy="523220"/>
          </a:xfrm>
        </p:spPr>
        <p:txBody>
          <a:bodyPr>
            <a:normAutofit fontScale="90000"/>
          </a:bodyPr>
          <a:lstStyle/>
          <a:p>
            <a:pPr algn="ctr" fontAlgn="auto"/>
            <a:r>
              <a:rPr lang="pt-BR" altLang="en-US" sz="3600" b="1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Organizar </a:t>
            </a:r>
            <a:r>
              <a:rPr lang="pt-BR" altLang="en-US" sz="3600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 classe que vive do trabalho</a:t>
            </a:r>
          </a:p>
        </p:txBody>
      </p:sp>
      <p:sp>
        <p:nvSpPr>
          <p:cNvPr id="5" name="Caixa de Texto 4">
            <a:extLst>
              <a:ext uri="{FF2B5EF4-FFF2-40B4-BE49-F238E27FC236}">
                <a16:creationId xmlns:a16="http://schemas.microsoft.com/office/drawing/2014/main" xmlns="" id="{9B13D88F-5BFB-4C7C-B1C1-002CC93B660E}"/>
              </a:ext>
            </a:extLst>
          </p:cNvPr>
          <p:cNvSpPr txBox="1"/>
          <p:nvPr/>
        </p:nvSpPr>
        <p:spPr>
          <a:xfrm>
            <a:off x="838200" y="1691005"/>
            <a:ext cx="3851275" cy="829945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/>
            <a:r>
              <a:rPr lang="pt-BR" altLang="en-US" sz="2400" noProof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Desiguldades distintas no acesso e permanência</a:t>
            </a:r>
            <a:endParaRPr lang="pt-BR" altLang="en-US" sz="24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6" name="Caixa de Texto 5">
            <a:extLst>
              <a:ext uri="{FF2B5EF4-FFF2-40B4-BE49-F238E27FC236}">
                <a16:creationId xmlns:a16="http://schemas.microsoft.com/office/drawing/2014/main" xmlns="" id="{0DBF4445-AABB-4483-B5AD-BB88FE79A4AA}"/>
              </a:ext>
            </a:extLst>
          </p:cNvPr>
          <p:cNvSpPr txBox="1"/>
          <p:nvPr/>
        </p:nvSpPr>
        <p:spPr>
          <a:xfrm>
            <a:off x="838200" y="4168775"/>
            <a:ext cx="3851275" cy="2306949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/>
            <a:r>
              <a:rPr lang="pt-BR" altLang="en-US" sz="2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</a:rPr>
              <a:t>Desestruturação do mercado de trabalho: recessão econômica + baixo crescimento + pandemia + retirada de direitos sindicais e trabalhistas</a:t>
            </a:r>
            <a:endParaRPr lang="pt-BR" altLang="en-US" sz="240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Caixa de Texto 6">
            <a:extLst>
              <a:ext uri="{FF2B5EF4-FFF2-40B4-BE49-F238E27FC236}">
                <a16:creationId xmlns:a16="http://schemas.microsoft.com/office/drawing/2014/main" xmlns="" id="{875EA9E7-7EDA-4EB8-B295-06EEED01D30E}"/>
              </a:ext>
            </a:extLst>
          </p:cNvPr>
          <p:cNvSpPr txBox="1"/>
          <p:nvPr/>
        </p:nvSpPr>
        <p:spPr>
          <a:xfrm>
            <a:off x="838200" y="2733675"/>
            <a:ext cx="3851275" cy="1198874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 fontAlgn="auto"/>
            <a:r>
              <a:rPr lang="pt-BR" altLang="en-US" sz="24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rPr>
              <a:t>Formas precárias de contratação e do uso da jornada de trabalho</a:t>
            </a:r>
          </a:p>
        </p:txBody>
      </p:sp>
      <p:sp>
        <p:nvSpPr>
          <p:cNvPr id="14341" name="Caixa de Texto 2">
            <a:extLst>
              <a:ext uri="{FF2B5EF4-FFF2-40B4-BE49-F238E27FC236}">
                <a16:creationId xmlns:a16="http://schemas.microsoft.com/office/drawing/2014/main" xmlns="" id="{4AC0E03B-7A6A-435D-873A-C19D53823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1689100"/>
            <a:ext cx="5932488" cy="4860925"/>
          </a:xfrm>
          <a:prstGeom prst="rect">
            <a:avLst/>
          </a:prstGeom>
          <a:solidFill>
            <a:srgbClr val="BDD7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44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000"/>
              <a:t> Como superar a fragmentação dos trabalhadores e trabalhadoras e construir uma identidade de classe?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000"/>
              <a:t> Como avançar nos direitos para todos e todas?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000"/>
              <a:t> Como garantir a representação sindical de todos esses grupos em diferentes posições na ocupação? 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000"/>
              <a:t> Como promover a organização sindical considerando diferentes contratos de trabalho e posições na ocupação? 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000"/>
              <a:t>  Como promover a negociação coletiva mais abrangente e inclusiva?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en-US" sz="2000"/>
              <a:t> </a:t>
            </a:r>
            <a:r>
              <a:rPr lang="pt-BR" altLang="zh-CN" sz="2000"/>
              <a:t> Considerando: Novas pautas; Novas formas de organização; Novas formas de mobilização</a:t>
            </a:r>
            <a:endParaRPr lang="pt-BR" altLang="en-US" sz="2000"/>
          </a:p>
        </p:txBody>
      </p:sp>
      <p:sp>
        <p:nvSpPr>
          <p:cNvPr id="4" name="Chave direita 3">
            <a:extLst>
              <a:ext uri="{FF2B5EF4-FFF2-40B4-BE49-F238E27FC236}">
                <a16:creationId xmlns:a16="http://schemas.microsoft.com/office/drawing/2014/main" xmlns="" id="{5E2E83E3-45E2-4D76-B8A1-826C61533C28}"/>
              </a:ext>
            </a:extLst>
          </p:cNvPr>
          <p:cNvSpPr/>
          <p:nvPr/>
        </p:nvSpPr>
        <p:spPr>
          <a:xfrm>
            <a:off x="4886325" y="1474788"/>
            <a:ext cx="422275" cy="5172075"/>
          </a:xfrm>
          <a:prstGeom prst="rightBrace">
            <a:avLst>
              <a:gd name="adj1" fmla="val 33233"/>
              <a:gd name="adj2" fmla="val 5083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pt-BR" altLang="en-US" noProof="1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8901FCC-D7A5-4C50-A810-9CCCA46210EC}"/>
              </a:ext>
            </a:extLst>
          </p:cNvPr>
          <p:cNvSpPr txBox="1"/>
          <p:nvPr/>
        </p:nvSpPr>
        <p:spPr>
          <a:xfrm>
            <a:off x="0" y="-124"/>
            <a:ext cx="1842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4. Desafios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DEF093-7293-4C23-BC72-07CF9C5F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Cenário atual do ramo financeiro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0AF5166F-914C-4B21-A15F-3A12D42C9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90688"/>
            <a:ext cx="11029615" cy="4326630"/>
          </a:xfrm>
        </p:spPr>
        <p:txBody>
          <a:bodyPr>
            <a:normAutofit fontScale="92500" lnSpcReduction="10000"/>
          </a:bodyPr>
          <a:lstStyle/>
          <a:p>
            <a:pPr marL="0" algn="just" defTabSz="457200"/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Diminuição da categoria bancária  com mudança no perfil dos trabalhadores (ampliação de trabalhadores fora das agências bancárias);</a:t>
            </a:r>
          </a:p>
          <a:p>
            <a:pPr marL="0" algn="just" defTabSz="457200"/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Ampliação do emprego no Ramo Financeiro em atividades genéricas como “Atividades auxiliares dos Serviços Financeiros” e “Outras atividades de serviços Financeiros”. Tais atividades, podem estar ligadas às </a:t>
            </a:r>
            <a:r>
              <a:rPr lang="pt-BR" altLang="pt-BR" sz="2800" dirty="0" err="1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fintechs</a:t>
            </a:r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 e não fazem parte de uma categoria preponderante;</a:t>
            </a:r>
          </a:p>
          <a:p>
            <a:pPr marL="0" algn="just" defTabSz="457200"/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Fintechs x Regulamentação do </a:t>
            </a:r>
            <a:r>
              <a:rPr lang="pt-BR" altLang="pt-BR" sz="2800" dirty="0" smtClean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SFN</a:t>
            </a:r>
          </a:p>
          <a:p>
            <a:pPr marL="0" algn="just"/>
            <a:r>
              <a:rPr lang="pt-BR" altLang="pt-BR" sz="2800" dirty="0" smtClean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 O surgimentos de novos atores  no SFN, como startups e Fintechs, não ameaçam os bancos tradicionais. Em parte, tais empresas estão inseridas nas cadeias de valor dos grandes bancos.</a:t>
            </a:r>
            <a:endParaRPr lang="pt-BR" altLang="pt-BR" sz="2800" dirty="0">
              <a:latin typeface="Bahnschrift SemiLight" panose="020B0502040204020203" pitchFamily="34" charset="0"/>
              <a:ea typeface="Yu Gothic UI Semilight" panose="020B04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441DD27C-3610-481E-9A9F-14F5CD95F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20" y="176367"/>
            <a:ext cx="11029616" cy="1013800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Para onde  vão os bancários desligados</a:t>
            </a:r>
            <a:br>
              <a:rPr lang="pt-BR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pt-BR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Brasil, 2017-2019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4C871A01-13CF-4613-8B36-4E04C0796190}"/>
              </a:ext>
            </a:extLst>
          </p:cNvPr>
          <p:cNvSpPr txBox="1"/>
          <p:nvPr/>
        </p:nvSpPr>
        <p:spPr>
          <a:xfrm>
            <a:off x="8242961" y="6222915"/>
            <a:ext cx="2608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RAIS - MTP</a:t>
            </a:r>
          </a:p>
          <a:p>
            <a:r>
              <a:rPr lang="pt-BR" sz="1000" dirty="0"/>
              <a:t>Elaboração: Rede Bancários/DIEESE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xmlns="" id="{F52EE5F3-9CCD-4301-A2AA-92FAB72909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797409"/>
              </p:ext>
            </p:extLst>
          </p:nvPr>
        </p:nvGraphicFramePr>
        <p:xfrm>
          <a:off x="314414" y="1150845"/>
          <a:ext cx="6969551" cy="5571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Worksheet" r:id="rId3" imgW="6314947" imgH="5048242" progId="Excel.Sheet.12">
                  <p:embed/>
                </p:oleObj>
              </mc:Choice>
              <mc:Fallback>
                <p:oleObj name="Worksheet" r:id="rId3" imgW="6314947" imgH="5048242" progId="Excel.Sheet.12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xmlns="" id="{F52EE5F3-9CCD-4301-A2AA-92FAB72909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414" y="1150845"/>
                        <a:ext cx="6969551" cy="5571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80F0B924-F08F-488A-8DA9-2D2F42578EAE}"/>
              </a:ext>
            </a:extLst>
          </p:cNvPr>
          <p:cNvSpPr txBox="1"/>
          <p:nvPr/>
        </p:nvSpPr>
        <p:spPr>
          <a:xfrm>
            <a:off x="7004590" y="1943847"/>
            <a:ext cx="5085064" cy="3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84% permanecem na categoria (estimativa de cerca de 55% destes trabalhadores alocados em bancos públicos);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16% saíram da categoria, mas permanecem no Ramo Financeiro (emprego no Ramo Financeiro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exceto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categoria, ampliou no </a:t>
            </a:r>
            <a:r>
              <a:rPr lang="pt-BR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período, 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 contrário do que ocorreu somente na categoria);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7% não foram encontrados na base, em parte pode significar informalidade (o número de agentes autônomos no período cresceu 62%).</a:t>
            </a:r>
            <a:endParaRPr lang="pt-BR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51254" y="452610"/>
            <a:ext cx="7620000" cy="108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Sindicatos no Brasil</a:t>
            </a:r>
          </a:p>
          <a:p>
            <a:pPr algn="ctr" eaLnBrk="1" hangingPunct="1"/>
            <a:r>
              <a:rPr lang="pt-BR" altLang="pt-BR" sz="2000" b="1" dirty="0">
                <a:solidFill>
                  <a:schemeClr val="accent1">
                    <a:lumMod val="75000"/>
                  </a:schemeClr>
                </a:solidFill>
              </a:rPr>
              <a:t>Trabalhador e Sindicatos Patronais</a:t>
            </a:r>
          </a:p>
        </p:txBody>
      </p:sp>
      <p:sp>
        <p:nvSpPr>
          <p:cNvPr id="19460" name="Retângulo 10"/>
          <p:cNvSpPr>
            <a:spLocks noChangeArrowheads="1"/>
          </p:cNvSpPr>
          <p:nvPr/>
        </p:nvSpPr>
        <p:spPr bwMode="auto">
          <a:xfrm>
            <a:off x="835161" y="6494181"/>
            <a:ext cx="494217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1000" b="1" dirty="0"/>
              <a:t>Fonte:</a:t>
            </a:r>
            <a:r>
              <a:rPr lang="pt-BR" altLang="pt-BR" sz="1000" dirty="0"/>
              <a:t> http://www3.mte.gov.br/sistemas/cnes/relatorios/painel/GraficoTipo.asp#</a:t>
            </a:r>
          </a:p>
        </p:txBody>
      </p:sp>
      <p:pic>
        <p:nvPicPr>
          <p:cNvPr id="1946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04" y="2241664"/>
            <a:ext cx="86487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908636" y="1437143"/>
            <a:ext cx="16819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000" b="1" dirty="0"/>
              <a:t>Novembro/16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923128" y="4215945"/>
            <a:ext cx="1064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000" b="1" dirty="0"/>
              <a:t>Abril/22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BA7237CB-FDF3-45C1-9249-C20E40AA9C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104" y="4537364"/>
            <a:ext cx="9380301" cy="16764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2F1B486B-3F60-4C00-A36E-7FB43DD0DB3D}"/>
              </a:ext>
            </a:extLst>
          </p:cNvPr>
          <p:cNvSpPr txBox="1"/>
          <p:nvPr/>
        </p:nvSpPr>
        <p:spPr>
          <a:xfrm>
            <a:off x="0" y="-124"/>
            <a:ext cx="284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1. QUEM SOMOS?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86E4CEA-945D-44CC-82EB-7F758073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00459"/>
            <a:ext cx="11217349" cy="1204271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Revolução tecnológica no sistema financeiro 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0F897944-223B-43AE-80AE-81906F3EB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926" y="1613833"/>
            <a:ext cx="11029615" cy="4326630"/>
          </a:xfrm>
        </p:spPr>
        <p:txBody>
          <a:bodyPr>
            <a:normAutofit/>
          </a:bodyPr>
          <a:lstStyle/>
          <a:p>
            <a:pPr marL="0" algn="just" defTabSz="457200"/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Digitalização das transações financeiras e áreas de apoio;</a:t>
            </a:r>
          </a:p>
          <a:p>
            <a:pPr marL="0" algn="just" defTabSz="457200"/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Inteligência Artificial (oferta de produtos, comunicação interna e com clientes</a:t>
            </a:r>
            <a:r>
              <a:rPr lang="pt-BR" altLang="pt-BR" sz="2800" dirty="0" smtClean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). Ex.: </a:t>
            </a:r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como a BIA (Bradesco Inteligência Artificial</a:t>
            </a:r>
            <a:r>
              <a:rPr lang="pt-BR" altLang="pt-BR" sz="2800" dirty="0" smtClean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);</a:t>
            </a:r>
            <a:endParaRPr lang="pt-BR" altLang="pt-BR" sz="2800" dirty="0">
              <a:latin typeface="Bahnschrift SemiLight" panose="020B0502040204020203" pitchFamily="34" charset="0"/>
              <a:ea typeface="Yu Gothic UI Semilight" panose="020B0400000000000000" pitchFamily="34" charset="-128"/>
              <a:cs typeface="Times New Roman" panose="02020603050405020304" pitchFamily="18" charset="0"/>
            </a:endParaRPr>
          </a:p>
          <a:p>
            <a:pPr marL="0" algn="just" defTabSz="457200"/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Expansão das </a:t>
            </a:r>
            <a:r>
              <a:rPr lang="pt-BR" altLang="pt-BR" sz="2800" dirty="0" err="1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Fintechs</a:t>
            </a:r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 (startups de tecnologia financeira);</a:t>
            </a:r>
          </a:p>
          <a:p>
            <a:pPr marL="0" algn="just" defTabSz="457200"/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Novos modelos de negócios (banco em “plataforma”; </a:t>
            </a:r>
            <a:r>
              <a:rPr lang="pt-BR" altLang="pt-BR" sz="2800" dirty="0" err="1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Pix</a:t>
            </a:r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, Open Banking e </a:t>
            </a:r>
            <a:r>
              <a:rPr lang="pt-BR" altLang="pt-BR" sz="2800" dirty="0" err="1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Whatsapp</a:t>
            </a:r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);</a:t>
            </a:r>
          </a:p>
          <a:p>
            <a:pPr marL="0" algn="just" defTabSz="457200"/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Novos Modelos de Trabalho: </a:t>
            </a:r>
            <a:r>
              <a:rPr lang="pt-BR" altLang="pt-BR" sz="2800" i="1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home office,</a:t>
            </a:r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 agências digitais, banco de horas,  agentes autônomos.</a:t>
            </a:r>
          </a:p>
        </p:txBody>
      </p:sp>
    </p:spTree>
    <p:extLst>
      <p:ext uri="{BB962C8B-B14F-4D97-AF65-F5344CB8AC3E}">
        <p14:creationId xmlns:p14="http://schemas.microsoft.com/office/powerpoint/2010/main" val="324977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7AB53EC9-97B7-4B7C-9CCF-2F94DDC757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46"/>
          <a:stretch/>
        </p:blipFill>
        <p:spPr>
          <a:xfrm>
            <a:off x="455024" y="1073427"/>
            <a:ext cx="7050675" cy="550843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9D9B5807-90E1-4939-B4D4-295C79F55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0892" y="3602830"/>
            <a:ext cx="4043744" cy="258466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7A60EF2E-D5AD-469A-BB6B-968201D27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170121"/>
            <a:ext cx="10250424" cy="89535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Pela primeira vez,  em 2021, mobile banking representou mais da metade do total das transações bancárias</a:t>
            </a:r>
            <a:endParaRPr lang="pt-BR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FF534325-651C-446D-A0E9-04AFBF7AB6B9}"/>
              </a:ext>
            </a:extLst>
          </p:cNvPr>
          <p:cNvSpPr txBox="1"/>
          <p:nvPr/>
        </p:nvSpPr>
        <p:spPr>
          <a:xfrm>
            <a:off x="0" y="6573707"/>
            <a:ext cx="443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/>
              <a:t>Fonte:   Pesquisa Febraban de Tecnologia Bancária  </a:t>
            </a:r>
          </a:p>
        </p:txBody>
      </p:sp>
    </p:spTree>
    <p:extLst>
      <p:ext uri="{BB962C8B-B14F-4D97-AF65-F5344CB8AC3E}">
        <p14:creationId xmlns:p14="http://schemas.microsoft.com/office/powerpoint/2010/main" val="2404869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E229E522-EAB4-4C54-8654-F09CD3734F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35" t="19456"/>
          <a:stretch/>
        </p:blipFill>
        <p:spPr>
          <a:xfrm>
            <a:off x="7466676" y="1228313"/>
            <a:ext cx="2110016" cy="418110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AFF25D-61E7-45DF-A661-A996A856F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/>
          <a:lstStyle/>
          <a:p>
            <a:r>
              <a:rPr lang="pt-BR" dirty="0"/>
              <a:t> 	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CD3F831F-80BD-4E4B-A9FB-5453369801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678"/>
          <a:stretch/>
        </p:blipFill>
        <p:spPr>
          <a:xfrm>
            <a:off x="117366" y="1027906"/>
            <a:ext cx="7486609" cy="5053210"/>
          </a:xfrm>
          <a:prstGeom prst="rect">
            <a:avLst/>
          </a:prstGeom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F57A9916-B1FB-4F8C-BB37-69AE0C40D6F9}"/>
              </a:ext>
            </a:extLst>
          </p:cNvPr>
          <p:cNvGraphicFramePr/>
          <p:nvPr/>
        </p:nvGraphicFramePr>
        <p:xfrm>
          <a:off x="1012392" y="2398061"/>
          <a:ext cx="4103370" cy="3121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232012D2-D27A-4FD8-9155-9768FC6667D9}"/>
              </a:ext>
            </a:extLst>
          </p:cNvPr>
          <p:cNvSpPr/>
          <p:nvPr/>
        </p:nvSpPr>
        <p:spPr>
          <a:xfrm>
            <a:off x="9459095" y="2837160"/>
            <a:ext cx="2503907" cy="3477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00" dirty="0" err="1">
                <a:solidFill>
                  <a:schemeClr val="lt1"/>
                </a:solidFill>
              </a:rPr>
              <a:t>Consultoria</a:t>
            </a:r>
            <a:r>
              <a:rPr lang="en-US" sz="2200" dirty="0">
                <a:solidFill>
                  <a:schemeClr val="lt1"/>
                </a:solidFill>
              </a:rPr>
              <a:t> </a:t>
            </a:r>
            <a:r>
              <a:rPr lang="en-US" sz="2200" dirty="0" err="1">
                <a:solidFill>
                  <a:schemeClr val="lt1"/>
                </a:solidFill>
              </a:rPr>
              <a:t>especializada</a:t>
            </a:r>
            <a:r>
              <a:rPr lang="en-US" sz="2200" dirty="0">
                <a:solidFill>
                  <a:schemeClr val="lt1"/>
                </a:solidFill>
              </a:rPr>
              <a:t> </a:t>
            </a:r>
            <a:r>
              <a:rPr lang="en-US" sz="2200" dirty="0" err="1">
                <a:solidFill>
                  <a:schemeClr val="lt1"/>
                </a:solidFill>
              </a:rPr>
              <a:t>aponta</a:t>
            </a:r>
            <a:r>
              <a:rPr lang="en-US" sz="2200" dirty="0">
                <a:solidFill>
                  <a:schemeClr val="lt1"/>
                </a:solidFill>
              </a:rPr>
              <a:t> que </a:t>
            </a:r>
            <a:r>
              <a:rPr lang="en-US" sz="2200" dirty="0" err="1">
                <a:solidFill>
                  <a:schemeClr val="lt1"/>
                </a:solidFill>
              </a:rPr>
              <a:t>Fintechs</a:t>
            </a:r>
            <a:r>
              <a:rPr lang="en-US" sz="2200" dirty="0">
                <a:solidFill>
                  <a:schemeClr val="lt1"/>
                </a:solidFill>
              </a:rPr>
              <a:t> </a:t>
            </a:r>
            <a:r>
              <a:rPr lang="en-US" sz="2200" dirty="0" err="1">
                <a:solidFill>
                  <a:schemeClr val="lt1"/>
                </a:solidFill>
              </a:rPr>
              <a:t>empregam</a:t>
            </a:r>
            <a:r>
              <a:rPr lang="en-US" sz="2200" dirty="0">
                <a:solidFill>
                  <a:schemeClr val="lt1"/>
                </a:solidFill>
              </a:rPr>
              <a:t> </a:t>
            </a:r>
            <a:r>
              <a:rPr lang="en-US" sz="2200" dirty="0" err="1">
                <a:solidFill>
                  <a:schemeClr val="lt1"/>
                </a:solidFill>
              </a:rPr>
              <a:t>cerca</a:t>
            </a:r>
            <a:r>
              <a:rPr lang="en-US" sz="2200" dirty="0">
                <a:solidFill>
                  <a:schemeClr val="lt1"/>
                </a:solidFill>
              </a:rPr>
              <a:t> de 57 mil </a:t>
            </a:r>
            <a:r>
              <a:rPr lang="en-US" sz="2200" dirty="0" err="1">
                <a:solidFill>
                  <a:schemeClr val="lt1"/>
                </a:solidFill>
              </a:rPr>
              <a:t>trabalhadores</a:t>
            </a:r>
            <a:r>
              <a:rPr lang="en-US" sz="2200" dirty="0">
                <a:solidFill>
                  <a:schemeClr val="lt1"/>
                </a:solidFill>
              </a:rPr>
              <a:t> no </a:t>
            </a:r>
            <a:r>
              <a:rPr lang="en-US" sz="2200" dirty="0" err="1">
                <a:solidFill>
                  <a:schemeClr val="lt1"/>
                </a:solidFill>
              </a:rPr>
              <a:t>Brasil</a:t>
            </a:r>
            <a:r>
              <a:rPr lang="en-US" sz="2200" dirty="0">
                <a:solidFill>
                  <a:schemeClr val="lt1"/>
                </a:solidFill>
              </a:rPr>
              <a:t>, </a:t>
            </a:r>
            <a:r>
              <a:rPr lang="en-US" sz="2200" dirty="0" err="1">
                <a:solidFill>
                  <a:schemeClr val="lt1"/>
                </a:solidFill>
              </a:rPr>
              <a:t>sendo</a:t>
            </a:r>
            <a:r>
              <a:rPr lang="en-US" sz="2200" dirty="0">
                <a:solidFill>
                  <a:schemeClr val="lt1"/>
                </a:solidFill>
              </a:rPr>
              <a:t> que a </a:t>
            </a:r>
            <a:r>
              <a:rPr lang="en-US" sz="2200" dirty="0" err="1">
                <a:solidFill>
                  <a:schemeClr val="lt1"/>
                </a:solidFill>
              </a:rPr>
              <a:t>categoria</a:t>
            </a:r>
            <a:r>
              <a:rPr lang="en-US" sz="2200" dirty="0">
                <a:solidFill>
                  <a:schemeClr val="lt1"/>
                </a:solidFill>
              </a:rPr>
              <a:t> 36% </a:t>
            </a:r>
            <a:r>
              <a:rPr lang="en-US" sz="2200" dirty="0" err="1">
                <a:solidFill>
                  <a:schemeClr val="lt1"/>
                </a:solidFill>
              </a:rPr>
              <a:t>em</a:t>
            </a:r>
            <a:r>
              <a:rPr lang="en-US" sz="2200" dirty="0">
                <a:solidFill>
                  <a:schemeClr val="lt1"/>
                </a:solidFill>
              </a:rPr>
              <a:t> </a:t>
            </a:r>
            <a:r>
              <a:rPr lang="en-US" sz="2200" dirty="0" err="1">
                <a:solidFill>
                  <a:schemeClr val="lt1"/>
                </a:solidFill>
              </a:rPr>
              <a:t>empresas</a:t>
            </a:r>
            <a:r>
              <a:rPr lang="en-US" sz="2200" dirty="0">
                <a:solidFill>
                  <a:schemeClr val="lt1"/>
                </a:solidFill>
              </a:rPr>
              <a:t> de </a:t>
            </a:r>
            <a:r>
              <a:rPr lang="en-US" sz="2200" dirty="0" err="1">
                <a:solidFill>
                  <a:schemeClr val="lt1"/>
                </a:solidFill>
              </a:rPr>
              <a:t>Meios</a:t>
            </a:r>
            <a:r>
              <a:rPr lang="en-US" sz="2200" dirty="0">
                <a:solidFill>
                  <a:schemeClr val="lt1"/>
                </a:solidFill>
              </a:rPr>
              <a:t> de </a:t>
            </a:r>
            <a:r>
              <a:rPr lang="en-US" sz="2200" dirty="0" err="1">
                <a:solidFill>
                  <a:schemeClr val="lt1"/>
                </a:solidFill>
              </a:rPr>
              <a:t>Pagamento</a:t>
            </a:r>
            <a:endParaRPr lang="pt-BR" sz="2200" i="1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F7682206-D666-469C-A8FA-5C015B142A04}"/>
              </a:ext>
            </a:extLst>
          </p:cNvPr>
          <p:cNvGraphicFramePr/>
          <p:nvPr/>
        </p:nvGraphicFramePr>
        <p:xfrm>
          <a:off x="725643" y="2398061"/>
          <a:ext cx="4103370" cy="3121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4530449E-FEE0-4E73-842B-B9854857D65A}"/>
              </a:ext>
            </a:extLst>
          </p:cNvPr>
          <p:cNvSpPr txBox="1">
            <a:spLocks/>
          </p:cNvSpPr>
          <p:nvPr/>
        </p:nvSpPr>
        <p:spPr>
          <a:xfrm>
            <a:off x="117366" y="0"/>
            <a:ext cx="5302773" cy="791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b="1" cap="none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Avanço das </a:t>
            </a:r>
            <a:r>
              <a:rPr lang="pt-BR" sz="4000" b="1" cap="none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Fintechs</a:t>
            </a:r>
            <a:endParaRPr lang="pt-BR" sz="4000" b="1" cap="none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334ED1ED-976B-4D26-9DD2-6E8B2D2877F1}"/>
              </a:ext>
            </a:extLst>
          </p:cNvPr>
          <p:cNvSpPr txBox="1"/>
          <p:nvPr/>
        </p:nvSpPr>
        <p:spPr>
          <a:xfrm>
            <a:off x="7466676" y="5982654"/>
            <a:ext cx="42610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Fonte: Distrito, 2021 </a:t>
            </a:r>
          </a:p>
        </p:txBody>
      </p:sp>
    </p:spTree>
    <p:extLst>
      <p:ext uri="{BB962C8B-B14F-4D97-AF65-F5344CB8AC3E}">
        <p14:creationId xmlns:p14="http://schemas.microsoft.com/office/powerpoint/2010/main" val="3170858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6C53FA71-AFDF-439D-8B56-9CFA16981E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0759043"/>
              </p:ext>
            </p:extLst>
          </p:nvPr>
        </p:nvGraphicFramePr>
        <p:xfrm>
          <a:off x="506764" y="1311966"/>
          <a:ext cx="11284743" cy="511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E5C87AE5-8923-4486-AB5E-80ED88CF7C67}"/>
              </a:ext>
            </a:extLst>
          </p:cNvPr>
          <p:cNvSpPr txBox="1"/>
          <p:nvPr/>
        </p:nvSpPr>
        <p:spPr>
          <a:xfrm>
            <a:off x="5622823" y="2004348"/>
            <a:ext cx="105262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+ 121,2%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F53BAD7D-7D31-4D8D-934D-6A32DFE260DF}"/>
              </a:ext>
            </a:extLst>
          </p:cNvPr>
          <p:cNvSpPr txBox="1">
            <a:spLocks/>
          </p:cNvSpPr>
          <p:nvPr/>
        </p:nvSpPr>
        <p:spPr>
          <a:xfrm>
            <a:off x="506764" y="377011"/>
            <a:ext cx="11178471" cy="5584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cap="none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Ampliação dos agentes autônomos de investimento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BA2EB4FE-AE57-4E22-9858-E252EBB8D1E7}"/>
              </a:ext>
            </a:extLst>
          </p:cNvPr>
          <p:cNvSpPr txBox="1"/>
          <p:nvPr/>
        </p:nvSpPr>
        <p:spPr>
          <a:xfrm>
            <a:off x="925032" y="6554111"/>
            <a:ext cx="4437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 CVM</a:t>
            </a:r>
          </a:p>
        </p:txBody>
      </p:sp>
    </p:spTree>
    <p:extLst>
      <p:ext uri="{BB962C8B-B14F-4D97-AF65-F5344CB8AC3E}">
        <p14:creationId xmlns:p14="http://schemas.microsoft.com/office/powerpoint/2010/main" val="1500938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656962-36B3-4C0D-937C-46A542DC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6" y="100082"/>
            <a:ext cx="11194774" cy="1325563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Desafios e potencialidades na organização do</a:t>
            </a:r>
            <a:br>
              <a:rPr lang="pt-B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ramo financeiro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ED18C5BC-FC80-4BE4-A9DD-ABE0C2580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992" y="1705045"/>
            <a:ext cx="11029615" cy="4326630"/>
          </a:xfrm>
        </p:spPr>
        <p:txBody>
          <a:bodyPr>
            <a:normAutofit/>
          </a:bodyPr>
          <a:lstStyle/>
          <a:p>
            <a:pPr marL="0" algn="just"/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A negociação coletiva da Categoria Bancária  assegura bem-estar social coletivo ao estabelecer garantias econômicas e sociais. Por outro lado, </a:t>
            </a:r>
            <a:r>
              <a:rPr lang="pt-BR" altLang="pt-BR" sz="2800" dirty="0" smtClean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cresce um </a:t>
            </a:r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processo de valorização do individualismo no </a:t>
            </a:r>
            <a:r>
              <a:rPr lang="pt-BR" altLang="pt-BR" sz="2800" dirty="0" smtClean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trabalho, </a:t>
            </a:r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embutida num discurso de maior controle sobre sua atividade e ganhos financeiros. Como encarar esta disputa ideológica? </a:t>
            </a:r>
            <a:endParaRPr lang="pt-BR" altLang="pt-BR" sz="2400" dirty="0">
              <a:latin typeface="Bahnschrift SemiLight" panose="020B0502040204020203" pitchFamily="34" charset="0"/>
              <a:ea typeface="Yu Gothic UI Semilight" panose="020B0400000000000000" pitchFamily="34" charset="-128"/>
              <a:cs typeface="Times New Roman" panose="02020603050405020304" pitchFamily="18" charset="0"/>
            </a:endParaRPr>
          </a:p>
          <a:p>
            <a:pPr marL="0" algn="just" defTabSz="457200"/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Como ampliar a atuação e representação para além da categoria bancária?  Qual o papel do “</a:t>
            </a:r>
            <a:r>
              <a:rPr lang="pt-BR" altLang="pt-BR" sz="2800" dirty="0" err="1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Macrossetor</a:t>
            </a:r>
            <a:r>
              <a:rPr lang="pt-BR" altLang="pt-BR" sz="28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 Comércio e Serviços” nesta conjuntura? </a:t>
            </a:r>
          </a:p>
          <a:p>
            <a:pPr marL="0" indent="0" algn="just" defTabSz="457200">
              <a:buNone/>
            </a:pPr>
            <a:endParaRPr lang="pt-BR" altLang="pt-BR" sz="2800" dirty="0">
              <a:latin typeface="Bahnschrift SemiLight" panose="020B0502040204020203" pitchFamily="34" charset="0"/>
              <a:ea typeface="Yu Gothic UI Semilight" panose="020B0400000000000000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4937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xmlns="" id="{4E856AFB-07D3-4404-A655-9EF4B1299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324" y="320437"/>
            <a:ext cx="11217349" cy="675861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Nova organização do trabalho</a:t>
            </a:r>
            <a:endParaRPr lang="pt-BR" b="1" dirty="0">
              <a:latin typeface="+mn-lt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xmlns="" id="{E39D1C43-BCC5-4F4B-A09A-325947570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00" y="1201176"/>
            <a:ext cx="11701383" cy="5040597"/>
          </a:xfrm>
        </p:spPr>
        <p:txBody>
          <a:bodyPr>
            <a:noAutofit/>
          </a:bodyPr>
          <a:lstStyle/>
          <a:p>
            <a:pPr marL="0" algn="just" defTabSz="457200">
              <a:lnSpc>
                <a:spcPts val="2000"/>
              </a:lnSpc>
            </a:pPr>
            <a:r>
              <a:rPr lang="pt-BR" altLang="pt-BR" sz="2400" b="1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Categoria bancária na vanguarda da representação coletiva</a:t>
            </a:r>
          </a:p>
          <a:p>
            <a:pPr marL="708300" lvl="2" indent="-342900" algn="just">
              <a:lnSpc>
                <a:spcPts val="2000"/>
              </a:lnSpc>
              <a:spcAft>
                <a:spcPts val="600"/>
              </a:spcAft>
              <a:buFont typeface="Bahnschrift SemiLight" panose="020B0502040204020203" pitchFamily="34" charset="0"/>
              <a:buChar char="–"/>
            </a:pPr>
            <a:r>
              <a:rPr lang="pt-BR" altLang="pt-BR" sz="24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Valorização do processo negocial</a:t>
            </a:r>
          </a:p>
          <a:p>
            <a:pPr marL="708300" lvl="2" indent="-342900" algn="just">
              <a:lnSpc>
                <a:spcPts val="2000"/>
              </a:lnSpc>
              <a:spcAft>
                <a:spcPts val="600"/>
              </a:spcAft>
              <a:buFont typeface="Bahnschrift SemiLight" panose="020B0502040204020203" pitchFamily="34" charset="0"/>
              <a:buChar char="–"/>
            </a:pPr>
            <a:r>
              <a:rPr lang="pt-BR" altLang="pt-BR" sz="24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Regulação e fiscalização das condições de trabalho através de acordos coletivos específicos</a:t>
            </a:r>
          </a:p>
          <a:p>
            <a:pPr marL="708300" lvl="2" indent="-342900" algn="just">
              <a:lnSpc>
                <a:spcPts val="2000"/>
              </a:lnSpc>
              <a:spcAft>
                <a:spcPts val="600"/>
              </a:spcAft>
              <a:buFont typeface="Bahnschrift SemiLight" panose="020B0502040204020203" pitchFamily="34" charset="0"/>
              <a:buChar char="–"/>
            </a:pPr>
            <a:r>
              <a:rPr lang="pt-BR" altLang="pt-BR" sz="24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Êxito nas assembleias virtuais </a:t>
            </a:r>
          </a:p>
          <a:p>
            <a:pPr marL="708300" lvl="2" indent="-342900" algn="just">
              <a:lnSpc>
                <a:spcPts val="2000"/>
              </a:lnSpc>
              <a:spcAft>
                <a:spcPts val="600"/>
              </a:spcAft>
              <a:buFont typeface="Bahnschrift SemiLight" panose="020B0502040204020203" pitchFamily="34" charset="0"/>
              <a:buChar char="–"/>
            </a:pPr>
            <a:r>
              <a:rPr lang="pt-BR" altLang="pt-BR" sz="24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Mecanismos de compreensão das demandas dos  trabalhadores:  Pesquisa Home </a:t>
            </a:r>
            <a:r>
              <a:rPr lang="pt-BR" altLang="pt-BR" sz="2400" dirty="0" smtClean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Office na categoria  </a:t>
            </a:r>
            <a:endParaRPr lang="pt-BR" altLang="pt-BR" sz="2400" dirty="0">
              <a:latin typeface="Bahnschrift SemiLight" panose="020B0502040204020203" pitchFamily="34" charset="0"/>
              <a:ea typeface="Yu Gothic UI Semilight" panose="020B0400000000000000" pitchFamily="34" charset="-128"/>
              <a:cs typeface="Times New Roman" panose="02020603050405020304" pitchFamily="18" charset="0"/>
            </a:endParaRPr>
          </a:p>
          <a:p>
            <a:pPr marL="324000" lvl="1" algn="just">
              <a:lnSpc>
                <a:spcPts val="2000"/>
              </a:lnSpc>
            </a:pPr>
            <a:endParaRPr lang="pt-BR" altLang="pt-BR" sz="2400" b="1" dirty="0">
              <a:latin typeface="Bahnschrift SemiLight" panose="020B0502040204020203" pitchFamily="34" charset="0"/>
              <a:ea typeface="Yu Gothic UI Semilight" panose="020B0400000000000000" pitchFamily="34" charset="-128"/>
              <a:cs typeface="Times New Roman" panose="02020603050405020304" pitchFamily="18" charset="0"/>
            </a:endParaRPr>
          </a:p>
          <a:p>
            <a:pPr marL="324000" lvl="1" algn="just">
              <a:lnSpc>
                <a:spcPts val="2000"/>
              </a:lnSpc>
            </a:pPr>
            <a:r>
              <a:rPr lang="pt-BR" altLang="pt-BR" sz="2400" b="1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Desafios:</a:t>
            </a:r>
          </a:p>
          <a:p>
            <a:pPr marL="708300" lvl="2" indent="-342900" algn="just">
              <a:lnSpc>
                <a:spcPts val="2000"/>
              </a:lnSpc>
              <a:spcAft>
                <a:spcPts val="600"/>
              </a:spcAft>
              <a:buFont typeface="Bahnschrift SemiLight" panose="020B0502040204020203" pitchFamily="34" charset="0"/>
              <a:buChar char="–"/>
            </a:pPr>
            <a:r>
              <a:rPr lang="pt-BR" altLang="pt-BR" sz="24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38% dos bancários, de acordo com a pesquisa, querem permanecer apenas no regime home office</a:t>
            </a:r>
          </a:p>
          <a:p>
            <a:pPr marL="708300" lvl="2" indent="-342900" algn="just">
              <a:lnSpc>
                <a:spcPts val="2000"/>
              </a:lnSpc>
              <a:spcAft>
                <a:spcPts val="600"/>
              </a:spcAft>
              <a:buFont typeface="Bahnschrift SemiLight" panose="020B0502040204020203" pitchFamily="34" charset="0"/>
              <a:buChar char="–"/>
            </a:pPr>
            <a:r>
              <a:rPr lang="pt-BR" altLang="pt-BR" sz="24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Sentimento de autonomia no trabalho pode contribuir para elevação da rotatividade</a:t>
            </a:r>
          </a:p>
          <a:p>
            <a:pPr marL="708300" lvl="2" indent="-342900" algn="just">
              <a:lnSpc>
                <a:spcPts val="2000"/>
              </a:lnSpc>
              <a:spcAft>
                <a:spcPts val="600"/>
              </a:spcAft>
              <a:buFont typeface="Bahnschrift SemiLight" panose="020B0502040204020203" pitchFamily="34" charset="0"/>
              <a:buChar char="–"/>
            </a:pPr>
            <a:r>
              <a:rPr lang="pt-BR" altLang="pt-BR" sz="24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Novas </a:t>
            </a:r>
            <a:r>
              <a:rPr lang="pt-BR" altLang="pt-BR" sz="2400" dirty="0" smtClean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estratégias </a:t>
            </a:r>
            <a:r>
              <a:rPr lang="pt-BR" altLang="pt-BR" sz="2400" dirty="0">
                <a:latin typeface="Bahnschrift SemiLight" panose="020B0502040204020203" pitchFamily="34" charset="0"/>
                <a:ea typeface="Yu Gothic UI Semilight" panose="020B0400000000000000" pitchFamily="34" charset="-128"/>
                <a:cs typeface="Times New Roman" panose="02020603050405020304" pitchFamily="18" charset="0"/>
              </a:rPr>
              <a:t>de ação coletiva serão necessárias. Há espaço para greve?</a:t>
            </a:r>
          </a:p>
        </p:txBody>
      </p:sp>
    </p:spTree>
    <p:extLst>
      <p:ext uri="{BB962C8B-B14F-4D97-AF65-F5344CB8AC3E}">
        <p14:creationId xmlns:p14="http://schemas.microsoft.com/office/powerpoint/2010/main" val="1088417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86EA6C-F60E-4EBE-BD81-EDD8E602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5" y="0"/>
            <a:ext cx="12192635" cy="1187450"/>
          </a:xfrm>
        </p:spPr>
        <p:txBody>
          <a:bodyPr>
            <a:normAutofit fontScale="90000"/>
          </a:bodyPr>
          <a:lstStyle/>
          <a:p>
            <a:pPr algn="ctr" fontAlgn="auto"/>
            <a:r>
              <a:rPr lang="pt-BR" altLang="en-US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+mn-ea"/>
              </a:rPr>
              <a:t>Reforma sindical dos trabalhadores para ampliar a representativadade</a:t>
            </a:r>
            <a:endParaRPr lang="pt-BR" altLang="en-US" noProof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6" name="Caixa de Texto 99">
            <a:extLst>
              <a:ext uri="{FF2B5EF4-FFF2-40B4-BE49-F238E27FC236}">
                <a16:creationId xmlns:a16="http://schemas.microsoft.com/office/drawing/2014/main" xmlns="" id="{0E681934-1CA2-4A3D-AF47-4A999A0F2E74}"/>
              </a:ext>
            </a:extLst>
          </p:cNvPr>
          <p:cNvSpPr txBox="1"/>
          <p:nvPr/>
        </p:nvSpPr>
        <p:spPr>
          <a:xfrm>
            <a:off x="529588" y="1187450"/>
            <a:ext cx="4989831" cy="5354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 marL="344805" algn="ctr">
              <a:spcBef>
                <a:spcPts val="600"/>
              </a:spcBef>
              <a:spcAft>
                <a:spcPts val="600"/>
              </a:spcAft>
            </a:pPr>
            <a:r>
              <a:rPr lang="pt-BR" altLang="zh-CN" sz="28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charset="0"/>
              </a:rPr>
              <a:t>Modelo hoje</a:t>
            </a:r>
          </a:p>
          <a:p>
            <a:pPr marL="344805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800" noProof="1">
                <a:latin typeface="Calibri" panose="020F0502020204030204" charset="0"/>
              </a:rPr>
              <a:t> </a:t>
            </a:r>
            <a:r>
              <a:rPr lang="pt-BR" altLang="zh-CN" sz="2400" noProof="1">
                <a:latin typeface="Calibri" panose="020F0502020204030204" charset="0"/>
              </a:rPr>
              <a:t>Unicidade sindical com base municipal</a:t>
            </a:r>
          </a:p>
          <a:p>
            <a:pPr marL="344805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400" noProof="1">
                <a:latin typeface="Calibri" panose="020F0502020204030204" charset="0"/>
              </a:rPr>
              <a:t> Sindicato por categoria</a:t>
            </a:r>
          </a:p>
          <a:p>
            <a:pPr marL="344805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400" noProof="1">
                <a:latin typeface="Calibri" panose="020F0502020204030204" charset="0"/>
              </a:rPr>
              <a:t> Direito restrito à greve</a:t>
            </a:r>
          </a:p>
          <a:p>
            <a:pPr marL="344805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400" noProof="1">
                <a:latin typeface="Calibri" panose="020F0502020204030204" charset="0"/>
              </a:rPr>
              <a:t> Engessamento da negociação coletiva</a:t>
            </a:r>
          </a:p>
          <a:p>
            <a:pPr marL="344805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400" noProof="1">
                <a:latin typeface="Calibri" panose="020F0502020204030204" charset="0"/>
              </a:rPr>
              <a:t> Poder normativo da JT</a:t>
            </a:r>
          </a:p>
          <a:p>
            <a:pPr marL="344805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400" noProof="1">
                <a:latin typeface="Calibri" panose="020F0502020204030204" charset="0"/>
              </a:rPr>
              <a:t> LImites à OLT</a:t>
            </a:r>
          </a:p>
          <a:p>
            <a:pPr marL="344805">
              <a:spcBef>
                <a:spcPts val="600"/>
              </a:spcBef>
              <a:spcAft>
                <a:spcPts val="600"/>
              </a:spcAft>
              <a:buFontTx/>
              <a:buBlip>
                <a:blip r:embed="rId2"/>
              </a:buBlip>
            </a:pPr>
            <a:r>
              <a:rPr lang="pt-BR" altLang="zh-CN" sz="2400" noProof="1">
                <a:latin typeface="Calibri" panose="020F0502020204030204" charset="0"/>
              </a:rPr>
              <a:t> Dificuldade de financiamento sindical</a:t>
            </a:r>
          </a:p>
        </p:txBody>
      </p:sp>
      <p:sp>
        <p:nvSpPr>
          <p:cNvPr id="3" name="Caixa de Texto 99">
            <a:extLst>
              <a:ext uri="{FF2B5EF4-FFF2-40B4-BE49-F238E27FC236}">
                <a16:creationId xmlns:a16="http://schemas.microsoft.com/office/drawing/2014/main" xmlns="" id="{E8262BA6-CBCF-4733-A609-D7486A395576}"/>
              </a:ext>
            </a:extLst>
          </p:cNvPr>
          <p:cNvSpPr txBox="1"/>
          <p:nvPr/>
        </p:nvSpPr>
        <p:spPr>
          <a:xfrm>
            <a:off x="5899785" y="1187450"/>
            <a:ext cx="5622290" cy="5354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 marL="344805" algn="ctr">
              <a:spcBef>
                <a:spcPts val="600"/>
              </a:spcBef>
              <a:spcAft>
                <a:spcPts val="600"/>
              </a:spcAft>
            </a:pPr>
            <a:r>
              <a:rPr lang="pt-BR" altLang="zh-CN" sz="280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charset="0"/>
              </a:rPr>
              <a:t>Avanços com PEC 196/2019</a:t>
            </a:r>
          </a:p>
          <a:p>
            <a:pPr marL="694690" indent="-349885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charset="0"/>
              <a:buChar char="n"/>
            </a:pPr>
            <a:r>
              <a:rPr lang="pt-BR" altLang="zh-CN" sz="2400" noProof="1">
                <a:latin typeface="Calibri" panose="020F0502020204030204" charset="0"/>
              </a:rPr>
              <a:t>Movimento sindical define sua organização: fim da unicidade e base de representação mínima no município</a:t>
            </a:r>
          </a:p>
          <a:p>
            <a:pPr marL="694690" indent="-349885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charset="0"/>
              <a:buChar char="n"/>
            </a:pPr>
            <a:r>
              <a:rPr lang="pt-BR" altLang="zh-CN" sz="2400" noProof="1">
                <a:latin typeface="Calibri" panose="020F0502020204030204" charset="0"/>
              </a:rPr>
              <a:t>Organização por setor econômcio ou ramo de atividade</a:t>
            </a:r>
          </a:p>
          <a:p>
            <a:pPr marL="694690" indent="-349885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charset="0"/>
              <a:buChar char="n"/>
            </a:pPr>
            <a:r>
              <a:rPr lang="pt-BR" altLang="zh-CN" sz="2400" noProof="1">
                <a:latin typeface="Calibri" panose="020F0502020204030204" charset="0"/>
              </a:rPr>
              <a:t>Promove negociação coletiva e reduz intervenção da Justiça do trabalho na solução de conflitos</a:t>
            </a:r>
          </a:p>
          <a:p>
            <a:pPr marL="687705" indent="-342900"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o"/>
            </a:pPr>
            <a:r>
              <a:rPr lang="pt-BR" altLang="zh-CN" sz="2400" b="1" noProof="1">
                <a:solidFill>
                  <a:srgbClr val="FF0000"/>
                </a:solidFill>
                <a:latin typeface="Calibri" panose="020F0502020204030204" charset="0"/>
              </a:rPr>
              <a:t> </a:t>
            </a:r>
            <a:r>
              <a:rPr lang="pt-BR" altLang="zh-CN" sz="2400" b="1" strike="sngStrike" noProof="1">
                <a:solidFill>
                  <a:srgbClr val="FF0000"/>
                </a:solidFill>
                <a:latin typeface="Calibri" panose="020F0502020204030204" charset="0"/>
              </a:rPr>
              <a:t>Financiamento: Taxa negocial</a:t>
            </a:r>
          </a:p>
          <a:p>
            <a:pPr marL="687705" indent="-342900"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o"/>
            </a:pPr>
            <a:r>
              <a:rPr lang="pt-BR" altLang="zh-CN" sz="2400" b="1" strike="sngStrike" noProof="1">
                <a:solidFill>
                  <a:srgbClr val="FF0000"/>
                </a:solidFill>
                <a:latin typeface="Calibri" panose="020F0502020204030204" charset="0"/>
              </a:rPr>
              <a:t> Auto-organização: CNOS</a:t>
            </a:r>
          </a:p>
        </p:txBody>
      </p:sp>
      <p:sp>
        <p:nvSpPr>
          <p:cNvPr id="4" name="Dentada Seta para a direita 3">
            <a:extLst>
              <a:ext uri="{FF2B5EF4-FFF2-40B4-BE49-F238E27FC236}">
                <a16:creationId xmlns:a16="http://schemas.microsoft.com/office/drawing/2014/main" xmlns="" id="{F7B89F40-D635-4BE7-ABFE-50003C53FAA3}"/>
              </a:ext>
            </a:extLst>
          </p:cNvPr>
          <p:cNvSpPr/>
          <p:nvPr/>
        </p:nvSpPr>
        <p:spPr>
          <a:xfrm>
            <a:off x="5407025" y="3443288"/>
            <a:ext cx="771525" cy="490537"/>
          </a:xfrm>
          <a:prstGeom prst="notch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 altLang="en-US" noProof="1"/>
          </a:p>
        </p:txBody>
      </p:sp>
      <p:sp>
        <p:nvSpPr>
          <p:cNvPr id="5" name="Caixa de Texto 4">
            <a:extLst>
              <a:ext uri="{FF2B5EF4-FFF2-40B4-BE49-F238E27FC236}">
                <a16:creationId xmlns:a16="http://schemas.microsoft.com/office/drawing/2014/main" xmlns="" id="{B18A2636-E3FC-4ED3-A902-6CF976A79DA4}"/>
              </a:ext>
            </a:extLst>
          </p:cNvPr>
          <p:cNvSpPr txBox="1"/>
          <p:nvPr/>
        </p:nvSpPr>
        <p:spPr>
          <a:xfrm rot="1200000">
            <a:off x="7002463" y="2530475"/>
            <a:ext cx="3852862" cy="2062163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177165" algn="ctr">
              <a:tabLst>
                <a:tab pos="3581400" algn="l"/>
              </a:tabLst>
            </a:pPr>
            <a:r>
              <a:rPr lang="pt-BR" altLang="en-US" sz="3200" b="1" noProof="1"/>
              <a:t>Como avançar na organização sindical independente da reforma sindical?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ítulo 1">
            <a:extLst>
              <a:ext uri="{FF2B5EF4-FFF2-40B4-BE49-F238E27FC236}">
                <a16:creationId xmlns:a16="http://schemas.microsoft.com/office/drawing/2014/main" xmlns="" id="{1AF6ED4D-3DB3-45FB-8BD6-61257CBA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070"/>
            <a:ext cx="10515600" cy="1227455"/>
          </a:xfrm>
        </p:spPr>
        <p:txBody>
          <a:bodyPr>
            <a:normAutofit fontScale="90000"/>
          </a:bodyPr>
          <a:lstStyle/>
          <a:p>
            <a:pPr fontAlgn="auto"/>
            <a:r>
              <a:rPr lang="pt-BR" altLang="en-US" sz="5400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Resoluções do 13º Concut, </a:t>
            </a:r>
            <a:br>
              <a:rPr lang="pt-BR" altLang="en-US" sz="5400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pt-BR" altLang="en-US" sz="5400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Outubro de 2019</a:t>
            </a:r>
          </a:p>
        </p:txBody>
      </p:sp>
      <p:sp>
        <p:nvSpPr>
          <p:cNvPr id="16386" name="Caixa de Texto 99">
            <a:extLst>
              <a:ext uri="{FF2B5EF4-FFF2-40B4-BE49-F238E27FC236}">
                <a16:creationId xmlns:a16="http://schemas.microsoft.com/office/drawing/2014/main" xmlns="" id="{2B532BF0-DF33-49CC-AE88-7110A9AC7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611313"/>
            <a:ext cx="10139363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700" indent="-127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pt-BR" sz="2400">
                <a:latin typeface="Wingdings" panose="05000000000000000000" pitchFamily="2" charset="2"/>
                <a:ea typeface="SimSun" panose="02010600030101010101" pitchFamily="2" charset="-122"/>
              </a:rPr>
              <a:t>n </a:t>
            </a:r>
            <a:r>
              <a:rPr lang="en-US" altLang="pt-BR" sz="2400">
                <a:ea typeface="SimSun" panose="02010600030101010101" pitchFamily="2" charset="-122"/>
              </a:rPr>
              <a:t>Ampliar a representação sindical para o </a:t>
            </a:r>
            <a:r>
              <a:rPr lang="en-US" altLang="pt-BR" sz="2400">
                <a:solidFill>
                  <a:srgbClr val="C00000"/>
                </a:solidFill>
                <a:ea typeface="SimSun" panose="02010600030101010101" pitchFamily="2" charset="-122"/>
              </a:rPr>
              <a:t>conjunto da classe trabalhadora</a:t>
            </a:r>
            <a:r>
              <a:rPr lang="en-US" altLang="pt-BR" sz="2400">
                <a:ea typeface="SimSun" panose="02010600030101010101" pitchFamily="2" charset="-122"/>
              </a:rPr>
              <a:t>, ultrapassando o conceito de categoria profissional. O que significa que os sindicatos devem buscar representar o conjunto das trabalhadoras e dos trabalhadores do seu </a:t>
            </a:r>
            <a:r>
              <a:rPr lang="en-US" altLang="pt-BR" sz="2400">
                <a:solidFill>
                  <a:srgbClr val="C00000"/>
                </a:solidFill>
                <a:ea typeface="SimSun" panose="02010600030101010101" pitchFamily="2" charset="-122"/>
              </a:rPr>
              <a:t>ramo de atividade econômica, com vínculo formal ou vínculo precário de emprego, outros segmentos como trabalhadores informais e desempregados</a:t>
            </a:r>
            <a:r>
              <a:rPr lang="en-US" altLang="pt-BR" sz="2400">
                <a:ea typeface="SimSun" panose="02010600030101010101" pitchFamily="2" charset="-122"/>
              </a:rPr>
              <a:t>, com o objetivo de </a:t>
            </a:r>
            <a:r>
              <a:rPr lang="en-US" altLang="pt-BR" sz="2400" b="1">
                <a:solidFill>
                  <a:srgbClr val="C00000"/>
                </a:solidFill>
                <a:ea typeface="SimSun" panose="02010600030101010101" pitchFamily="2" charset="-122"/>
              </a:rPr>
              <a:t>lutar pela formalização e pelo emprego e renda</a:t>
            </a:r>
            <a:r>
              <a:rPr lang="en-US" altLang="pt-BR" sz="2400">
                <a:ea typeface="SimSun" panose="02010600030101010101" pitchFamily="2" charset="-122"/>
              </a:rPr>
              <a:t>. Os sindicatos devem ser espaços de articulação e unidade em torno de interesses comuns dos segmentos da classe trabalhadora. </a:t>
            </a:r>
            <a:endParaRPr lang="en-US" altLang="en-US" sz="240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3239C-E264-4CE1-9660-7EEA99DAF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3" y="2267034"/>
            <a:ext cx="11847443" cy="2022454"/>
          </a:xfrm>
        </p:spPr>
        <p:txBody>
          <a:bodyPr>
            <a:noAutofit/>
          </a:bodyPr>
          <a:lstStyle/>
          <a:p>
            <a:pPr algn="ctr"/>
            <a:r>
              <a:rPr lang="pt-BR" sz="4000" b="1" i="0" dirty="0">
                <a:solidFill>
                  <a:srgbClr val="FF0000"/>
                </a:solidFill>
                <a:effectLst/>
                <a:latin typeface="Lucida Sans Unicode" panose="020B0602030504020204" pitchFamily="34" charset="0"/>
              </a:rPr>
              <a:t>COMO GARANTIR DIREITOS DO TRABALHISTAS</a:t>
            </a:r>
            <a:br>
              <a:rPr lang="pt-BR" sz="4000" b="1" i="0" dirty="0">
                <a:solidFill>
                  <a:srgbClr val="FF0000"/>
                </a:solidFill>
                <a:effectLst/>
                <a:latin typeface="Lucida Sans Unicode" panose="020B0602030504020204" pitchFamily="34" charset="0"/>
              </a:rPr>
            </a:br>
            <a:r>
              <a:rPr lang="pt-BR" sz="4000" b="1" i="0" dirty="0">
                <a:solidFill>
                  <a:srgbClr val="FF0000"/>
                </a:solidFill>
                <a:effectLst/>
                <a:latin typeface="Lucida Sans Unicode" panose="020B0602030504020204" pitchFamily="34" charset="0"/>
              </a:rPr>
              <a:t>TODOS OS TRABALHADORES NO BRASIL?</a:t>
            </a:r>
            <a:endParaRPr lang="pt-B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250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3239C-E264-4CE1-9660-7EEA99DAF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84" y="61517"/>
            <a:ext cx="10515600" cy="1325563"/>
          </a:xfrm>
        </p:spPr>
        <p:txBody>
          <a:bodyPr>
            <a:norm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effectLst/>
                <a:latin typeface="Lucida Sans Unicode" panose="020B0602030504020204" pitchFamily="34" charset="0"/>
              </a:rPr>
              <a:t>Art. 7º São direitos dos trabalhadores urbanos e rurais, além de outros que visem à melhoria de sua condição social:</a:t>
            </a:r>
            <a:endParaRPr lang="pt-BR" sz="2400" b="1" dirty="0">
              <a:solidFill>
                <a:srgbClr val="002060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B522466-5706-45D5-A26D-2A3EC7508C18}"/>
              </a:ext>
            </a:extLst>
          </p:cNvPr>
          <p:cNvSpPr txBox="1"/>
          <p:nvPr/>
        </p:nvSpPr>
        <p:spPr>
          <a:xfrm>
            <a:off x="226984" y="1332387"/>
            <a:ext cx="1152625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I -  relação de emprego protegida contra despedida arbitrária ou sem justa causa, nos termos de lei complementar, que preverá indenização compensatória, dentre outros direitos;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II -  seguro-desemprego, em caso de desemprego involuntário;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III -  fundo de garantia do tempo de serviço;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IV -  salário mínimo, fixado em lei, nacionalmente unificado, capaz de atender às suas necessidades vitais básicas e às de sua família com moradia, alimentação, educação, saúde, lazer, vestuário, higiene, transporte e previdência social, com reajustes periódicos que lhe preservem o poder aquisitivo, sendo vedada sua vinculação para qualquer fim;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V -  piso salarial proporcional à extensão e à complexidade do trabalho;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VI -  irredutibilidade do salário, salvo o disposto em convenção ou acordo coletivo;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VII -  garantia de salário, nunca inferior ao mínimo, para os que percebem remuneração variável;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VIII -  décimo terceiro salário com base na remuneração integral ou no valor da aposentadoria;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IX -  remuneração do trabalho noturno superior à do diurno;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 -  proteção do salário na forma da lei, constituindo crime sua retenção dolosa;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XI -  participação nos lucros, ou resultados, desvinculada da remuneração, e, excepcionalmente, participação na gestão da empresa, conforme definido em lei;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XII -  salário-família pago em razão do dependente do trabalhador de baixa renda nos termos da lei;</a:t>
            </a:r>
          </a:p>
        </p:txBody>
      </p:sp>
    </p:spTree>
    <p:extLst>
      <p:ext uri="{BB962C8B-B14F-4D97-AF65-F5344CB8AC3E}">
        <p14:creationId xmlns:p14="http://schemas.microsoft.com/office/powerpoint/2010/main" val="68717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A4D366A-1D24-4394-80EB-5E2B730C7467}"/>
              </a:ext>
            </a:extLst>
          </p:cNvPr>
          <p:cNvSpPr txBox="1"/>
          <p:nvPr/>
        </p:nvSpPr>
        <p:spPr>
          <a:xfrm>
            <a:off x="9399482" y="5604393"/>
            <a:ext cx="2567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Sistema Mediador </a:t>
            </a:r>
          </a:p>
          <a:p>
            <a:r>
              <a:rPr lang="pt-BR" sz="1400" dirty="0"/>
              <a:t>03/03/2022 Brasil</a:t>
            </a:r>
          </a:p>
          <a:p>
            <a:r>
              <a:rPr lang="pt-BR" sz="1400" dirty="0"/>
              <a:t>Elaboração: DIEESE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A22E31BE-4334-4518-9072-B07C216FA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14783"/>
              </p:ext>
            </p:extLst>
          </p:nvPr>
        </p:nvGraphicFramePr>
        <p:xfrm>
          <a:off x="4976818" y="249903"/>
          <a:ext cx="6830115" cy="1988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6243">
                  <a:extLst>
                    <a:ext uri="{9D8B030D-6E8A-4147-A177-3AD203B41FA5}">
                      <a16:colId xmlns:a16="http://schemas.microsoft.com/office/drawing/2014/main" xmlns="" val="1882150948"/>
                    </a:ext>
                  </a:extLst>
                </a:gridCol>
                <a:gridCol w="2913872">
                  <a:extLst>
                    <a:ext uri="{9D8B030D-6E8A-4147-A177-3AD203B41FA5}">
                      <a16:colId xmlns:a16="http://schemas.microsoft.com/office/drawing/2014/main" xmlns="" val="2284092041"/>
                    </a:ext>
                  </a:extLst>
                </a:gridCol>
              </a:tblGrid>
              <a:tr h="487018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Grau da entidade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 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4072155"/>
                  </a:ext>
                </a:extLst>
              </a:tr>
              <a:tr h="487018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Sindicato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12.410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46065436"/>
                  </a:ext>
                </a:extLst>
              </a:tr>
              <a:tr h="487018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Federação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464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98283432"/>
                  </a:ext>
                </a:extLst>
              </a:tr>
              <a:tr h="487018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</a:rPr>
                        <a:t>Confederação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38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53056405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6E582782-C936-4F0A-92BD-F23E45B16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940149"/>
              </p:ext>
            </p:extLst>
          </p:nvPr>
        </p:nvGraphicFramePr>
        <p:xfrm>
          <a:off x="649358" y="2830907"/>
          <a:ext cx="7383394" cy="3480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3482">
                  <a:extLst>
                    <a:ext uri="{9D8B030D-6E8A-4147-A177-3AD203B41FA5}">
                      <a16:colId xmlns:a16="http://schemas.microsoft.com/office/drawing/2014/main" xmlns="" val="3574595663"/>
                    </a:ext>
                  </a:extLst>
                </a:gridCol>
                <a:gridCol w="3149912">
                  <a:extLst>
                    <a:ext uri="{9D8B030D-6E8A-4147-A177-3AD203B41FA5}">
                      <a16:colId xmlns:a16="http://schemas.microsoft.com/office/drawing/2014/main" xmlns="" val="40686120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Região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 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9124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Centro-Oeste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1.148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64669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Sudeste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4.027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192663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Norte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920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92852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Sul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2.846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08340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Nordeste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3.675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643114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</a:rPr>
                        <a:t>multirregional/nacional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284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67167273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71DCD4A7-0C12-4BD5-BB7C-1310136BFACF}"/>
              </a:ext>
            </a:extLst>
          </p:cNvPr>
          <p:cNvSpPr txBox="1"/>
          <p:nvPr/>
        </p:nvSpPr>
        <p:spPr>
          <a:xfrm>
            <a:off x="0" y="-124"/>
            <a:ext cx="284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1. QUEM SOMOS?</a:t>
            </a:r>
          </a:p>
        </p:txBody>
      </p:sp>
    </p:spTree>
    <p:extLst>
      <p:ext uri="{BB962C8B-B14F-4D97-AF65-F5344CB8AC3E}">
        <p14:creationId xmlns:p14="http://schemas.microsoft.com/office/powerpoint/2010/main" val="3673991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3239C-E264-4CE1-9660-7EEA99DAF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58" y="0"/>
            <a:ext cx="10515600" cy="1325563"/>
          </a:xfrm>
        </p:spPr>
        <p:txBody>
          <a:bodyPr>
            <a:norm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effectLst/>
                <a:latin typeface="Lucida Sans Unicode" panose="020B0602030504020204" pitchFamily="34" charset="0"/>
              </a:rPr>
              <a:t>Art. 7º São direitos dos trabalhadores urbanos e rurais, além de outros que visem à melhoria de sua condição social:</a:t>
            </a:r>
            <a:endParaRPr lang="pt-BR" sz="2400" b="1" dirty="0">
              <a:solidFill>
                <a:srgbClr val="002060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4C2097D7-BD86-43E3-8729-F8A8128D1610}"/>
              </a:ext>
            </a:extLst>
          </p:cNvPr>
          <p:cNvSpPr txBox="1"/>
          <p:nvPr/>
        </p:nvSpPr>
        <p:spPr>
          <a:xfrm>
            <a:off x="218363" y="1148368"/>
            <a:ext cx="11709779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XIII -  duração do trabalho normal não superior a oito horas diárias e quarenta e quatro semanais, facultada a compensação de horários e a redução da jornada, mediante acordo ou convenção coletiva de trabalho;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XIV -  jornada de seis horas para o trabalho realizado em turnos ininterruptos de revezamento, salvo negociação coletiva;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XV -  repouso semanal remunerado, preferencialmente aos domingos;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XVI -  remuneração do serviço extraordinário superior, no mínimo, em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cinqüenta</a:t>
            </a:r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 por cento à do normal;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XVII -  gozo de férias anuais remuneradas com, pelo menos, um terço a mais do que o salário normal;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XVIII -  licença à gestante, sem prejuízo do emprego e do salário, com a duração de cento e vinte dias;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XIX - 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licença-paternidade</a:t>
            </a:r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, nos termos fixados em lei;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 -  proteção do mercado de trabalho da mulher, mediante incentivos específicos, nos termos da lei;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XXI -  aviso prévio proporcional ao tempo de serviço, sendo no mínimo de trinta dias, nos termos da lei;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XXII -  redução dos riscos inerentes ao trabalho, por meio de normas de saúde, higiene e segurança;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XXIII -  adicional de remuneração para as atividades penosas, insalubres ou perigosas, na forma da lei;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XXIV -  aposentadoria;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XXV -  assistência gratuita aos filhos e dependentes desde o nascimento até 5 (cinco) anos de idade em creches e pré-escolas;</a:t>
            </a:r>
          </a:p>
        </p:txBody>
      </p:sp>
    </p:spTree>
    <p:extLst>
      <p:ext uri="{BB962C8B-B14F-4D97-AF65-F5344CB8AC3E}">
        <p14:creationId xmlns:p14="http://schemas.microsoft.com/office/powerpoint/2010/main" val="1931323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3239C-E264-4CE1-9660-7EEA99DAF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898" y="245660"/>
            <a:ext cx="10515600" cy="955343"/>
          </a:xfrm>
        </p:spPr>
        <p:txBody>
          <a:bodyPr>
            <a:normAutofit/>
          </a:bodyPr>
          <a:lstStyle/>
          <a:p>
            <a:r>
              <a:rPr lang="pt-BR" sz="2400" b="1" i="0" dirty="0">
                <a:solidFill>
                  <a:srgbClr val="002060"/>
                </a:solidFill>
                <a:effectLst/>
                <a:latin typeface="Lucida Sans Unicode" panose="020B0602030504020204" pitchFamily="34" charset="0"/>
              </a:rPr>
              <a:t>Art. 7º São direitos dos trabalhadores urbanos e rurais, além de outros que visem à melhoria de sua condição social:</a:t>
            </a:r>
            <a:endParaRPr lang="pt-BR" sz="2400" b="1" dirty="0">
              <a:solidFill>
                <a:srgbClr val="00206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9B862A61-7FA9-4260-90F1-5C7220E86A26}"/>
              </a:ext>
            </a:extLst>
          </p:cNvPr>
          <p:cNvSpPr txBox="1"/>
          <p:nvPr/>
        </p:nvSpPr>
        <p:spPr>
          <a:xfrm>
            <a:off x="279898" y="1325563"/>
            <a:ext cx="1163220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XXVI -  reconhecimento das convenções e acordos coletivos de trabalho;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XXVII -  proteção em face da automação, na forma da lei;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XXVIII -  seguro contra acidentes de trabalho, a cargo do empregador, sem excluir a indenização a que este está obrigado, quando incorrer em dolo ou culpa;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XXIX -  ação, quanto aos créditos resultantes das relações de trabalho, com prazo prescricional de cinco anos para os trabalhadores urbanos e rurais, até o limite de dois anos após a extinção do contrato de trabalho;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XXX -  proibição de diferença de salários, de exercício de funções e de critério de admissão por motivo de sexo, idade, cor ou estado civil;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XXXI -  proibição de qualquer discriminação no tocante a salário e critérios de admissão do trabalhador portador de deficiência;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XXXII -  proibição de distinção entre trabalho manual, técnico e intelectual ou entre os profissionais respectivos;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XXXIII -  proibição de trabalho noturno, perigoso ou insalubre a menores de dezoito e de qualquer trabalho a menores de dezesseis anos, salvo na condição de aprendiz, a partir de quatorze anos;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Lucida Sans Unicode" panose="020B0602030504020204" pitchFamily="34" charset="0"/>
              </a:rPr>
              <a:t>XXXIV -  igualdade de direitos entre o trabalhador com vínculo empregatício permanente e o trabalhador avulso.</a:t>
            </a:r>
          </a:p>
        </p:txBody>
      </p:sp>
    </p:spTree>
    <p:extLst>
      <p:ext uri="{BB962C8B-B14F-4D97-AF65-F5344CB8AC3E}">
        <p14:creationId xmlns:p14="http://schemas.microsoft.com/office/powerpoint/2010/main" val="4031991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8009" y="4890881"/>
            <a:ext cx="10875981" cy="6270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Fausto Augusto Junior</a:t>
            </a:r>
            <a:br>
              <a:rPr lang="pt-B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Diretor-Técnico do DIEESE</a:t>
            </a:r>
            <a:br>
              <a:rPr lang="pt-B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fausto@dieese.org.br</a:t>
            </a:r>
            <a:endParaRPr lang="pt-BR" sz="5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8A64A-D649-4216-8BBA-D0AB1666E2D8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A63EB1A6-3F76-4C86-9AE4-486617D7C9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555" y="2102885"/>
            <a:ext cx="4690895" cy="14907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A4D366A-1D24-4394-80EB-5E2B730C7467}"/>
              </a:ext>
            </a:extLst>
          </p:cNvPr>
          <p:cNvSpPr txBox="1"/>
          <p:nvPr/>
        </p:nvSpPr>
        <p:spPr>
          <a:xfrm>
            <a:off x="225287" y="5339342"/>
            <a:ext cx="2567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Sistema Mediador </a:t>
            </a:r>
          </a:p>
          <a:p>
            <a:r>
              <a:rPr lang="pt-BR" sz="1400" dirty="0"/>
              <a:t>03/03/2022 Brasil</a:t>
            </a:r>
          </a:p>
          <a:p>
            <a:r>
              <a:rPr lang="pt-BR" sz="1400" dirty="0"/>
              <a:t>Elaboração: DIEESE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BD37F889-2D15-41A8-90A4-670DA88C2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536417"/>
              </p:ext>
            </p:extLst>
          </p:nvPr>
        </p:nvGraphicFramePr>
        <p:xfrm>
          <a:off x="225286" y="1361702"/>
          <a:ext cx="11529391" cy="3977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0707">
                  <a:extLst>
                    <a:ext uri="{9D8B030D-6E8A-4147-A177-3AD203B41FA5}">
                      <a16:colId xmlns:a16="http://schemas.microsoft.com/office/drawing/2014/main" xmlns="" val="4090768771"/>
                    </a:ext>
                  </a:extLst>
                </a:gridCol>
                <a:gridCol w="4918684">
                  <a:extLst>
                    <a:ext uri="{9D8B030D-6E8A-4147-A177-3AD203B41FA5}">
                      <a16:colId xmlns:a16="http://schemas.microsoft.com/office/drawing/2014/main" xmlns="" val="311081162"/>
                    </a:ext>
                  </a:extLst>
                </a:gridCol>
              </a:tblGrid>
              <a:tr h="44726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Setor Econômico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 </a:t>
                      </a:r>
                      <a:endParaRPr lang="pt-BR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17617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Rurais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3.262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942149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Serviços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3.653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02243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Setor público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2.673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92785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Indústria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2.223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064497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Comércio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1.021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556646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Comércio / serviços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38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37680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</a:rPr>
                        <a:t>Cooperativa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u="none" strike="noStrike" dirty="0">
                          <a:effectLst/>
                        </a:rPr>
                        <a:t>42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08312008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0A9D3A0A-FA11-4C24-8A65-6DC04BCDD303}"/>
              </a:ext>
            </a:extLst>
          </p:cNvPr>
          <p:cNvSpPr txBox="1"/>
          <p:nvPr/>
        </p:nvSpPr>
        <p:spPr>
          <a:xfrm>
            <a:off x="0" y="-124"/>
            <a:ext cx="284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1. QUEM SOMOS?</a:t>
            </a:r>
          </a:p>
        </p:txBody>
      </p:sp>
    </p:spTree>
    <p:extLst>
      <p:ext uri="{BB962C8B-B14F-4D97-AF65-F5344CB8AC3E}">
        <p14:creationId xmlns:p14="http://schemas.microsoft.com/office/powerpoint/2010/main" val="134583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A4D366A-1D24-4394-80EB-5E2B730C7467}"/>
              </a:ext>
            </a:extLst>
          </p:cNvPr>
          <p:cNvSpPr txBox="1"/>
          <p:nvPr/>
        </p:nvSpPr>
        <p:spPr>
          <a:xfrm>
            <a:off x="239294" y="6119336"/>
            <a:ext cx="3908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Sistema Mediador</a:t>
            </a:r>
          </a:p>
          <a:p>
            <a:r>
              <a:rPr lang="pt-BR" sz="1400" dirty="0"/>
              <a:t>03/03/2022 - Brasil</a:t>
            </a:r>
          </a:p>
          <a:p>
            <a:r>
              <a:rPr lang="pt-BR" sz="1400" dirty="0"/>
              <a:t>Elaboração: DIEESE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F468EB00-084E-4567-9B08-1AA2F8C92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67857"/>
              </p:ext>
            </p:extLst>
          </p:nvPr>
        </p:nvGraphicFramePr>
        <p:xfrm>
          <a:off x="473489" y="1297781"/>
          <a:ext cx="10880311" cy="3963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72135">
                  <a:extLst>
                    <a:ext uri="{9D8B030D-6E8A-4147-A177-3AD203B41FA5}">
                      <a16:colId xmlns:a16="http://schemas.microsoft.com/office/drawing/2014/main" xmlns="" val="2159797261"/>
                    </a:ext>
                  </a:extLst>
                </a:gridCol>
                <a:gridCol w="2427480">
                  <a:extLst>
                    <a:ext uri="{9D8B030D-6E8A-4147-A177-3AD203B41FA5}">
                      <a16:colId xmlns:a16="http://schemas.microsoft.com/office/drawing/2014/main" xmlns="" val="670562735"/>
                    </a:ext>
                  </a:extLst>
                </a:gridCol>
                <a:gridCol w="2080696">
                  <a:extLst>
                    <a:ext uri="{9D8B030D-6E8A-4147-A177-3AD203B41FA5}">
                      <a16:colId xmlns:a16="http://schemas.microsoft.com/office/drawing/2014/main" xmlns="" val="3482458997"/>
                    </a:ext>
                  </a:extLst>
                </a:gridCol>
              </a:tblGrid>
              <a:tr h="56619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Entidades Sindicais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nº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(%)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8224518"/>
                  </a:ext>
                </a:extLst>
              </a:tr>
              <a:tr h="5661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>
                          <a:effectLst/>
                        </a:rPr>
                        <a:t>Empregados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           5.400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>
                          <a:effectLst/>
                        </a:rPr>
                        <a:t>42%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04169953"/>
                  </a:ext>
                </a:extLst>
              </a:tr>
              <a:tr h="5661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>
                          <a:effectLst/>
                        </a:rPr>
                        <a:t>Rurais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           3.260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>
                          <a:effectLst/>
                        </a:rPr>
                        <a:t>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1742475"/>
                  </a:ext>
                </a:extLst>
              </a:tr>
              <a:tr h="5661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>
                          <a:effectLst/>
                        </a:rPr>
                        <a:t>Servidores públicos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           2.571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>
                          <a:effectLst/>
                        </a:rPr>
                        <a:t>20%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9503515"/>
                  </a:ext>
                </a:extLst>
              </a:tr>
              <a:tr h="5661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>
                          <a:effectLst/>
                        </a:rPr>
                        <a:t>Categoria Diferenciada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               715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>
                          <a:effectLst/>
                        </a:rPr>
                        <a:t>6%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33732663"/>
                  </a:ext>
                </a:extLst>
              </a:tr>
              <a:tr h="5661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>
                          <a:effectLst/>
                        </a:rPr>
                        <a:t>Profissionais Liberais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               538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4%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05256084"/>
                  </a:ext>
                </a:extLst>
              </a:tr>
              <a:tr h="5661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>
                          <a:effectLst/>
                        </a:rPr>
                        <a:t>Autônomo / Avulsos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               428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u="none" strike="noStrike" dirty="0">
                          <a:effectLst/>
                        </a:rPr>
                        <a:t>3%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78264408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22B82CC2-05F8-45E7-8E5F-B74D671FF7CE}"/>
              </a:ext>
            </a:extLst>
          </p:cNvPr>
          <p:cNvSpPr txBox="1"/>
          <p:nvPr/>
        </p:nvSpPr>
        <p:spPr>
          <a:xfrm>
            <a:off x="0" y="-124"/>
            <a:ext cx="284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1. QUEM SOMOS?</a:t>
            </a:r>
          </a:p>
        </p:txBody>
      </p:sp>
    </p:spTree>
    <p:extLst>
      <p:ext uri="{BB962C8B-B14F-4D97-AF65-F5344CB8AC3E}">
        <p14:creationId xmlns:p14="http://schemas.microsoft.com/office/powerpoint/2010/main" val="294884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>
            <a:spLocks noGrp="1"/>
          </p:cNvSpPr>
          <p:nvPr>
            <p:ph type="title"/>
          </p:nvPr>
        </p:nvSpPr>
        <p:spPr>
          <a:xfrm>
            <a:off x="106017" y="955437"/>
            <a:ext cx="11409367" cy="78039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Entidades sindicais de trabalhadores com instrumento coletivo registrado no Mediador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A4D366A-1D24-4394-80EB-5E2B730C7467}"/>
              </a:ext>
            </a:extLst>
          </p:cNvPr>
          <p:cNvSpPr txBox="1"/>
          <p:nvPr/>
        </p:nvSpPr>
        <p:spPr>
          <a:xfrm>
            <a:off x="225287" y="5800248"/>
            <a:ext cx="2567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Sistema Mediador </a:t>
            </a:r>
          </a:p>
          <a:p>
            <a:r>
              <a:rPr lang="pt-BR" sz="1400" dirty="0"/>
              <a:t>03/03/2022 Brasil</a:t>
            </a:r>
          </a:p>
          <a:p>
            <a:r>
              <a:rPr lang="pt-BR" sz="1400" dirty="0"/>
              <a:t>Elaboração: DIEESE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5E9D7D9-417B-4EAE-850D-AE2E7FCDF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416400"/>
              </p:ext>
            </p:extLst>
          </p:nvPr>
        </p:nvGraphicFramePr>
        <p:xfrm>
          <a:off x="210189" y="1902142"/>
          <a:ext cx="11635409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435">
                  <a:extLst>
                    <a:ext uri="{9D8B030D-6E8A-4147-A177-3AD203B41FA5}">
                      <a16:colId xmlns:a16="http://schemas.microsoft.com/office/drawing/2014/main" xmlns="" val="4089495704"/>
                    </a:ext>
                  </a:extLst>
                </a:gridCol>
                <a:gridCol w="2650435">
                  <a:extLst>
                    <a:ext uri="{9D8B030D-6E8A-4147-A177-3AD203B41FA5}">
                      <a16:colId xmlns:a16="http://schemas.microsoft.com/office/drawing/2014/main" xmlns="" val="3850525958"/>
                    </a:ext>
                  </a:extLst>
                </a:gridCol>
                <a:gridCol w="1948069">
                  <a:extLst>
                    <a:ext uri="{9D8B030D-6E8A-4147-A177-3AD203B41FA5}">
                      <a16:colId xmlns:a16="http://schemas.microsoft.com/office/drawing/2014/main" xmlns="" val="300382186"/>
                    </a:ext>
                  </a:extLst>
                </a:gridCol>
                <a:gridCol w="2862470">
                  <a:extLst>
                    <a:ext uri="{9D8B030D-6E8A-4147-A177-3AD203B41FA5}">
                      <a16:colId xmlns:a16="http://schemas.microsoft.com/office/drawing/2014/main" xmlns="" val="7395575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Classe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(% de entidades)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16421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Empregados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3.684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3.514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65%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402514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Rural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511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374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11%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63556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Servidores públicos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118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71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6207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Categoria Diferenciada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357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349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49%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683877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Profissionais Liberais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173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152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28%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284199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Autônomos/Avulsos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46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9%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1705088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A75D58F-08CD-4023-BBAF-542B81CAC7EE}"/>
              </a:ext>
            </a:extLst>
          </p:cNvPr>
          <p:cNvSpPr txBox="1"/>
          <p:nvPr/>
        </p:nvSpPr>
        <p:spPr>
          <a:xfrm>
            <a:off x="0" y="-124"/>
            <a:ext cx="3485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2. O QUE FAZEMOS?</a:t>
            </a:r>
          </a:p>
        </p:txBody>
      </p:sp>
    </p:spTree>
    <p:extLst>
      <p:ext uri="{BB962C8B-B14F-4D97-AF65-F5344CB8AC3E}">
        <p14:creationId xmlns:p14="http://schemas.microsoft.com/office/powerpoint/2010/main" val="195439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A4D366A-1D24-4394-80EB-5E2B730C7467}"/>
              </a:ext>
            </a:extLst>
          </p:cNvPr>
          <p:cNvSpPr txBox="1"/>
          <p:nvPr/>
        </p:nvSpPr>
        <p:spPr>
          <a:xfrm>
            <a:off x="287010" y="5987018"/>
            <a:ext cx="34853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SAG-DIEESE </a:t>
            </a:r>
          </a:p>
          <a:p>
            <a:r>
              <a:rPr lang="pt-BR" sz="1400" dirty="0"/>
              <a:t>03/03/2022 Brasil</a:t>
            </a:r>
          </a:p>
          <a:p>
            <a:r>
              <a:rPr lang="pt-BR" sz="1400" dirty="0"/>
              <a:t>Elaboração: DIEESE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A75D58F-08CD-4023-BBAF-542B81CAC7EE}"/>
              </a:ext>
            </a:extLst>
          </p:cNvPr>
          <p:cNvSpPr txBox="1"/>
          <p:nvPr/>
        </p:nvSpPr>
        <p:spPr>
          <a:xfrm>
            <a:off x="0" y="-124"/>
            <a:ext cx="3485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2. O QUE FAZEMOS?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E8706A88-1421-42CB-AFB8-73849EC4C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0" y="523096"/>
            <a:ext cx="11560433" cy="544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5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A75D58F-08CD-4023-BBAF-542B81CAC7EE}"/>
              </a:ext>
            </a:extLst>
          </p:cNvPr>
          <p:cNvSpPr txBox="1"/>
          <p:nvPr/>
        </p:nvSpPr>
        <p:spPr>
          <a:xfrm>
            <a:off x="0" y="-124"/>
            <a:ext cx="3485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2. O QUE FAZEMOS?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FA2D0D10-8317-4327-86BF-9F05CB2B4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274346"/>
              </p:ext>
            </p:extLst>
          </p:nvPr>
        </p:nvGraphicFramePr>
        <p:xfrm>
          <a:off x="543339" y="1086678"/>
          <a:ext cx="11065564" cy="4828700"/>
        </p:xfrm>
        <a:graphic>
          <a:graphicData uri="http://schemas.openxmlformats.org/drawingml/2006/table">
            <a:tbl>
              <a:tblPr/>
              <a:tblGrid>
                <a:gridCol w="2953714">
                  <a:extLst>
                    <a:ext uri="{9D8B030D-6E8A-4147-A177-3AD203B41FA5}">
                      <a16:colId xmlns:a16="http://schemas.microsoft.com/office/drawing/2014/main" xmlns="" val="545734237"/>
                    </a:ext>
                  </a:extLst>
                </a:gridCol>
                <a:gridCol w="1351975">
                  <a:extLst>
                    <a:ext uri="{9D8B030D-6E8A-4147-A177-3AD203B41FA5}">
                      <a16:colId xmlns:a16="http://schemas.microsoft.com/office/drawing/2014/main" xmlns="" val="2200988858"/>
                    </a:ext>
                  </a:extLst>
                </a:gridCol>
                <a:gridCol w="1351975">
                  <a:extLst>
                    <a:ext uri="{9D8B030D-6E8A-4147-A177-3AD203B41FA5}">
                      <a16:colId xmlns:a16="http://schemas.microsoft.com/office/drawing/2014/main" xmlns="" val="894321413"/>
                    </a:ext>
                  </a:extLst>
                </a:gridCol>
                <a:gridCol w="1351975">
                  <a:extLst>
                    <a:ext uri="{9D8B030D-6E8A-4147-A177-3AD203B41FA5}">
                      <a16:colId xmlns:a16="http://schemas.microsoft.com/office/drawing/2014/main" xmlns="" val="43514756"/>
                    </a:ext>
                  </a:extLst>
                </a:gridCol>
                <a:gridCol w="1351975">
                  <a:extLst>
                    <a:ext uri="{9D8B030D-6E8A-4147-A177-3AD203B41FA5}">
                      <a16:colId xmlns:a16="http://schemas.microsoft.com/office/drawing/2014/main" xmlns="" val="1865985763"/>
                    </a:ext>
                  </a:extLst>
                </a:gridCol>
                <a:gridCol w="1351975">
                  <a:extLst>
                    <a:ext uri="{9D8B030D-6E8A-4147-A177-3AD203B41FA5}">
                      <a16:colId xmlns:a16="http://schemas.microsoft.com/office/drawing/2014/main" xmlns="" val="721596419"/>
                    </a:ext>
                  </a:extLst>
                </a:gridCol>
                <a:gridCol w="1351975">
                  <a:extLst>
                    <a:ext uri="{9D8B030D-6E8A-4147-A177-3AD203B41FA5}">
                      <a16:colId xmlns:a16="http://schemas.microsoft.com/office/drawing/2014/main" xmlns="" val="4077058141"/>
                    </a:ext>
                  </a:extLst>
                </a:gridCol>
              </a:tblGrid>
              <a:tr h="2550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nível/tipo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95701069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40.593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39.815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34.424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34.870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29.591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33.912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754557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38.741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37.780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32.457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32.883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27.061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31.341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1543533"/>
                  </a:ext>
                </a:extLst>
              </a:tr>
              <a:tr h="25506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 aditivo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1.434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1.414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1.541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1.478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2.221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2.310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7307737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Acordo DOM/FER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254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0407897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Acordo DOM/FER aditivo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4668480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Acordo PPE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7644087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Acordo PPE aditivo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0674644"/>
                  </a:ext>
                </a:extLst>
              </a:tr>
              <a:tr h="25506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categoria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7.883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7.706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6.850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7.414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6.420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8.057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4610072"/>
                  </a:ext>
                </a:extLst>
              </a:tr>
              <a:tr h="25506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CCT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6.984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6.828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5.869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6.377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5.029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6.741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4196966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CCT aditivo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878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1.037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1.391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1.316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4588120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48.476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47.521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41.274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42.284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36.011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41.969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6415818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xmlns="" id="{3906A637-B756-4C22-9D63-046D2C4B99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496031"/>
              </p:ext>
            </p:extLst>
          </p:nvPr>
        </p:nvGraphicFramePr>
        <p:xfrm>
          <a:off x="501374" y="5893352"/>
          <a:ext cx="5276575" cy="952500"/>
        </p:xfrm>
        <a:graphic>
          <a:graphicData uri="http://schemas.openxmlformats.org/drawingml/2006/table">
            <a:tbl>
              <a:tblPr/>
              <a:tblGrid>
                <a:gridCol w="5276575">
                  <a:extLst>
                    <a:ext uri="{9D8B030D-6E8A-4147-A177-3AD203B41FA5}">
                      <a16:colId xmlns:a16="http://schemas.microsoft.com/office/drawing/2014/main" xmlns="" val="31072316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Fonte: Ministério da Economia. Mediador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53359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Elaboração: DIEESE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0164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Obs.: Acordo DOM/FER - Acordo de  Autorização de Trabalho nos Domingos e Feriados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9778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Acordo PPE - Acordo do Programa de Proteção ao Emprego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33371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Dados atualizados em 1º de abril de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3103290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34A1AEF4-D752-40E7-B2D8-1291A38BA7A1}"/>
              </a:ext>
            </a:extLst>
          </p:cNvPr>
          <p:cNvSpPr txBox="1"/>
          <p:nvPr/>
        </p:nvSpPr>
        <p:spPr>
          <a:xfrm>
            <a:off x="3929265" y="127097"/>
            <a:ext cx="81434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Instrumentos coletivos por ano de registro, segundo nível de abrangência e tipo do instrumento coletivo</a:t>
            </a:r>
          </a:p>
        </p:txBody>
      </p:sp>
    </p:spTree>
    <p:extLst>
      <p:ext uri="{BB962C8B-B14F-4D97-AF65-F5344CB8AC3E}">
        <p14:creationId xmlns:p14="http://schemas.microsoft.com/office/powerpoint/2010/main" val="394685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/>
          <p:cNvSpPr>
            <a:spLocks noGrp="1"/>
          </p:cNvSpPr>
          <p:nvPr>
            <p:ph type="title"/>
          </p:nvPr>
        </p:nvSpPr>
        <p:spPr>
          <a:xfrm>
            <a:off x="106017" y="955437"/>
            <a:ext cx="11409367" cy="78039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Entidades sindicais de trabalhadores com instrumento coletivo registrado no Mediador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A4D366A-1D24-4394-80EB-5E2B730C7467}"/>
              </a:ext>
            </a:extLst>
          </p:cNvPr>
          <p:cNvSpPr txBox="1"/>
          <p:nvPr/>
        </p:nvSpPr>
        <p:spPr>
          <a:xfrm>
            <a:off x="225287" y="5800248"/>
            <a:ext cx="2567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Sistema Mediador </a:t>
            </a:r>
          </a:p>
          <a:p>
            <a:r>
              <a:rPr lang="pt-BR" sz="1400" dirty="0"/>
              <a:t>03/03/2022 Brasil</a:t>
            </a:r>
          </a:p>
          <a:p>
            <a:r>
              <a:rPr lang="pt-BR" sz="1400" dirty="0"/>
              <a:t>Elaboração: DIEESE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15E9D7D9-417B-4EAE-850D-AE2E7FCDF7D4}"/>
              </a:ext>
            </a:extLst>
          </p:cNvPr>
          <p:cNvGraphicFramePr>
            <a:graphicFrameLocks noGrp="1"/>
          </p:cNvGraphicFramePr>
          <p:nvPr/>
        </p:nvGraphicFramePr>
        <p:xfrm>
          <a:off x="210189" y="1902142"/>
          <a:ext cx="11635409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435">
                  <a:extLst>
                    <a:ext uri="{9D8B030D-6E8A-4147-A177-3AD203B41FA5}">
                      <a16:colId xmlns:a16="http://schemas.microsoft.com/office/drawing/2014/main" xmlns="" val="4089495704"/>
                    </a:ext>
                  </a:extLst>
                </a:gridCol>
                <a:gridCol w="2650435">
                  <a:extLst>
                    <a:ext uri="{9D8B030D-6E8A-4147-A177-3AD203B41FA5}">
                      <a16:colId xmlns:a16="http://schemas.microsoft.com/office/drawing/2014/main" xmlns="" val="3850525958"/>
                    </a:ext>
                  </a:extLst>
                </a:gridCol>
                <a:gridCol w="1948069">
                  <a:extLst>
                    <a:ext uri="{9D8B030D-6E8A-4147-A177-3AD203B41FA5}">
                      <a16:colId xmlns:a16="http://schemas.microsoft.com/office/drawing/2014/main" xmlns="" val="300382186"/>
                    </a:ext>
                  </a:extLst>
                </a:gridCol>
                <a:gridCol w="2862470">
                  <a:extLst>
                    <a:ext uri="{9D8B030D-6E8A-4147-A177-3AD203B41FA5}">
                      <a16:colId xmlns:a16="http://schemas.microsoft.com/office/drawing/2014/main" xmlns="" val="7395575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Classe</a:t>
                      </a:r>
                      <a:endParaRPr lang="pt-BR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(% de entidades)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16421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Empregados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3.684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3.514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65%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402514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Rural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511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374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11%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635564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Servidores públicos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118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71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6207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Categoria Diferenciada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357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349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49%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683877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Profissionais Liberais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173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152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28%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284199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Autônomos/Avulsos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46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39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  <a:latin typeface="+mn-lt"/>
                        </a:rPr>
                        <a:t>9%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17050882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0A75D58F-08CD-4023-BBAF-542B81CAC7EE}"/>
              </a:ext>
            </a:extLst>
          </p:cNvPr>
          <p:cNvSpPr txBox="1"/>
          <p:nvPr/>
        </p:nvSpPr>
        <p:spPr>
          <a:xfrm>
            <a:off x="0" y="-124"/>
            <a:ext cx="3485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</a:rPr>
              <a:t>2. O QUE FAZEMOS?</a:t>
            </a:r>
          </a:p>
        </p:txBody>
      </p:sp>
    </p:spTree>
    <p:extLst>
      <p:ext uri="{BB962C8B-B14F-4D97-AF65-F5344CB8AC3E}">
        <p14:creationId xmlns:p14="http://schemas.microsoft.com/office/powerpoint/2010/main" val="1680808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10472</TotalTime>
  <Words>2739</Words>
  <Application>Microsoft Office PowerPoint</Application>
  <PresentationFormat>Personalizar</PresentationFormat>
  <Paragraphs>929</Paragraphs>
  <Slides>32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4" baseType="lpstr">
      <vt:lpstr>Tema do Office</vt:lpstr>
      <vt:lpstr>Worksheet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Entidades sindicais de trabalhadores com instrumento coletivo registrado no Mediador</vt:lpstr>
      <vt:lpstr>Apresentação do PowerPoint</vt:lpstr>
      <vt:lpstr>Apresentação do PowerPoint</vt:lpstr>
      <vt:lpstr>Entidades sindicais de trabalhadores com instrumento coletivo registrado no Mediador</vt:lpstr>
      <vt:lpstr>Sindicalização no Brasil – síntese</vt:lpstr>
      <vt:lpstr>Número de sindicalizados por atividade econômica, Brasil, 2012 a 2019.V</vt:lpstr>
      <vt:lpstr>Taxa de sindicalizados por atividade econômica, Brasil, 2012 a 2019.</vt:lpstr>
      <vt:lpstr>Taxa de sindicalizados por faixa etária e por sexo  - Brasil, 2012 a 2019.</vt:lpstr>
      <vt:lpstr>Apresentação do PowerPoint</vt:lpstr>
      <vt:lpstr>Apresentação do PowerPoint</vt:lpstr>
      <vt:lpstr>Apresentação do PowerPoint</vt:lpstr>
      <vt:lpstr>Organizar a classe que vive do trabalho</vt:lpstr>
      <vt:lpstr>Cenário atual do ramo financeiro</vt:lpstr>
      <vt:lpstr>Para onde  vão os bancários desligados Brasil, 2017-2019</vt:lpstr>
      <vt:lpstr>Revolução tecnológica no sistema financeiro </vt:lpstr>
      <vt:lpstr>Pela primeira vez,  em 2021, mobile banking representou mais da metade do total das transações bancárias</vt:lpstr>
      <vt:lpstr>  </vt:lpstr>
      <vt:lpstr>Apresentação do PowerPoint</vt:lpstr>
      <vt:lpstr>Desafios e potencialidades na organização do ramo financeiro</vt:lpstr>
      <vt:lpstr>Nova organização do trabalho</vt:lpstr>
      <vt:lpstr>Reforma sindical dos trabalhadores para ampliar a representativadade</vt:lpstr>
      <vt:lpstr>Resoluções do 13º Concut,  Outubro de 2019</vt:lpstr>
      <vt:lpstr>COMO GARANTIR DIREITOS DO TRABALHISTAS TODOS OS TRABALHADORES NO BRASIL?</vt:lpstr>
      <vt:lpstr>Art. 7º São direitos dos trabalhadores urbanos e rurais, além de outros que visem à melhoria de sua condição social:</vt:lpstr>
      <vt:lpstr>Art. 7º São direitos dos trabalhadores urbanos e rurais, além de outros que visem à melhoria de sua condição social:</vt:lpstr>
      <vt:lpstr>Art. 7º São direitos dos trabalhadores urbanos e rurais, além de outros que visem à melhoria de sua condição social:</vt:lpstr>
      <vt:lpstr>Fausto Augusto Junior Diretor-Técnico do DIEESE fausto@dieese.org.br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 287: a minimização da previdência pública</dc:title>
  <dc:creator>Ricardo de Melo Tamashiro</dc:creator>
  <cp:lastModifiedBy>Contraf</cp:lastModifiedBy>
  <cp:revision>640</cp:revision>
  <cp:lastPrinted>2018-01-26T13:39:33Z</cp:lastPrinted>
  <dcterms:created xsi:type="dcterms:W3CDTF">2017-02-14T19:08:19Z</dcterms:created>
  <dcterms:modified xsi:type="dcterms:W3CDTF">2022-04-02T10:52:10Z</dcterms:modified>
</cp:coreProperties>
</file>