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4"/>
  </p:notesMasterIdLst>
  <p:handoutMasterIdLst>
    <p:handoutMasterId r:id="rId35"/>
  </p:handoutMasterIdLst>
  <p:sldIdLst>
    <p:sldId id="350" r:id="rId5"/>
    <p:sldId id="378" r:id="rId6"/>
    <p:sldId id="373" r:id="rId7"/>
    <p:sldId id="386" r:id="rId8"/>
    <p:sldId id="374" r:id="rId9"/>
    <p:sldId id="387" r:id="rId10"/>
    <p:sldId id="388" r:id="rId11"/>
    <p:sldId id="411" r:id="rId12"/>
    <p:sldId id="413" r:id="rId13"/>
    <p:sldId id="380" r:id="rId14"/>
    <p:sldId id="415" r:id="rId15"/>
    <p:sldId id="371" r:id="rId16"/>
    <p:sldId id="393" r:id="rId17"/>
    <p:sldId id="417" r:id="rId18"/>
    <p:sldId id="394" r:id="rId19"/>
    <p:sldId id="395" r:id="rId20"/>
    <p:sldId id="396" r:id="rId21"/>
    <p:sldId id="400" r:id="rId22"/>
    <p:sldId id="399" r:id="rId23"/>
    <p:sldId id="377" r:id="rId24"/>
    <p:sldId id="403" r:id="rId25"/>
    <p:sldId id="406" r:id="rId26"/>
    <p:sldId id="407" r:id="rId27"/>
    <p:sldId id="408" r:id="rId28"/>
    <p:sldId id="409" r:id="rId29"/>
    <p:sldId id="392" r:id="rId30"/>
    <p:sldId id="391" r:id="rId31"/>
    <p:sldId id="397" r:id="rId32"/>
    <p:sldId id="258" r:id="rId33"/>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226" autoAdjust="0"/>
  </p:normalViewPr>
  <p:slideViewPr>
    <p:cSldViewPr snapToGrid="0">
      <p:cViewPr>
        <p:scale>
          <a:sx n="66" d="100"/>
          <a:sy n="66" d="100"/>
        </p:scale>
        <p:origin x="816" y="0"/>
      </p:cViewPr>
      <p:guideLst/>
    </p:cSldViewPr>
  </p:slideViewPr>
  <p:notesTextViewPr>
    <p:cViewPr>
      <p:scale>
        <a:sx n="66" d="100"/>
        <a:sy n="66" d="100"/>
      </p:scale>
      <p:origin x="0" y="0"/>
    </p:cViewPr>
  </p:notesTextViewPr>
  <p:sorterViewPr>
    <p:cViewPr>
      <p:scale>
        <a:sx n="80" d="100"/>
        <a:sy n="80" d="100"/>
      </p:scale>
      <p:origin x="0" y="0"/>
    </p:cViewPr>
  </p:sorterViewPr>
  <p:notesViewPr>
    <p:cSldViewPr snapToGrid="0" showGuides="1">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a:p>
        </p:txBody>
      </p:sp>
      <p:sp>
        <p:nvSpPr>
          <p:cNvPr id="4" name="Espaço Reservado para Rodapé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a:p>
        </p:txBody>
      </p:sp>
      <p:sp>
        <p:nvSpPr>
          <p:cNvPr id="5" name="Espaço Reservado para o Número do Slide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pt-BR" smtClean="0"/>
              <a:t>‹nº›</a:t>
            </a:fld>
            <a:endParaRPr lang="pt-BR"/>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noProof="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4728A1A-D670-41C0-87CE-811AE81BF8A1}" type="datetime1">
              <a:rPr lang="pt-BR" noProof="0" smtClean="0"/>
              <a:t>04/08/2023</a:t>
            </a:fld>
            <a:endParaRPr lang="pt-BR" noProof="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noProof="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pt-BR" noProof="0" smtClean="0"/>
              <a:t>‹nº›</a:t>
            </a:fld>
            <a:endParaRPr lang="pt-BR"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A89C7E07-3C67-C64C-8DA0-0404F6303970}" type="slidenum">
              <a:rPr lang="pt-BR" smtClean="0"/>
              <a:t>1</a:t>
            </a:fld>
            <a:endParaRPr lang="pt-BR"/>
          </a:p>
        </p:txBody>
      </p:sp>
    </p:spTree>
    <p:extLst>
      <p:ext uri="{BB962C8B-B14F-4D97-AF65-F5344CB8AC3E}">
        <p14:creationId xmlns:p14="http://schemas.microsoft.com/office/powerpoint/2010/main" val="108947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pt-BR" noProof="0"/>
              <a:t>Clique para editar o título Mestre</a:t>
            </a:r>
            <a:endParaRPr lang="pt-BR" noProof="0" dirty="0"/>
          </a:p>
        </p:txBody>
      </p:sp>
      <p:grpSp>
        <p:nvGrpSpPr>
          <p:cNvPr id="9" name="Grupo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a Liv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11" name="Forma Liv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12" name="Forma liv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grpSp>
      <p:sp>
        <p:nvSpPr>
          <p:cNvPr id="18" name="Espaço Reservado para Texto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cxnSp>
        <p:nvCxnSpPr>
          <p:cNvPr id="13" name="Conector Reto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a Liv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21" name="Forma Liv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22" name="Forma Liv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pt-BR" noProof="0"/>
              <a:t>Clique para editar o título Mestre</a:t>
            </a:r>
            <a:endParaRPr lang="pt-BR" noProof="0" dirty="0"/>
          </a:p>
        </p:txBody>
      </p:sp>
      <p:cxnSp>
        <p:nvCxnSpPr>
          <p:cNvPr id="33" name="Conector Re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ço Reservado para Texto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25" name="Espaço Reservado para Texto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27" name="Espaço Reservado para Conteúdo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pt-BR" noProof="0"/>
              <a:t>Clique para editar os estilos de texto Mestres</a:t>
            </a:r>
          </a:p>
        </p:txBody>
      </p:sp>
      <p:sp>
        <p:nvSpPr>
          <p:cNvPr id="28" name="Espaço reservado para conteúdo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pt-BR" noProof="0"/>
              <a:t>Clique para editar os estilos de texto Mestres</a:t>
            </a:r>
          </a:p>
        </p:txBody>
      </p:sp>
      <p:cxnSp>
        <p:nvCxnSpPr>
          <p:cNvPr id="15" name="Conector Reto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Espaço Reservado para Data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D002ABF2-59A6-4C8B-90A9-C2D7243E4867}" type="datetime4">
              <a:rPr lang="pt-BR" noProof="0" smtClean="0">
                <a:latin typeface="+mn-lt"/>
              </a:rPr>
              <a:t>4 de agosto de 2023</a:t>
            </a:fld>
            <a:endParaRPr lang="pt-BR" noProof="0" dirty="0">
              <a:latin typeface="+mn-lt"/>
            </a:endParaRPr>
          </a:p>
        </p:txBody>
      </p:sp>
      <p:sp>
        <p:nvSpPr>
          <p:cNvPr id="3" name="Espaço Reservado para Rodapé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pt-BR" noProof="0" dirty="0"/>
              <a:t>Análise Anual</a:t>
            </a:r>
            <a:endParaRPr lang="pt-BR" b="0" noProof="0" dirty="0"/>
          </a:p>
        </p:txBody>
      </p:sp>
      <p:sp>
        <p:nvSpPr>
          <p:cNvPr id="4" name="Espaço Reservado para o Número do Slide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pt-BR" noProof="0" smtClean="0"/>
              <a:pPr rtl="0"/>
              <a:t>‹nº›</a:t>
            </a:fld>
            <a:endParaRPr lang="pt-BR"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orma Liv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39" name="Forma Liv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40" name="Forma Liv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pt-BR" noProof="0"/>
              <a:t>Clique para editar o título Mestre</a:t>
            </a:r>
            <a:endParaRPr lang="pt-BR" noProof="0" dirty="0"/>
          </a:p>
        </p:txBody>
      </p:sp>
      <p:cxnSp>
        <p:nvCxnSpPr>
          <p:cNvPr id="33" name="Conector Re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ço Reservado para Texto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pt-BR" noProof="0"/>
              <a:t>Clique para editar os estilos de texto Mestres</a:t>
            </a:r>
          </a:p>
        </p:txBody>
      </p:sp>
      <p:sp>
        <p:nvSpPr>
          <p:cNvPr id="27" name="Espaço Reservado para Conteúdo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pt-BR" noProof="0"/>
              <a:t>Clique para editar os estilos de texto Mestres</a:t>
            </a:r>
          </a:p>
        </p:txBody>
      </p:sp>
      <p:sp>
        <p:nvSpPr>
          <p:cNvPr id="20" name="Espaço Reservado para Texto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pt-BR" noProof="0"/>
              <a:t>Clique para editar os estilos de texto Mestres</a:t>
            </a:r>
          </a:p>
        </p:txBody>
      </p:sp>
      <p:sp>
        <p:nvSpPr>
          <p:cNvPr id="21" name="Espaço Reservado para Conteúdo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pt-BR" noProof="0"/>
              <a:t>Clique para editar os estilos de texto Mestres</a:t>
            </a:r>
          </a:p>
        </p:txBody>
      </p:sp>
      <p:sp>
        <p:nvSpPr>
          <p:cNvPr id="22" name="Espaço Reservado para Texto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pt-BR" noProof="0"/>
              <a:t>Clique para editar os estilos de texto Mestres</a:t>
            </a:r>
          </a:p>
        </p:txBody>
      </p:sp>
      <p:sp>
        <p:nvSpPr>
          <p:cNvPr id="24" name="Espaço reservado para conteúdo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pt-BR" noProof="0"/>
              <a:t>Clique para editar os estilos de texto Mestres</a:t>
            </a:r>
          </a:p>
        </p:txBody>
      </p:sp>
      <p:cxnSp>
        <p:nvCxnSpPr>
          <p:cNvPr id="26" name="Conector Reto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ector Reto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Espaço Reservado para Data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fld id="{8A4F546E-0691-4510-9A35-C7334DA84076}" type="datetime4">
              <a:rPr lang="pt-BR" noProof="0" smtClean="0">
                <a:latin typeface="+mn-lt"/>
              </a:rPr>
              <a:t>4 de agosto de 2023</a:t>
            </a:fld>
            <a:endParaRPr lang="pt-BR" noProof="0" dirty="0">
              <a:latin typeface="+mn-lt"/>
            </a:endParaRPr>
          </a:p>
        </p:txBody>
      </p:sp>
      <p:sp>
        <p:nvSpPr>
          <p:cNvPr id="3" name="Espaço Reservado para Rodapé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p>
            <a:pPr rtl="0"/>
            <a:r>
              <a:rPr lang="pt-BR" noProof="0" dirty="0"/>
              <a:t>Análise Anual</a:t>
            </a:r>
            <a:endParaRPr lang="pt-BR" b="0" noProof="0" dirty="0"/>
          </a:p>
        </p:txBody>
      </p:sp>
      <p:sp>
        <p:nvSpPr>
          <p:cNvPr id="4" name="Espaço Reservado para o Número do Slide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pt-BR" noProof="0" smtClean="0"/>
              <a:pPr rtl="0"/>
              <a:t>‹nº›</a:t>
            </a:fld>
            <a:endParaRPr lang="pt-BR"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umo ">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pt-BR" noProof="0"/>
              <a:t>Clique para editar o título Mestre</a:t>
            </a:r>
            <a:endParaRPr lang="pt-BR" noProof="0" dirty="0"/>
          </a:p>
        </p:txBody>
      </p:sp>
      <p:cxnSp>
        <p:nvCxnSpPr>
          <p:cNvPr id="33" name="Conector Re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Espaço Reservado para Texto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pt-BR" noProof="0"/>
              <a:t>Clique para editar os estilos de texto Mestres</a:t>
            </a:r>
          </a:p>
        </p:txBody>
      </p:sp>
      <p:grpSp>
        <p:nvGrpSpPr>
          <p:cNvPr id="15" name="Grupo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a Liv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17" name="Forma Liv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18" name="Forma Liv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grpSp>
      <p:sp>
        <p:nvSpPr>
          <p:cNvPr id="4" name="Espaço Reservado para Texto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pt-BR" noProof="0"/>
              <a:t>Clique para editar os estilos de texto Mestres</a:t>
            </a:r>
          </a:p>
        </p:txBody>
      </p:sp>
      <p:sp>
        <p:nvSpPr>
          <p:cNvPr id="21" name="Espaço Reservado para Texto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pt-BR" noProof="0"/>
              <a:t>Clique para editar os estilos de texto Mestres</a:t>
            </a:r>
          </a:p>
        </p:txBody>
      </p:sp>
      <p:sp>
        <p:nvSpPr>
          <p:cNvPr id="22" name="Espaço Reservado para Texto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pt-BR" noProof="0"/>
              <a:t>Clique para editar os estilos de texto Mestres</a:t>
            </a:r>
          </a:p>
        </p:txBody>
      </p:sp>
      <p:sp>
        <p:nvSpPr>
          <p:cNvPr id="23" name="Espaço Reservado para Texto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pt-BR" noProof="0"/>
              <a:t>Clique para editar os estilos de texto Mestres</a:t>
            </a:r>
          </a:p>
        </p:txBody>
      </p:sp>
      <p:sp>
        <p:nvSpPr>
          <p:cNvPr id="24" name="Espaço Reservado para Texto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pt-BR" noProof="0"/>
              <a:t>Clique para editar os estilos de texto Mestres</a:t>
            </a:r>
          </a:p>
        </p:txBody>
      </p:sp>
      <p:sp>
        <p:nvSpPr>
          <p:cNvPr id="25" name="Espaço Reservado para Texto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pt-BR" noProof="0"/>
              <a:t>Clique para editar os estilos de texto Mestres</a:t>
            </a:r>
          </a:p>
        </p:txBody>
      </p:sp>
      <p:sp>
        <p:nvSpPr>
          <p:cNvPr id="26" name="Espaço Reservado para Texto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pt-BR" noProof="0"/>
              <a:t>Clique para editar os estilos de texto Mestres</a:t>
            </a:r>
          </a:p>
        </p:txBody>
      </p:sp>
      <p:sp>
        <p:nvSpPr>
          <p:cNvPr id="27" name="Espaço Reservado para Texto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pt-BR" noProof="0"/>
              <a:t>Clique para editar os estilos de texto Mestres</a:t>
            </a:r>
          </a:p>
        </p:txBody>
      </p:sp>
      <p:sp>
        <p:nvSpPr>
          <p:cNvPr id="28" name="Espaço Reservado para Texto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pt-BR" noProof="0"/>
              <a:t>Clique para editar os estilos de texto Mestres</a:t>
            </a:r>
          </a:p>
        </p:txBody>
      </p:sp>
      <p:sp>
        <p:nvSpPr>
          <p:cNvPr id="2" name="Espaço Reservado para Data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3DBEA6DC-A0BF-49C7-906E-6E6597662598}" type="datetime4">
              <a:rPr lang="pt-BR" noProof="0" smtClean="0">
                <a:latin typeface="+mn-lt"/>
              </a:rPr>
              <a:t>4 de agosto de 2023</a:t>
            </a:fld>
            <a:endParaRPr lang="pt-BR" noProof="0" dirty="0">
              <a:latin typeface="+mn-lt"/>
            </a:endParaRPr>
          </a:p>
        </p:txBody>
      </p:sp>
      <p:sp>
        <p:nvSpPr>
          <p:cNvPr id="5" name="Espaço Reservado para Rodapé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pt-BR" noProof="0" dirty="0"/>
              <a:t>Análise Anual</a:t>
            </a:r>
            <a:endParaRPr lang="pt-BR" b="0" noProof="0" dirty="0"/>
          </a:p>
        </p:txBody>
      </p:sp>
      <p:sp>
        <p:nvSpPr>
          <p:cNvPr id="6" name="Espaço Reservado para o Número do Slide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pt-BR" noProof="0" smtClean="0"/>
              <a:pPr rtl="0"/>
              <a:t>‹nº›</a:t>
            </a:fld>
            <a:endParaRPr lang="pt-BR"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rigado">
    <p:bg>
      <p:bgPr>
        <a:solidFill>
          <a:schemeClr val="tx1"/>
        </a:solidFill>
        <a:effectLst/>
      </p:bgPr>
    </p:bg>
    <p:spTree>
      <p:nvGrpSpPr>
        <p:cNvPr id="1" name=""/>
        <p:cNvGrpSpPr/>
        <p:nvPr/>
      </p:nvGrpSpPr>
      <p:grpSpPr>
        <a:xfrm>
          <a:off x="0" y="0"/>
          <a:ext cx="0" cy="0"/>
          <a:chOff x="0" y="0"/>
          <a:chExt cx="0" cy="0"/>
        </a:xfrm>
      </p:grpSpPr>
      <p:sp>
        <p:nvSpPr>
          <p:cNvPr id="16" name="Espaço Reservado para Texto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17" name="Subtítulo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a:t>Clique para editar o estilo do subtítulo Mestre</a:t>
            </a:r>
            <a:endParaRPr lang="pt-BR" noProof="0" dirty="0"/>
          </a:p>
        </p:txBody>
      </p:sp>
      <p:sp>
        <p:nvSpPr>
          <p:cNvPr id="26" name="Título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pt-BR" noProof="0"/>
              <a:t>Clique para editar o título Mestre</a:t>
            </a:r>
            <a:endParaRPr lang="pt-BR" noProof="0" dirty="0"/>
          </a:p>
        </p:txBody>
      </p:sp>
      <p:cxnSp>
        <p:nvCxnSpPr>
          <p:cNvPr id="27" name="Conector Reto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Espaço Reservado para Imagem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pt-BR" noProof="0"/>
              <a:t>Clique no ícone para adicionar uma imagem</a:t>
            </a:r>
            <a:endParaRPr lang="pt-BR" noProof="0" dirty="0"/>
          </a:p>
        </p:txBody>
      </p:sp>
      <p:grpSp>
        <p:nvGrpSpPr>
          <p:cNvPr id="30" name="Grupo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orma Liv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32" name="Forma Liv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33" name="Forma Liv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479C79D-3B8A-4FA9-BC4A-63E3EF10AA4E}"/>
              </a:ext>
            </a:extLst>
          </p:cNvPr>
          <p:cNvSpPr>
            <a:spLocks noGrp="1"/>
          </p:cNvSpPr>
          <p:nvPr>
            <p:ph type="dt" sz="half" idx="10"/>
          </p:nvPr>
        </p:nvSpPr>
        <p:spPr/>
        <p:txBody>
          <a:bodyPr rtlCol="0"/>
          <a:lstStyle>
            <a:defPPr>
              <a:defRPr lang="pt-BR"/>
            </a:defPPr>
          </a:lstStyle>
          <a:p>
            <a:pPr rtl="0"/>
            <a:fld id="{2E22FC8C-BBFC-4DE7-AA48-9277C8B3D8EB}" type="datetime1">
              <a:rPr lang="pt-BR" smtClean="0"/>
              <a:t>04/08/2023</a:t>
            </a:fld>
            <a:endParaRPr lang="pt-BR" dirty="0"/>
          </a:p>
        </p:txBody>
      </p:sp>
      <p:sp>
        <p:nvSpPr>
          <p:cNvPr id="3" name="Espaço Reservado para Rodapé 2">
            <a:extLst>
              <a:ext uri="{FF2B5EF4-FFF2-40B4-BE49-F238E27FC236}">
                <a16:creationId xmlns:a16="http://schemas.microsoft.com/office/drawing/2014/main" id="{E4730E35-44DB-4FED-9E24-5BBE5D9DA834}"/>
              </a:ext>
            </a:extLst>
          </p:cNvPr>
          <p:cNvSpPr>
            <a:spLocks noGrp="1"/>
          </p:cNvSpPr>
          <p:nvPr>
            <p:ph type="ftr" sz="quarter" idx="11"/>
          </p:nvPr>
        </p:nvSpPr>
        <p:spPr/>
        <p:txBody>
          <a:bodyPr rtlCol="0"/>
          <a:lstStyle>
            <a:defPPr>
              <a:defRPr lang="pt-BR"/>
            </a:defPPr>
          </a:lstStyle>
          <a:p>
            <a:pPr rtl="0"/>
            <a:endParaRPr lang="pt-BR" dirty="0"/>
          </a:p>
        </p:txBody>
      </p:sp>
      <p:sp>
        <p:nvSpPr>
          <p:cNvPr id="4" name="Espaço reservado para o número do slide 3">
            <a:extLst>
              <a:ext uri="{FF2B5EF4-FFF2-40B4-BE49-F238E27FC236}">
                <a16:creationId xmlns:a16="http://schemas.microsoft.com/office/drawing/2014/main" id="{A1CDC42F-3337-4692-B53C-A552904877F8}"/>
              </a:ext>
            </a:extLst>
          </p:cNvPr>
          <p:cNvSpPr>
            <a:spLocks noGrp="1"/>
          </p:cNvSpPr>
          <p:nvPr>
            <p:ph type="sldNum" sz="quarter" idx="12"/>
          </p:nvPr>
        </p:nvSpPr>
        <p:spPr/>
        <p:txBody>
          <a:bodyPr rtlCol="0"/>
          <a:lstStyle>
            <a:defPPr>
              <a:defRPr lang="pt-BR"/>
            </a:defPPr>
          </a:lstStyle>
          <a:p>
            <a:pPr rtl="0"/>
            <a:fld id="{5A4A7955-6230-48B4-BD8B-A7C460F75945}" type="slidenum">
              <a:rPr lang="pt-BR" smtClean="0"/>
              <a:t>‹nº›</a:t>
            </a:fld>
            <a:endParaRPr lang="pt-BR" dirty="0"/>
          </a:p>
        </p:txBody>
      </p:sp>
    </p:spTree>
    <p:extLst>
      <p:ext uri="{BB962C8B-B14F-4D97-AF65-F5344CB8AC3E}">
        <p14:creationId xmlns:p14="http://schemas.microsoft.com/office/powerpoint/2010/main" val="373280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8" name="Forma Liv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9" name="Forma Liv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10" name="Forma liv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pt-BR" noProof="0" dirty="0"/>
            </a:p>
          </p:txBody>
        </p:sp>
        <p:sp>
          <p:nvSpPr>
            <p:cNvPr id="11" name="Forma Liv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grpSp>
      <p:sp>
        <p:nvSpPr>
          <p:cNvPr id="12" name="Título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pt-BR" noProof="0"/>
              <a:t>Clique para editar o título Mestre</a:t>
            </a:r>
            <a:endParaRPr lang="pt-BR" noProof="0" dirty="0"/>
          </a:p>
        </p:txBody>
      </p:sp>
      <p:cxnSp>
        <p:nvCxnSpPr>
          <p:cNvPr id="13" name="Conector Reto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Espaço Reservado para Texto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15" name="Espaço Reservado para Texto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cxnSp>
        <p:nvCxnSpPr>
          <p:cNvPr id="16" name="Conector Reto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Espaço Reservado para Texto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18" name="Espaço Reservado para Texto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cxnSp>
        <p:nvCxnSpPr>
          <p:cNvPr id="20" name="Conector Reto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Espaço Reservado para Texto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22" name="Espaço Reservado para Texto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cxnSp>
        <p:nvCxnSpPr>
          <p:cNvPr id="23" name="Conector Reto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Espaço Reservado para Texto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25" name="Espaço Reservado para Texto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cxnSp>
        <p:nvCxnSpPr>
          <p:cNvPr id="26" name="Conector Reto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Espaço Reservado para Texto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28" name="Espaço Reservado para Texto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2" name="Espaço Reservado para Data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fld id="{6B0F7DF4-F2CA-42E1-AFA2-97BD8D250ADE}" type="datetime4">
              <a:rPr lang="pt-BR" noProof="0" smtClean="0">
                <a:latin typeface="+mn-lt"/>
              </a:rPr>
              <a:t>4 de agosto de 2023</a:t>
            </a:fld>
            <a:endParaRPr lang="pt-BR" noProof="0" dirty="0">
              <a:latin typeface="+mn-lt"/>
            </a:endParaRPr>
          </a:p>
        </p:txBody>
      </p:sp>
      <p:sp>
        <p:nvSpPr>
          <p:cNvPr id="3" name="Espaço Reservado para Rodapé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r>
              <a:rPr lang="pt-BR" noProof="0" dirty="0"/>
              <a:t>Análise Anual</a:t>
            </a:r>
            <a:endParaRPr lang="pt-BR" b="0" noProof="0" dirty="0"/>
          </a:p>
        </p:txBody>
      </p:sp>
      <p:sp>
        <p:nvSpPr>
          <p:cNvPr id="4" name="Espaço Reservado para o Número do Slide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pt-BR" noProof="0" smtClean="0"/>
              <a:pPr rtl="0"/>
              <a:t>‹nº›</a:t>
            </a:fld>
            <a:endParaRPr lang="pt-BR" noProof="0"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ção">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a Liv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16" name="Forma Liv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19" name="Forma Liv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grpSp>
      <p:sp>
        <p:nvSpPr>
          <p:cNvPr id="14" name="Espaço Reservado para Imagem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pt-BR" noProof="0"/>
              <a:t>Clique no ícone para adicionar uma imagem</a:t>
            </a:r>
            <a:endParaRPr lang="pt-BR" noProof="0" dirty="0"/>
          </a:p>
        </p:txBody>
      </p:sp>
      <p:sp>
        <p:nvSpPr>
          <p:cNvPr id="9" name="Título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pt-BR" noProof="0"/>
              <a:t>Clique para editar o título Mestre</a:t>
            </a:r>
            <a:endParaRPr lang="pt-BR" noProof="0" dirty="0"/>
          </a:p>
        </p:txBody>
      </p:sp>
      <p:cxnSp>
        <p:nvCxnSpPr>
          <p:cNvPr id="17" name="Conector Reto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Espaço Reservado para Texto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2" name="Espaço Reservado para Data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C16A7595-89D9-4258-950C-6AECF9DDF8B8}" type="datetime4">
              <a:rPr lang="pt-BR" noProof="0" smtClean="0">
                <a:latin typeface="+mn-lt"/>
              </a:rPr>
              <a:t>4 de agosto de 2023</a:t>
            </a:fld>
            <a:endParaRPr lang="pt-BR" noProof="0" dirty="0">
              <a:latin typeface="+mn-lt"/>
            </a:endParaRPr>
          </a:p>
        </p:txBody>
      </p:sp>
      <p:sp>
        <p:nvSpPr>
          <p:cNvPr id="3" name="Espaço Reservado para Rodapé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pt-BR" noProof="0" dirty="0"/>
              <a:t>Análise Anual</a:t>
            </a:r>
            <a:endParaRPr lang="pt-BR" b="0" noProof="0" dirty="0"/>
          </a:p>
        </p:txBody>
      </p:sp>
      <p:sp>
        <p:nvSpPr>
          <p:cNvPr id="4" name="Espaço Reservado para o Número do Slide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pt-BR" noProof="0" smtClean="0"/>
              <a:pPr rtl="0"/>
              <a:t>‹nº›</a:t>
            </a:fld>
            <a:endParaRPr lang="pt-BR" noProof="0"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valo">
    <p:bg>
      <p:bgPr>
        <a:solidFill>
          <a:schemeClr val="tx1"/>
        </a:solidFill>
        <a:effectLst/>
      </p:bgPr>
    </p:bg>
    <p:spTree>
      <p:nvGrpSpPr>
        <p:cNvPr id="1" name=""/>
        <p:cNvGrpSpPr/>
        <p:nvPr/>
      </p:nvGrpSpPr>
      <p:grpSpPr>
        <a:xfrm>
          <a:off x="0" y="0"/>
          <a:ext cx="0" cy="0"/>
          <a:chOff x="0" y="0"/>
          <a:chExt cx="0" cy="0"/>
        </a:xfrm>
      </p:grpSpPr>
      <p:sp>
        <p:nvSpPr>
          <p:cNvPr id="21" name="Espaço Reservado para Imagem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pt-BR" noProof="0"/>
              <a:t>Clique no ícone para adicionar uma imagem</a:t>
            </a:r>
            <a:endParaRPr lang="pt-BR" noProof="0" dirty="0"/>
          </a:p>
        </p:txBody>
      </p:sp>
      <p:sp>
        <p:nvSpPr>
          <p:cNvPr id="18" name="Título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pt-BR" noProof="0"/>
              <a:t>Clique para editar o título Mestre</a:t>
            </a:r>
            <a:endParaRPr lang="pt-BR" noProof="0" dirty="0"/>
          </a:p>
        </p:txBody>
      </p:sp>
      <p:cxnSp>
        <p:nvCxnSpPr>
          <p:cNvPr id="20" name="Conector Reto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upo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a Liv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24" name="Forma Liv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25" name="Forma Liv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áfico">
    <p:bg>
      <p:bgPr>
        <a:solidFill>
          <a:schemeClr val="tx1"/>
        </a:solidFill>
        <a:effectLst/>
      </p:bgPr>
    </p:bg>
    <p:spTree>
      <p:nvGrpSpPr>
        <p:cNvPr id="1" name=""/>
        <p:cNvGrpSpPr/>
        <p:nvPr/>
      </p:nvGrpSpPr>
      <p:grpSpPr>
        <a:xfrm>
          <a:off x="0" y="0"/>
          <a:ext cx="0" cy="0"/>
          <a:chOff x="0" y="0"/>
          <a:chExt cx="0" cy="0"/>
        </a:xfrm>
      </p:grpSpPr>
      <p:sp>
        <p:nvSpPr>
          <p:cNvPr id="6" name="Espaço Reservado para Gráfico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pt-BR" noProof="0"/>
              <a:t>Clique no ícone para adicionar gráfico</a:t>
            </a:r>
          </a:p>
        </p:txBody>
      </p:sp>
      <p:sp>
        <p:nvSpPr>
          <p:cNvPr id="16" name="Título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pt-BR" noProof="0"/>
              <a:t>Clique para editar o título Mestre</a:t>
            </a:r>
          </a:p>
        </p:txBody>
      </p:sp>
      <p:sp>
        <p:nvSpPr>
          <p:cNvPr id="2" name="Espaço Reservado para Data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2D0FCFC1-2078-4220-A791-5353C1A85342}" type="datetime4">
              <a:rPr lang="pt-BR" noProof="0" smtClean="0">
                <a:latin typeface="+mn-lt"/>
              </a:rPr>
              <a:t>4 de agosto de 2023</a:t>
            </a:fld>
            <a:endParaRPr lang="pt-BR" noProof="0">
              <a:latin typeface="+mn-lt"/>
            </a:endParaRPr>
          </a:p>
        </p:txBody>
      </p:sp>
      <p:sp>
        <p:nvSpPr>
          <p:cNvPr id="3" name="Espaço Reservado para Rodapé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pt-BR" noProof="0"/>
              <a:t>Análise Anual</a:t>
            </a:r>
            <a:endParaRPr lang="pt-BR" b="0" noProof="0"/>
          </a:p>
        </p:txBody>
      </p:sp>
      <p:sp>
        <p:nvSpPr>
          <p:cNvPr id="4" name="Espaço Reservado para o Número do Slide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pt-BR" noProof="0" smtClean="0"/>
              <a:pPr rtl="0"/>
              <a:t>‹nº›</a:t>
            </a:fld>
            <a:endParaRPr lang="pt-BR"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a">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pt-BR" noProof="0"/>
              <a:t>Clique para editar o título Mestre</a:t>
            </a:r>
          </a:p>
        </p:txBody>
      </p:sp>
      <p:sp>
        <p:nvSpPr>
          <p:cNvPr id="9" name="Espaço Reservado para Tabela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pt-BR" noProof="0"/>
              <a:t>Clique no ícone para adicionar tabela</a:t>
            </a:r>
          </a:p>
        </p:txBody>
      </p:sp>
      <p:sp>
        <p:nvSpPr>
          <p:cNvPr id="2" name="Espaço Reservado para Data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0D672EA7-A5DA-4DCF-A305-17E011B80D62}" type="datetime4">
              <a:rPr lang="pt-BR" noProof="0" smtClean="0">
                <a:latin typeface="+mn-lt"/>
              </a:rPr>
              <a:t>4 de agosto de 2023</a:t>
            </a:fld>
            <a:endParaRPr lang="pt-BR" noProof="0">
              <a:latin typeface="+mn-lt"/>
            </a:endParaRPr>
          </a:p>
        </p:txBody>
      </p:sp>
      <p:sp>
        <p:nvSpPr>
          <p:cNvPr id="3" name="Espaço Reservado para Rodapé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pt-BR" noProof="0"/>
              <a:t>Análise Anual</a:t>
            </a:r>
            <a:endParaRPr lang="pt-BR" b="0" noProof="0"/>
          </a:p>
        </p:txBody>
      </p:sp>
      <p:sp>
        <p:nvSpPr>
          <p:cNvPr id="4" name="Espaço Reservado para o Número do Slide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pt-BR" noProof="0" smtClean="0"/>
              <a:pPr rtl="0"/>
              <a:t>‹nº›</a:t>
            </a:fld>
            <a:endParaRPr lang="pt-BR"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ção">
    <p:bg>
      <p:bgPr>
        <a:solidFill>
          <a:schemeClr val="tx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pt-BR" noProof="0"/>
              <a:t>Clique para editar o título Mestre</a:t>
            </a:r>
            <a:endParaRPr lang="pt-BR" noProof="0" dirty="0"/>
          </a:p>
        </p:txBody>
      </p:sp>
      <p:sp>
        <p:nvSpPr>
          <p:cNvPr id="10" name="Caixa de texto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pt-BR" sz="20000" b="1" noProof="0" dirty="0">
                <a:solidFill>
                  <a:schemeClr val="bg1"/>
                </a:solidFill>
              </a:rPr>
              <a:t>“</a:t>
            </a:r>
          </a:p>
        </p:txBody>
      </p:sp>
      <p:grpSp>
        <p:nvGrpSpPr>
          <p:cNvPr id="18" name="Grupo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Forma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20" name="Forma Livre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21" name="Forma Livre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22" name="Forma Livre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pt-BR" noProof="0" dirty="0"/>
            </a:p>
          </p:txBody>
        </p:sp>
        <p:sp>
          <p:nvSpPr>
            <p:cNvPr id="23" name="Forma Livre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grpSp>
      <p:grpSp>
        <p:nvGrpSpPr>
          <p:cNvPr id="24" name="Grupo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orma Livre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26" name="Forma Livre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27" name="Forma Livre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e">
    <p:bg>
      <p:bgPr>
        <a:solidFill>
          <a:schemeClr val="tx1"/>
        </a:solidFill>
        <a:effectLst/>
      </p:bgPr>
    </p:bg>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orma Liv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27" name="Forma Livre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36" name="Forma Livre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grpSp>
      <p:sp>
        <p:nvSpPr>
          <p:cNvPr id="38" name="Espaço Reservado para Imagem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pt-BR" noProof="0"/>
              <a:t>Clique no ícone para adicionar uma imagem</a:t>
            </a:r>
            <a:endParaRPr lang="pt-BR" noProof="0" dirty="0"/>
          </a:p>
        </p:txBody>
      </p:sp>
      <p:sp>
        <p:nvSpPr>
          <p:cNvPr id="61" name="Título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pt-BR" noProof="0"/>
              <a:t>Clique para editar o título Mestre</a:t>
            </a:r>
            <a:endParaRPr lang="pt-BR" noProof="0" dirty="0"/>
          </a:p>
        </p:txBody>
      </p:sp>
      <p:cxnSp>
        <p:nvCxnSpPr>
          <p:cNvPr id="62" name="Conector Reto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Espaço Reservado para Imagem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pt-BR" noProof="0"/>
              <a:t>Clique no ícone para adicionar uma imagem</a:t>
            </a:r>
            <a:endParaRPr lang="pt-BR" noProof="0" dirty="0"/>
          </a:p>
        </p:txBody>
      </p:sp>
      <p:sp>
        <p:nvSpPr>
          <p:cNvPr id="72" name="Espaço Reservado para Texto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73" name="Espaço Reservado para Texto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74" name="Espaço Reservado para Texto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75" name="Espaço Reservado para Texto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76" name="Espaço Reservado para Texto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77" name="Espaço Reservado para Texto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78" name="Espaço Reservado para Texto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79" name="Espaço Reservado para Texto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grpSp>
        <p:nvGrpSpPr>
          <p:cNvPr id="23" name="Grupo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Forma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29" name="Forma Liv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30" name="Forma Liv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sp>
          <p:nvSpPr>
            <p:cNvPr id="31" name="Forma liv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pt-BR" noProof="0" dirty="0"/>
            </a:p>
          </p:txBody>
        </p:sp>
        <p:sp>
          <p:nvSpPr>
            <p:cNvPr id="32" name="Forma Liv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pt-BR" noProof="0" dirty="0"/>
            </a:p>
          </p:txBody>
        </p:sp>
      </p:grpSp>
      <p:sp>
        <p:nvSpPr>
          <p:cNvPr id="66" name="Espaço Reservado para Imagem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pt-BR" noProof="0"/>
              <a:t>Clique no ícone para adicionar uma imagem</a:t>
            </a:r>
            <a:endParaRPr lang="pt-BR" noProof="0" dirty="0"/>
          </a:p>
        </p:txBody>
      </p:sp>
      <p:sp>
        <p:nvSpPr>
          <p:cNvPr id="69" name="Espaço Reservado para Imagem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pt-BR" noProof="0"/>
              <a:t>Clique no ícone para adicionar uma imagem</a:t>
            </a:r>
            <a:endParaRPr lang="pt-BR" noProof="0" dirty="0"/>
          </a:p>
        </p:txBody>
      </p:sp>
      <p:sp>
        <p:nvSpPr>
          <p:cNvPr id="2" name="Espaço Reservado para Data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037ECF49-BE9A-4960-9DAF-BEA0BAF15DBB}" type="datetime4">
              <a:rPr lang="pt-BR" noProof="0" smtClean="0">
                <a:latin typeface="+mn-lt"/>
              </a:rPr>
              <a:t>4 de agosto de 2023</a:t>
            </a:fld>
            <a:endParaRPr lang="pt-BR" noProof="0" dirty="0">
              <a:latin typeface="+mn-lt"/>
            </a:endParaRPr>
          </a:p>
        </p:txBody>
      </p:sp>
      <p:sp>
        <p:nvSpPr>
          <p:cNvPr id="3" name="Espaço Reservado para Rodapé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pt-BR" noProof="0" dirty="0"/>
              <a:t>Análise Anual</a:t>
            </a:r>
            <a:endParaRPr lang="pt-BR" b="0" noProof="0" dirty="0"/>
          </a:p>
        </p:txBody>
      </p:sp>
      <p:sp>
        <p:nvSpPr>
          <p:cNvPr id="4" name="Espaço Reservado para o Número do Slide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pt-BR" noProof="0" smtClean="0"/>
              <a:pPr rtl="0"/>
              <a:t>‹nº›</a:t>
            </a:fld>
            <a:endParaRPr lang="pt-BR"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nha do tempo ">
    <p:bg>
      <p:bgPr>
        <a:solidFill>
          <a:schemeClr val="tx1"/>
        </a:solidFill>
        <a:effectLst/>
      </p:bgPr>
    </p:bg>
    <p:spTree>
      <p:nvGrpSpPr>
        <p:cNvPr id="1" name=""/>
        <p:cNvGrpSpPr/>
        <p:nvPr/>
      </p:nvGrpSpPr>
      <p:grpSpPr>
        <a:xfrm>
          <a:off x="0" y="0"/>
          <a:ext cx="0" cy="0"/>
          <a:chOff x="0" y="0"/>
          <a:chExt cx="0" cy="0"/>
        </a:xfrm>
      </p:grpSpPr>
      <p:cxnSp>
        <p:nvCxnSpPr>
          <p:cNvPr id="21" name="Conector Reto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ector Reto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ector Reto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to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ítulo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pt-BR" noProof="0"/>
              <a:t>Clique para editar o título Mestre</a:t>
            </a:r>
          </a:p>
        </p:txBody>
      </p:sp>
      <p:sp>
        <p:nvSpPr>
          <p:cNvPr id="96" name="Espaço Reservado para Texto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97" name="Espaço Reservado para Texto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102" name="Espaço Reservado para Texto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103" name="Espaço Reservado para Texto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pt-BR" noProof="0"/>
              <a:t>Clique para editar os estilos de texto Mestres</a:t>
            </a:r>
          </a:p>
        </p:txBody>
      </p:sp>
      <p:sp>
        <p:nvSpPr>
          <p:cNvPr id="106" name="Espaço Reservado para Texto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107" name="Espaço Reservado para Texto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pt-BR" noProof="0"/>
              <a:t>Clique para editar os estilos de texto Mestres</a:t>
            </a:r>
          </a:p>
        </p:txBody>
      </p:sp>
      <p:sp>
        <p:nvSpPr>
          <p:cNvPr id="108" name="Espaço Reservado para Texto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109" name="Espaço Reservado para Texto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cxnSp>
        <p:nvCxnSpPr>
          <p:cNvPr id="8" name="Conector Reto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tângulo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47" name="Retângulo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27" name="Retângulo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29" name="Retângulo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2" name="Espaço Reservado para Data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707B6374-D19B-4EAC-B5EF-652507579787}" type="datetime4">
              <a:rPr lang="pt-BR" noProof="0" smtClean="0">
                <a:latin typeface="+mn-lt"/>
              </a:rPr>
              <a:t>4 de agosto de 2023</a:t>
            </a:fld>
            <a:endParaRPr lang="pt-BR" noProof="0">
              <a:latin typeface="+mn-lt"/>
            </a:endParaRPr>
          </a:p>
        </p:txBody>
      </p:sp>
      <p:sp>
        <p:nvSpPr>
          <p:cNvPr id="3" name="Espaço Reservado para Rodapé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pt-BR" noProof="0"/>
              <a:t>Análise Anual</a:t>
            </a:r>
            <a:endParaRPr lang="pt-BR" b="0" noProof="0"/>
          </a:p>
        </p:txBody>
      </p:sp>
      <p:sp>
        <p:nvSpPr>
          <p:cNvPr id="4" name="Espaço Reservado para o Número do Slide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pt-BR" noProof="0" smtClean="0"/>
              <a:pPr rtl="0"/>
              <a:t>‹nº›</a:t>
            </a:fld>
            <a:endParaRPr lang="pt-BR" noProof="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12" name="Espaço Reservado para Título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pt-BR" noProof="0"/>
              <a:t>Clique para editar o estilo de título Mestre</a:t>
            </a:r>
          </a:p>
        </p:txBody>
      </p:sp>
      <p:sp>
        <p:nvSpPr>
          <p:cNvPr id="30" name="Espaço Reservado para Data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D94B1CDD-2F73-47CA-A551-F85B4E632EE9}" type="datetime4">
              <a:rPr lang="pt-BR" noProof="0" smtClean="0">
                <a:latin typeface="+mn-lt"/>
              </a:rPr>
              <a:t>4 de agosto de 2023</a:t>
            </a:fld>
            <a:endParaRPr lang="pt-BR" noProof="0">
              <a:latin typeface="+mn-lt"/>
            </a:endParaRPr>
          </a:p>
        </p:txBody>
      </p:sp>
      <p:sp>
        <p:nvSpPr>
          <p:cNvPr id="31" name="Espaço Reservado para Rodapé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pt-BR" noProof="0"/>
              <a:t>Análise Anual</a:t>
            </a:r>
            <a:endParaRPr lang="pt-BR" b="0" noProof="0"/>
          </a:p>
        </p:txBody>
      </p:sp>
      <p:sp>
        <p:nvSpPr>
          <p:cNvPr id="32" name="Espaço reservado para o número do slide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pt-BR" noProof="0" smtClean="0"/>
              <a:pPr rtl="0"/>
              <a:t>‹nº›</a:t>
            </a:fld>
            <a:endParaRPr lang="pt-BR"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 id="2147483694" r:id="rId14"/>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dieese.org.br/" TargetMode="Externa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E168C-8042-5B4E-A5A4-A5BF693AE2D6}"/>
              </a:ext>
            </a:extLst>
          </p:cNvPr>
          <p:cNvSpPr>
            <a:spLocks noGrp="1"/>
          </p:cNvSpPr>
          <p:nvPr>
            <p:ph type="ctrTitle"/>
          </p:nvPr>
        </p:nvSpPr>
        <p:spPr>
          <a:xfrm>
            <a:off x="6236426" y="1205109"/>
            <a:ext cx="5491570" cy="1514019"/>
          </a:xfrm>
        </p:spPr>
        <p:txBody>
          <a:bodyPr rtlCol="0"/>
          <a:lstStyle/>
          <a:p>
            <a:pPr algn="ctr" rtl="0"/>
            <a:r>
              <a:rPr lang="pt-BR" sz="8000" dirty="0">
                <a:solidFill>
                  <a:srgbClr val="002060"/>
                </a:solidFill>
              </a:rPr>
              <a:t>Reforma Tributária</a:t>
            </a:r>
          </a:p>
        </p:txBody>
      </p:sp>
      <p:sp>
        <p:nvSpPr>
          <p:cNvPr id="3" name="Espaço Reservado para Texto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4" y="3063331"/>
            <a:ext cx="5491570" cy="953337"/>
          </a:xfrm>
        </p:spPr>
        <p:txBody>
          <a:bodyPr rtlCol="0"/>
          <a:lstStyle/>
          <a:p>
            <a:pPr algn="ctr" rtl="0"/>
            <a:r>
              <a:rPr lang="pt-BR" sz="2800" b="1" dirty="0">
                <a:solidFill>
                  <a:srgbClr val="002060"/>
                </a:solidFill>
              </a:rPr>
              <a:t>25ª Conferência Nacional d@s Trabalhador@s do Ramo Financeiro</a:t>
            </a:r>
          </a:p>
          <a:p>
            <a:pPr algn="ctr" rtl="0"/>
            <a:endParaRPr lang="pt-BR" sz="2800" b="1" dirty="0">
              <a:solidFill>
                <a:srgbClr val="002060"/>
              </a:solidFill>
            </a:endParaRPr>
          </a:p>
          <a:p>
            <a:pPr algn="ctr" rtl="0"/>
            <a:r>
              <a:rPr lang="pt-BR" sz="2800" b="1" dirty="0">
                <a:solidFill>
                  <a:srgbClr val="002060"/>
                </a:solidFill>
              </a:rPr>
              <a:t>05 de agosto de 2023</a:t>
            </a:r>
          </a:p>
        </p:txBody>
      </p:sp>
      <p:pic>
        <p:nvPicPr>
          <p:cNvPr id="4" name="Imagem 3">
            <a:extLst>
              <a:ext uri="{FF2B5EF4-FFF2-40B4-BE49-F238E27FC236}">
                <a16:creationId xmlns:a16="http://schemas.microsoft.com/office/drawing/2014/main" id="{221ABA78-4860-B79D-5AE1-3C0EFE272D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3615" y="5546433"/>
            <a:ext cx="3678449" cy="116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25C95705-A2D2-F47F-3B85-4B7D85A74FE7}"/>
              </a:ext>
            </a:extLst>
          </p:cNvPr>
          <p:cNvPicPr>
            <a:picLocks noChangeAspect="1"/>
          </p:cNvPicPr>
          <p:nvPr/>
        </p:nvPicPr>
        <p:blipFill rotWithShape="1">
          <a:blip r:embed="rId2"/>
          <a:srcRect l="3342" r="3048"/>
          <a:stretch/>
        </p:blipFill>
        <p:spPr>
          <a:xfrm>
            <a:off x="348955" y="1363524"/>
            <a:ext cx="11843045" cy="5253756"/>
          </a:xfrm>
          <a:prstGeom prst="rect">
            <a:avLst/>
          </a:prstGeom>
        </p:spPr>
      </p:pic>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3"/>
          <a:srcRect/>
          <a:stretch>
            <a:fillRect/>
          </a:stretch>
        </p:blipFill>
        <p:spPr>
          <a:xfrm>
            <a:off x="10672997" y="6332608"/>
            <a:ext cx="1407357" cy="463269"/>
          </a:xfrm>
          <a:prstGeom prst="rect">
            <a:avLst/>
          </a:prstGeom>
          <a:ln/>
        </p:spPr>
      </p:pic>
      <p:sp>
        <p:nvSpPr>
          <p:cNvPr id="5" name="Título 4">
            <a:extLst>
              <a:ext uri="{FF2B5EF4-FFF2-40B4-BE49-F238E27FC236}">
                <a16:creationId xmlns:a16="http://schemas.microsoft.com/office/drawing/2014/main" id="{8E274F24-5119-AFEB-736C-1D5E265E6B24}"/>
              </a:ext>
            </a:extLst>
          </p:cNvPr>
          <p:cNvSpPr>
            <a:spLocks noGrp="1"/>
          </p:cNvSpPr>
          <p:nvPr>
            <p:ph type="title"/>
          </p:nvPr>
        </p:nvSpPr>
        <p:spPr>
          <a:xfrm>
            <a:off x="524655" y="520908"/>
            <a:ext cx="10953157" cy="610863"/>
          </a:xfrm>
        </p:spPr>
        <p:txBody>
          <a:bodyPr>
            <a:noAutofit/>
          </a:bodyPr>
          <a:lstStyle/>
          <a:p>
            <a:pPr algn="ctr"/>
            <a:r>
              <a:rPr lang="pt-BR" sz="3200" b="1" dirty="0"/>
              <a:t>Alíquotas máximas por tributos</a:t>
            </a:r>
            <a:br>
              <a:rPr lang="pt-BR" sz="3200" b="1" dirty="0"/>
            </a:br>
            <a:r>
              <a:rPr lang="pt-BR" sz="3200" b="1" dirty="0"/>
              <a:t>Países selecionados, 2023 (ou o dado mais recente)</a:t>
            </a:r>
            <a:endParaRPr lang="pt-BR" sz="3200" dirty="0"/>
          </a:p>
        </p:txBody>
      </p:sp>
    </p:spTree>
    <p:extLst>
      <p:ext uri="{BB962C8B-B14F-4D97-AF65-F5344CB8AC3E}">
        <p14:creationId xmlns:p14="http://schemas.microsoft.com/office/powerpoint/2010/main" val="409899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37DB6219-0E0E-E6C3-60A3-D43212DAB26C}"/>
              </a:ext>
            </a:extLst>
          </p:cNvPr>
          <p:cNvPicPr>
            <a:picLocks noChangeAspect="1"/>
          </p:cNvPicPr>
          <p:nvPr/>
        </p:nvPicPr>
        <p:blipFill rotWithShape="1">
          <a:blip r:embed="rId2"/>
          <a:srcRect l="1684" r="25422"/>
          <a:stretch/>
        </p:blipFill>
        <p:spPr>
          <a:xfrm>
            <a:off x="7488368" y="1801587"/>
            <a:ext cx="4472065" cy="4762655"/>
          </a:xfrm>
          <a:prstGeom prst="rect">
            <a:avLst/>
          </a:prstGeom>
        </p:spPr>
      </p:pic>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3"/>
          <a:srcRect/>
          <a:stretch>
            <a:fillRect/>
          </a:stretch>
        </p:blipFill>
        <p:spPr>
          <a:xfrm>
            <a:off x="10672997" y="6332608"/>
            <a:ext cx="1407357" cy="463269"/>
          </a:xfrm>
          <a:prstGeom prst="rect">
            <a:avLst/>
          </a:prstGeom>
          <a:ln/>
        </p:spPr>
      </p:pic>
      <p:sp>
        <p:nvSpPr>
          <p:cNvPr id="5" name="Título 4">
            <a:extLst>
              <a:ext uri="{FF2B5EF4-FFF2-40B4-BE49-F238E27FC236}">
                <a16:creationId xmlns:a16="http://schemas.microsoft.com/office/drawing/2014/main" id="{8E274F24-5119-AFEB-736C-1D5E265E6B24}"/>
              </a:ext>
            </a:extLst>
          </p:cNvPr>
          <p:cNvSpPr>
            <a:spLocks noGrp="1"/>
          </p:cNvSpPr>
          <p:nvPr>
            <p:ph type="title"/>
          </p:nvPr>
        </p:nvSpPr>
        <p:spPr>
          <a:xfrm>
            <a:off x="524655" y="62123"/>
            <a:ext cx="10953157" cy="610863"/>
          </a:xfrm>
        </p:spPr>
        <p:txBody>
          <a:bodyPr>
            <a:noAutofit/>
          </a:bodyPr>
          <a:lstStyle/>
          <a:p>
            <a:pPr algn="ctr"/>
            <a:r>
              <a:rPr lang="pt-BR" sz="3200" dirty="0"/>
              <a:t>Imposto de Renda no Brasil</a:t>
            </a:r>
          </a:p>
        </p:txBody>
      </p:sp>
      <p:pic>
        <p:nvPicPr>
          <p:cNvPr id="3" name="Imagem 2">
            <a:extLst>
              <a:ext uri="{FF2B5EF4-FFF2-40B4-BE49-F238E27FC236}">
                <a16:creationId xmlns:a16="http://schemas.microsoft.com/office/drawing/2014/main" id="{C03E749C-0B01-80CA-72EA-2A77A59B885F}"/>
              </a:ext>
            </a:extLst>
          </p:cNvPr>
          <p:cNvPicPr>
            <a:picLocks noChangeAspect="1"/>
          </p:cNvPicPr>
          <p:nvPr/>
        </p:nvPicPr>
        <p:blipFill rotWithShape="1">
          <a:blip r:embed="rId4"/>
          <a:srcRect l="2271" r="4951"/>
          <a:stretch/>
        </p:blipFill>
        <p:spPr>
          <a:xfrm>
            <a:off x="231567" y="1230433"/>
            <a:ext cx="6815247" cy="4028303"/>
          </a:xfrm>
          <a:prstGeom prst="rect">
            <a:avLst/>
          </a:prstGeom>
        </p:spPr>
      </p:pic>
      <p:sp>
        <p:nvSpPr>
          <p:cNvPr id="14" name="CaixaDeTexto 13">
            <a:extLst>
              <a:ext uri="{FF2B5EF4-FFF2-40B4-BE49-F238E27FC236}">
                <a16:creationId xmlns:a16="http://schemas.microsoft.com/office/drawing/2014/main" id="{7222F9BC-5B13-BE62-900C-A196E9623A25}"/>
              </a:ext>
            </a:extLst>
          </p:cNvPr>
          <p:cNvSpPr txBox="1"/>
          <p:nvPr/>
        </p:nvSpPr>
        <p:spPr>
          <a:xfrm>
            <a:off x="231567" y="1033535"/>
            <a:ext cx="6100996" cy="369332"/>
          </a:xfrm>
          <a:prstGeom prst="rect">
            <a:avLst/>
          </a:prstGeom>
          <a:noFill/>
        </p:spPr>
        <p:txBody>
          <a:bodyPr wrap="square">
            <a:spAutoFit/>
          </a:bodyPr>
          <a:lstStyle/>
          <a:p>
            <a:r>
              <a:rPr lang="pt-BR" b="0" i="0" dirty="0">
                <a:solidFill>
                  <a:srgbClr val="000000"/>
                </a:solidFill>
                <a:effectLst/>
                <a:latin typeface="Arial-BoldMT_ys"/>
              </a:rPr>
              <a:t>Número de Alíquotas do IRPF no Brasil</a:t>
            </a:r>
            <a:endParaRPr lang="pt-BR" dirty="0"/>
          </a:p>
        </p:txBody>
      </p:sp>
    </p:spTree>
    <p:extLst>
      <p:ext uri="{BB962C8B-B14F-4D97-AF65-F5344CB8AC3E}">
        <p14:creationId xmlns:p14="http://schemas.microsoft.com/office/powerpoint/2010/main" val="2038399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sp>
        <p:nvSpPr>
          <p:cNvPr id="10" name="Título 1">
            <a:extLst>
              <a:ext uri="{FF2B5EF4-FFF2-40B4-BE49-F238E27FC236}">
                <a16:creationId xmlns:a16="http://schemas.microsoft.com/office/drawing/2014/main" id="{36E8C5B5-07B9-B71A-96B9-9A8164173A42}"/>
              </a:ext>
            </a:extLst>
          </p:cNvPr>
          <p:cNvSpPr txBox="1">
            <a:spLocks/>
          </p:cNvSpPr>
          <p:nvPr/>
        </p:nvSpPr>
        <p:spPr>
          <a:xfrm>
            <a:off x="518385" y="371730"/>
            <a:ext cx="11029837"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O que é um bom sistema tributário?</a:t>
            </a:r>
          </a:p>
        </p:txBody>
      </p:sp>
      <p:sp>
        <p:nvSpPr>
          <p:cNvPr id="11" name="CaixaDeTexto 10">
            <a:extLst>
              <a:ext uri="{FF2B5EF4-FFF2-40B4-BE49-F238E27FC236}">
                <a16:creationId xmlns:a16="http://schemas.microsoft.com/office/drawing/2014/main" id="{030E4CCF-134E-72BD-997D-9D2C570C1367}"/>
              </a:ext>
            </a:extLst>
          </p:cNvPr>
          <p:cNvSpPr txBox="1"/>
          <p:nvPr/>
        </p:nvSpPr>
        <p:spPr>
          <a:xfrm>
            <a:off x="518385" y="1153887"/>
            <a:ext cx="11140214" cy="4739759"/>
          </a:xfrm>
          <a:prstGeom prst="rect">
            <a:avLst/>
          </a:prstGeom>
          <a:noFill/>
        </p:spPr>
        <p:txBody>
          <a:bodyPr wrap="square">
            <a:spAutoFit/>
          </a:bodyPr>
          <a:lstStyle/>
          <a:p>
            <a:r>
              <a:rPr lang="pt-BR" sz="3000" dirty="0">
                <a:solidFill>
                  <a:schemeClr val="bg1"/>
                </a:solidFill>
                <a:latin typeface="Calibri" panose="020F0502020204030204" pitchFamily="34" charset="0"/>
                <a:cs typeface="Calibri" panose="020F0502020204030204" pitchFamily="34" charset="0"/>
              </a:rPr>
              <a:t>As características de um bom sistema tributário estão bem estabelecidas na literatura:</a:t>
            </a:r>
          </a:p>
          <a:p>
            <a:pPr marL="457200" indent="-457200">
              <a:buFont typeface="Arial" panose="020B0604020202020204" pitchFamily="34" charset="0"/>
              <a:buChar char="•"/>
            </a:pPr>
            <a:r>
              <a:rPr lang="pt-BR" sz="3000" dirty="0">
                <a:solidFill>
                  <a:schemeClr val="bg1"/>
                </a:solidFill>
                <a:latin typeface="Calibri" panose="020F0502020204030204" pitchFamily="34" charset="0"/>
                <a:cs typeface="Calibri" panose="020F0502020204030204" pitchFamily="34" charset="0"/>
              </a:rPr>
              <a:t>Simplicidade para os contribuintes </a:t>
            </a:r>
          </a:p>
          <a:p>
            <a:pPr marL="457200" indent="-457200">
              <a:buFont typeface="Arial" panose="020B0604020202020204" pitchFamily="34" charset="0"/>
              <a:buChar char="•"/>
            </a:pPr>
            <a:r>
              <a:rPr lang="pt-BR" sz="3000" dirty="0">
                <a:solidFill>
                  <a:schemeClr val="bg1"/>
                </a:solidFill>
                <a:latin typeface="Calibri" panose="020F0502020204030204" pitchFamily="34" charset="0"/>
                <a:cs typeface="Calibri" panose="020F0502020204030204" pitchFamily="34" charset="0"/>
              </a:rPr>
              <a:t>Neutralidade, de modo a não prejudicar a organização eficiente da produção</a:t>
            </a:r>
          </a:p>
          <a:p>
            <a:pPr marL="457200" indent="-457200">
              <a:buFont typeface="Arial" panose="020B0604020202020204" pitchFamily="34" charset="0"/>
              <a:buChar char="•"/>
            </a:pPr>
            <a:r>
              <a:rPr lang="pt-BR" sz="3000" dirty="0">
                <a:solidFill>
                  <a:schemeClr val="bg1"/>
                </a:solidFill>
                <a:latin typeface="Calibri" panose="020F0502020204030204" pitchFamily="34" charset="0"/>
                <a:cs typeface="Calibri" panose="020F0502020204030204" pitchFamily="34" charset="0"/>
              </a:rPr>
              <a:t>Transparência, para que os contribuintes saibam quanto pagam de impostos</a:t>
            </a:r>
          </a:p>
          <a:p>
            <a:pPr marL="457200" indent="-457200">
              <a:buFont typeface="Arial" panose="020B0604020202020204" pitchFamily="34" charset="0"/>
              <a:buChar char="•"/>
            </a:pPr>
            <a:r>
              <a:rPr lang="pt-BR" sz="3000" dirty="0">
                <a:solidFill>
                  <a:schemeClr val="bg1"/>
                </a:solidFill>
                <a:latin typeface="Calibri" panose="020F0502020204030204" pitchFamily="34" charset="0"/>
                <a:cs typeface="Calibri" panose="020F0502020204030204" pitchFamily="34" charset="0"/>
              </a:rPr>
              <a:t>Equidade horizontal e vertical </a:t>
            </a:r>
          </a:p>
          <a:p>
            <a:pPr marL="457200" indent="-457200">
              <a:buFont typeface="Arial" panose="020B0604020202020204" pitchFamily="34" charset="0"/>
              <a:buChar char="•"/>
            </a:pPr>
            <a:r>
              <a:rPr lang="pt-BR" sz="3000" dirty="0">
                <a:solidFill>
                  <a:schemeClr val="bg1"/>
                </a:solidFill>
                <a:latin typeface="Calibri" panose="020F0502020204030204" pitchFamily="34" charset="0"/>
                <a:cs typeface="Calibri" panose="020F0502020204030204" pitchFamily="34" charset="0"/>
              </a:rPr>
              <a:t>Capacidade de arrecadação (baixa evasão)</a:t>
            </a:r>
          </a:p>
          <a:p>
            <a:pPr algn="r"/>
            <a:r>
              <a:rPr lang="pt-BR" sz="3200" b="1" i="1" dirty="0">
                <a:solidFill>
                  <a:schemeClr val="bg1"/>
                </a:solidFill>
                <a:latin typeface="Calibri" panose="020F0502020204030204" pitchFamily="34" charset="0"/>
                <a:cs typeface="Calibri" panose="020F0502020204030204" pitchFamily="34" charset="0"/>
              </a:rPr>
              <a:t>Bernard </a:t>
            </a:r>
            <a:r>
              <a:rPr lang="pt-BR" sz="3200" b="1" i="1" dirty="0" err="1">
                <a:solidFill>
                  <a:schemeClr val="bg1"/>
                </a:solidFill>
                <a:latin typeface="Calibri" panose="020F0502020204030204" pitchFamily="34" charset="0"/>
                <a:cs typeface="Calibri" panose="020F0502020204030204" pitchFamily="34" charset="0"/>
              </a:rPr>
              <a:t>Appy</a:t>
            </a:r>
            <a:endParaRPr lang="pt-BR" sz="3200"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618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sp>
        <p:nvSpPr>
          <p:cNvPr id="2" name="Título 4">
            <a:extLst>
              <a:ext uri="{FF2B5EF4-FFF2-40B4-BE49-F238E27FC236}">
                <a16:creationId xmlns:a16="http://schemas.microsoft.com/office/drawing/2014/main" id="{9CA76EC9-1952-7E3F-A66A-D7E5164DAC62}"/>
              </a:ext>
            </a:extLst>
          </p:cNvPr>
          <p:cNvSpPr>
            <a:spLocks noGrp="1"/>
          </p:cNvSpPr>
          <p:nvPr>
            <p:ph type="title"/>
          </p:nvPr>
        </p:nvSpPr>
        <p:spPr>
          <a:xfrm>
            <a:off x="315779" y="252735"/>
            <a:ext cx="7494095" cy="610863"/>
          </a:xfrm>
        </p:spPr>
        <p:txBody>
          <a:bodyPr>
            <a:noAutofit/>
          </a:bodyPr>
          <a:lstStyle/>
          <a:p>
            <a:r>
              <a:rPr lang="pt-BR" sz="4000" dirty="0"/>
              <a:t>Reforma Tributária</a:t>
            </a:r>
            <a:br>
              <a:rPr lang="pt-BR" sz="2800" dirty="0"/>
            </a:br>
            <a:r>
              <a:rPr lang="pt-BR" sz="2000" dirty="0"/>
              <a:t>PROPOSTA DE EMENDA À CONSTITUIÇÃO Nº 45-A, DE 2019</a:t>
            </a:r>
          </a:p>
        </p:txBody>
      </p:sp>
      <p:pic>
        <p:nvPicPr>
          <p:cNvPr id="6146" name="Picture 2" descr="Como ficam os impostos com a reforma tributária — Foto: Arte g1">
            <a:extLst>
              <a:ext uri="{FF2B5EF4-FFF2-40B4-BE49-F238E27FC236}">
                <a16:creationId xmlns:a16="http://schemas.microsoft.com/office/drawing/2014/main" id="{16B763F3-AEAB-B50D-D732-09AECEB4AB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91" b="42046"/>
          <a:stretch/>
        </p:blipFill>
        <p:spPr bwMode="auto">
          <a:xfrm>
            <a:off x="195858" y="1448506"/>
            <a:ext cx="5620326" cy="33047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omo ficam os impostos com a reforma tributária — Foto: Arte g1">
            <a:extLst>
              <a:ext uri="{FF2B5EF4-FFF2-40B4-BE49-F238E27FC236}">
                <a16:creationId xmlns:a16="http://schemas.microsoft.com/office/drawing/2014/main" id="{9D47C32E-C61E-F4A3-8AA4-B9E7B08B91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175" b="6011"/>
          <a:stretch/>
        </p:blipFill>
        <p:spPr bwMode="auto">
          <a:xfrm>
            <a:off x="6279502" y="1448506"/>
            <a:ext cx="5912498" cy="2990248"/>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40D29239-B482-9D5D-A238-620630AAC42F}"/>
              </a:ext>
            </a:extLst>
          </p:cNvPr>
          <p:cNvSpPr txBox="1"/>
          <p:nvPr/>
        </p:nvSpPr>
        <p:spPr>
          <a:xfrm>
            <a:off x="150887" y="4845443"/>
            <a:ext cx="11765342" cy="1384995"/>
          </a:xfrm>
          <a:prstGeom prst="rect">
            <a:avLst/>
          </a:prstGeom>
          <a:noFill/>
        </p:spPr>
        <p:txBody>
          <a:bodyPr wrap="square">
            <a:spAutoFit/>
          </a:bodyPr>
          <a:lstStyle/>
          <a:p>
            <a:pPr algn="just"/>
            <a:r>
              <a:rPr lang="pt-BR" sz="2800" b="0" i="0" dirty="0">
                <a:solidFill>
                  <a:srgbClr val="1A1A1A"/>
                </a:solidFill>
                <a:effectLst/>
                <a:latin typeface="Calibri" panose="020F0502020204030204" pitchFamily="34" charset="0"/>
                <a:cs typeface="Calibri" panose="020F0502020204030204" pitchFamily="34" charset="0"/>
              </a:rPr>
              <a:t>O novo </a:t>
            </a:r>
            <a:r>
              <a:rPr lang="pt-BR" sz="2800" b="1" i="0" dirty="0">
                <a:solidFill>
                  <a:srgbClr val="1A1A1A"/>
                </a:solidFill>
                <a:effectLst/>
                <a:latin typeface="Calibri" panose="020F0502020204030204" pitchFamily="34" charset="0"/>
                <a:cs typeface="Calibri" panose="020F0502020204030204" pitchFamily="34" charset="0"/>
              </a:rPr>
              <a:t>Imposto de Valor Agregado (IVA) </a:t>
            </a:r>
            <a:r>
              <a:rPr lang="pt-BR" sz="2800" b="0" i="0" dirty="0">
                <a:solidFill>
                  <a:srgbClr val="1A1A1A"/>
                </a:solidFill>
                <a:effectLst/>
                <a:latin typeface="Calibri" panose="020F0502020204030204" pitchFamily="34" charset="0"/>
                <a:cs typeface="Calibri" panose="020F0502020204030204" pitchFamily="34" charset="0"/>
              </a:rPr>
              <a:t>será dual, ou seja, a União vai arrecadar a sua parcela na tributação separadamente de estados e municípios. A cobrança será sempre no destino, e não mais na origem. </a:t>
            </a:r>
            <a:endParaRPr lang="pt-B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5443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29D095E0-0AA6-D50F-DC9F-8A58541F96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428"/>
          <a:stretch/>
        </p:blipFill>
        <p:spPr bwMode="auto">
          <a:xfrm>
            <a:off x="118255" y="220211"/>
            <a:ext cx="6500259" cy="2939307"/>
          </a:xfrm>
          <a:prstGeom prst="rect">
            <a:avLst/>
          </a:prstGeom>
          <a:noFill/>
          <a:extLst>
            <a:ext uri="{909E8E84-426E-40DD-AFC4-6F175D3DCCD1}">
              <a14:hiddenFill xmlns:a14="http://schemas.microsoft.com/office/drawing/2010/main">
                <a:solidFill>
                  <a:srgbClr val="FFFFFF"/>
                </a:solidFill>
              </a14:hiddenFill>
            </a:ext>
          </a:extLst>
        </p:spPr>
      </p:pic>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3"/>
          <a:srcRect/>
          <a:stretch>
            <a:fillRect/>
          </a:stretch>
        </p:blipFill>
        <p:spPr>
          <a:xfrm>
            <a:off x="10672997" y="6332608"/>
            <a:ext cx="1407357" cy="463269"/>
          </a:xfrm>
          <a:prstGeom prst="rect">
            <a:avLst/>
          </a:prstGeom>
          <a:ln/>
        </p:spPr>
      </p:pic>
      <p:pic>
        <p:nvPicPr>
          <p:cNvPr id="5124" name="Picture 4">
            <a:extLst>
              <a:ext uri="{FF2B5EF4-FFF2-40B4-BE49-F238E27FC236}">
                <a16:creationId xmlns:a16="http://schemas.microsoft.com/office/drawing/2014/main" id="{77CCD637-3F39-21C6-502D-A6EDAC413A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726" b="5185"/>
          <a:stretch/>
        </p:blipFill>
        <p:spPr bwMode="auto">
          <a:xfrm>
            <a:off x="6096000" y="220212"/>
            <a:ext cx="4706101" cy="641757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6FB93C62-DAA0-2C88-AE3E-AD47D2F47F2B}"/>
              </a:ext>
            </a:extLst>
          </p:cNvPr>
          <p:cNvSpPr txBox="1"/>
          <p:nvPr/>
        </p:nvSpPr>
        <p:spPr>
          <a:xfrm>
            <a:off x="395551" y="3428999"/>
            <a:ext cx="5584335" cy="3046988"/>
          </a:xfrm>
          <a:prstGeom prst="rect">
            <a:avLst/>
          </a:prstGeom>
          <a:solidFill>
            <a:schemeClr val="tx1">
              <a:lumMod val="85000"/>
            </a:schemeClr>
          </a:solidFill>
          <a:ln>
            <a:solidFill>
              <a:schemeClr val="bg1"/>
            </a:solidFill>
          </a:ln>
        </p:spPr>
        <p:txBody>
          <a:bodyPr wrap="square" rtlCol="0">
            <a:spAutoFit/>
          </a:bodyPr>
          <a:lstStyle/>
          <a:p>
            <a:pPr marL="342900" indent="-342900" algn="just">
              <a:buFont typeface="Arial" panose="020B0604020202020204" pitchFamily="34" charset="0"/>
              <a:buChar char="•"/>
            </a:pPr>
            <a:r>
              <a:rPr lang="pt-BR" sz="2400" dirty="0">
                <a:solidFill>
                  <a:schemeClr val="bg1"/>
                </a:solidFill>
                <a:latin typeface="Calibri" panose="020F0502020204030204" pitchFamily="34" charset="0"/>
                <a:cs typeface="Calibri" panose="020F0502020204030204" pitchFamily="34" charset="0"/>
              </a:rPr>
              <a:t>Fim da cumulatividade está entre as premissas das Centrais Sindicais.</a:t>
            </a:r>
          </a:p>
          <a:p>
            <a:pPr marL="342900" indent="-342900" algn="just">
              <a:buFont typeface="Arial" panose="020B0604020202020204" pitchFamily="34" charset="0"/>
              <a:buChar char="•"/>
            </a:pPr>
            <a:endParaRPr lang="pt-BR" sz="2400" dirty="0">
              <a:solidFill>
                <a:schemeClr val="bg1"/>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400" i="0" dirty="0">
                <a:solidFill>
                  <a:srgbClr val="000000"/>
                </a:solidFill>
                <a:effectLst/>
                <a:latin typeface="Calibri" panose="020F0502020204030204" pitchFamily="34" charset="0"/>
                <a:cs typeface="Calibri" panose="020F0502020204030204" pitchFamily="34" charset="0"/>
              </a:rPr>
              <a:t>O fim da cumulatividade ao longo das cadeias produtivas, corrigi  uma distorção que hoje pesa sobre a indústria e encarece os produtos brasileiros. </a:t>
            </a:r>
            <a:endParaRPr lang="pt-BR"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646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sp>
        <p:nvSpPr>
          <p:cNvPr id="3" name="Título 4">
            <a:extLst>
              <a:ext uri="{FF2B5EF4-FFF2-40B4-BE49-F238E27FC236}">
                <a16:creationId xmlns:a16="http://schemas.microsoft.com/office/drawing/2014/main" id="{58E53393-CA68-5531-9B9D-F78F4AFBC0C5}"/>
              </a:ext>
            </a:extLst>
          </p:cNvPr>
          <p:cNvSpPr>
            <a:spLocks noGrp="1"/>
          </p:cNvSpPr>
          <p:nvPr>
            <p:ph type="title"/>
          </p:nvPr>
        </p:nvSpPr>
        <p:spPr>
          <a:xfrm>
            <a:off x="255197" y="430954"/>
            <a:ext cx="11005364" cy="610863"/>
          </a:xfrm>
        </p:spPr>
        <p:txBody>
          <a:bodyPr>
            <a:noAutofit/>
          </a:bodyPr>
          <a:lstStyle/>
          <a:p>
            <a:r>
              <a:rPr lang="pt-BR" sz="4000" dirty="0"/>
              <a:t>Reforma tributária e o fim da ‘guerra fiscal’	</a:t>
            </a:r>
            <a:endParaRPr lang="pt-BR" sz="2000" dirty="0"/>
          </a:p>
        </p:txBody>
      </p:sp>
      <p:sp>
        <p:nvSpPr>
          <p:cNvPr id="5" name="CaixaDeTexto 4">
            <a:extLst>
              <a:ext uri="{FF2B5EF4-FFF2-40B4-BE49-F238E27FC236}">
                <a16:creationId xmlns:a16="http://schemas.microsoft.com/office/drawing/2014/main" id="{034FB3C3-2D55-E2F0-34E9-77086790EE78}"/>
              </a:ext>
            </a:extLst>
          </p:cNvPr>
          <p:cNvSpPr txBox="1"/>
          <p:nvPr/>
        </p:nvSpPr>
        <p:spPr>
          <a:xfrm>
            <a:off x="78884" y="1271166"/>
            <a:ext cx="11588460" cy="4832092"/>
          </a:xfrm>
          <a:prstGeom prst="rect">
            <a:avLst/>
          </a:prstGeom>
          <a:noFill/>
        </p:spPr>
        <p:txBody>
          <a:bodyPr wrap="square">
            <a:spAutoFit/>
          </a:bodyPr>
          <a:lstStyle/>
          <a:p>
            <a:pPr marL="457200" indent="-457200" algn="just">
              <a:buFont typeface="Arial" panose="020B0604020202020204" pitchFamily="34" charset="0"/>
              <a:buChar char="•"/>
            </a:pPr>
            <a:r>
              <a:rPr lang="pt-BR" sz="2800" dirty="0">
                <a:solidFill>
                  <a:srgbClr val="333333"/>
                </a:solidFill>
                <a:latin typeface="Calibri" panose="020F0502020204030204" pitchFamily="34" charset="0"/>
                <a:cs typeface="Calibri" panose="020F0502020204030204" pitchFamily="34" charset="0"/>
              </a:rPr>
              <a:t> Pelo sistema atual, o ICMS é cobrado pelos Estados onde a mercadoria é produzida. Trata-se da chamada </a:t>
            </a:r>
            <a:r>
              <a:rPr lang="pt-BR" sz="2800" b="1" dirty="0">
                <a:solidFill>
                  <a:srgbClr val="333333"/>
                </a:solidFill>
                <a:latin typeface="Calibri" panose="020F0502020204030204" pitchFamily="34" charset="0"/>
                <a:cs typeface="Calibri" panose="020F0502020204030204" pitchFamily="34" charset="0"/>
              </a:rPr>
              <a:t>tributação na origem;</a:t>
            </a:r>
            <a:endParaRPr lang="pt-BR" sz="2800" b="0" i="0" dirty="0">
              <a:solidFill>
                <a:srgbClr val="333333"/>
              </a:solidFill>
              <a:effectLst/>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pt-BR" sz="2800" dirty="0">
                <a:solidFill>
                  <a:srgbClr val="333333"/>
                </a:solidFill>
                <a:latin typeface="Calibri" panose="020F0502020204030204" pitchFamily="34" charset="0"/>
                <a:cs typeface="Calibri" panose="020F0502020204030204" pitchFamily="34" charset="0"/>
              </a:rPr>
              <a:t>Essa opção deus aos governos dos Estados uma carta na manga. Usar o ICMS como meio de atrair investimentos – com alocação de empresas, geração de renda e emprego – para seus territórios. Isso foi feito durante cinco décadas, por meio de concessão de </a:t>
            </a:r>
            <a:r>
              <a:rPr lang="pt-BR" sz="2800" b="1" dirty="0">
                <a:solidFill>
                  <a:srgbClr val="333333"/>
                </a:solidFill>
                <a:latin typeface="Calibri" panose="020F0502020204030204" pitchFamily="34" charset="0"/>
                <a:cs typeface="Calibri" panose="020F0502020204030204" pitchFamily="34" charset="0"/>
              </a:rPr>
              <a:t>incentivos </a:t>
            </a:r>
            <a:r>
              <a:rPr lang="pt-BR" sz="2800" dirty="0">
                <a:solidFill>
                  <a:srgbClr val="333333"/>
                </a:solidFill>
                <a:latin typeface="Calibri" panose="020F0502020204030204" pitchFamily="34" charset="0"/>
                <a:cs typeface="Calibri" panose="020F0502020204030204" pitchFamily="34" charset="0"/>
              </a:rPr>
              <a:t>e</a:t>
            </a:r>
            <a:r>
              <a:rPr lang="pt-BR" sz="2800" b="1" dirty="0">
                <a:solidFill>
                  <a:srgbClr val="333333"/>
                </a:solidFill>
                <a:latin typeface="Calibri" panose="020F0502020204030204" pitchFamily="34" charset="0"/>
                <a:cs typeface="Calibri" panose="020F0502020204030204" pitchFamily="34" charset="0"/>
              </a:rPr>
              <a:t> benefícios fiscais</a:t>
            </a:r>
            <a:r>
              <a:rPr lang="pt-BR" sz="2800" dirty="0">
                <a:solidFill>
                  <a:srgbClr val="333333"/>
                </a:solidFill>
                <a:latin typeface="Calibri" panose="020F0502020204030204" pitchFamily="34" charset="0"/>
                <a:cs typeface="Calibri" panose="020F0502020204030204" pitchFamily="34" charset="0"/>
              </a:rPr>
              <a:t> de diversas ordens;</a:t>
            </a:r>
          </a:p>
          <a:p>
            <a:pPr marL="457200" indent="-457200" algn="just">
              <a:buFont typeface="Arial" panose="020B0604020202020204" pitchFamily="34" charset="0"/>
              <a:buChar char="•"/>
            </a:pPr>
            <a:r>
              <a:rPr lang="pt-BR" sz="2800" dirty="0">
                <a:solidFill>
                  <a:srgbClr val="333333"/>
                </a:solidFill>
                <a:latin typeface="opensans"/>
              </a:rPr>
              <a:t>A proposta da reforma tributária visa deslocar a cobrança do imposto unificado </a:t>
            </a:r>
            <a:r>
              <a:rPr lang="pt-BR" sz="2800" b="1" dirty="0">
                <a:solidFill>
                  <a:srgbClr val="333333"/>
                </a:solidFill>
                <a:latin typeface="opensans"/>
              </a:rPr>
              <a:t>para o destino do produto</a:t>
            </a:r>
            <a:r>
              <a:rPr lang="pt-BR" sz="2800" dirty="0">
                <a:solidFill>
                  <a:srgbClr val="333333"/>
                </a:solidFill>
                <a:latin typeface="opensans"/>
              </a:rPr>
              <a:t>, ou seja, para o Estado onde o consumidor está. Isso, na prática, acaba com a lógica de atrair investimento por meio de concessão de incentivos tributários.</a:t>
            </a:r>
            <a:endParaRPr lang="pt-B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534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sp>
        <p:nvSpPr>
          <p:cNvPr id="2" name="Título 4">
            <a:extLst>
              <a:ext uri="{FF2B5EF4-FFF2-40B4-BE49-F238E27FC236}">
                <a16:creationId xmlns:a16="http://schemas.microsoft.com/office/drawing/2014/main" id="{720D0410-269B-61AA-740A-BFE54809E443}"/>
              </a:ext>
            </a:extLst>
          </p:cNvPr>
          <p:cNvSpPr>
            <a:spLocks noGrp="1"/>
          </p:cNvSpPr>
          <p:nvPr>
            <p:ph type="title"/>
          </p:nvPr>
        </p:nvSpPr>
        <p:spPr>
          <a:xfrm>
            <a:off x="257246" y="520908"/>
            <a:ext cx="7494095" cy="610863"/>
          </a:xfrm>
        </p:spPr>
        <p:txBody>
          <a:bodyPr>
            <a:noAutofit/>
          </a:bodyPr>
          <a:lstStyle/>
          <a:p>
            <a:r>
              <a:rPr lang="pt-BR" sz="4000" dirty="0"/>
              <a:t>Reforma Tributária</a:t>
            </a:r>
            <a:br>
              <a:rPr lang="pt-BR" sz="2800" dirty="0"/>
            </a:br>
            <a:r>
              <a:rPr lang="pt-BR" sz="2000" dirty="0"/>
              <a:t>PROPOSTA DE EMENDA À CONSTITUIÇÃO Nº 45-A, DE 2019</a:t>
            </a:r>
          </a:p>
        </p:txBody>
      </p:sp>
      <p:sp>
        <p:nvSpPr>
          <p:cNvPr id="4" name="Título 4">
            <a:extLst>
              <a:ext uri="{FF2B5EF4-FFF2-40B4-BE49-F238E27FC236}">
                <a16:creationId xmlns:a16="http://schemas.microsoft.com/office/drawing/2014/main" id="{E23E01D6-9427-971C-69B4-75146746A6DE}"/>
              </a:ext>
            </a:extLst>
          </p:cNvPr>
          <p:cNvSpPr txBox="1">
            <a:spLocks/>
          </p:cNvSpPr>
          <p:nvPr/>
        </p:nvSpPr>
        <p:spPr>
          <a:xfrm>
            <a:off x="257246" y="1166794"/>
            <a:ext cx="7494095"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000" dirty="0">
                <a:solidFill>
                  <a:srgbClr val="002060"/>
                </a:solidFill>
              </a:rPr>
              <a:t>Qual será a alíquota? </a:t>
            </a:r>
            <a:endParaRPr lang="pt-BR" sz="2000" dirty="0">
              <a:solidFill>
                <a:srgbClr val="002060"/>
              </a:solidFill>
            </a:endParaRPr>
          </a:p>
        </p:txBody>
      </p:sp>
      <p:sp>
        <p:nvSpPr>
          <p:cNvPr id="6" name="CaixaDeTexto 5">
            <a:extLst>
              <a:ext uri="{FF2B5EF4-FFF2-40B4-BE49-F238E27FC236}">
                <a16:creationId xmlns:a16="http://schemas.microsoft.com/office/drawing/2014/main" id="{9005E041-45A0-DD7B-86C8-00608D481DB3}"/>
              </a:ext>
            </a:extLst>
          </p:cNvPr>
          <p:cNvSpPr txBox="1"/>
          <p:nvPr/>
        </p:nvSpPr>
        <p:spPr>
          <a:xfrm>
            <a:off x="257246" y="1886858"/>
            <a:ext cx="11658983" cy="5678478"/>
          </a:xfrm>
          <a:prstGeom prst="rect">
            <a:avLst/>
          </a:prstGeom>
          <a:noFill/>
        </p:spPr>
        <p:txBody>
          <a:bodyPr wrap="square" rtlCol="0">
            <a:spAutoFit/>
          </a:bodyPr>
          <a:lstStyle/>
          <a:p>
            <a:r>
              <a:rPr lang="pt-BR" sz="2500" b="0" i="0" dirty="0">
                <a:solidFill>
                  <a:srgbClr val="333333"/>
                </a:solidFill>
                <a:effectLst/>
                <a:latin typeface="Calibri" panose="020F0502020204030204" pitchFamily="34" charset="0"/>
                <a:cs typeface="Calibri" panose="020F0502020204030204" pitchFamily="34" charset="0"/>
              </a:rPr>
              <a:t>A soma das alíquotas do CBS e do IBS ditará a alíquota do que está se chamando informalmente de IVA (Imposto sobre Valor Agregado):</a:t>
            </a:r>
          </a:p>
          <a:p>
            <a:pPr marL="457200" indent="-457200">
              <a:buFont typeface="Arial" panose="020B0604020202020204" pitchFamily="34" charset="0"/>
              <a:buChar char="•"/>
            </a:pPr>
            <a:r>
              <a:rPr lang="pt-BR" sz="2500" b="1" i="0" dirty="0">
                <a:solidFill>
                  <a:srgbClr val="333333"/>
                </a:solidFill>
                <a:effectLst/>
                <a:latin typeface="Calibri" panose="020F0502020204030204" pitchFamily="34" charset="0"/>
                <a:cs typeface="Calibri" panose="020F0502020204030204" pitchFamily="34" charset="0"/>
              </a:rPr>
              <a:t>Alíquota cheia</a:t>
            </a:r>
            <a:r>
              <a:rPr lang="pt-BR" sz="2500" b="0" i="0" dirty="0">
                <a:solidFill>
                  <a:srgbClr val="333333"/>
                </a:solidFill>
                <a:effectLst/>
                <a:latin typeface="Calibri" panose="020F0502020204030204" pitchFamily="34" charset="0"/>
                <a:cs typeface="Calibri" panose="020F0502020204030204" pitchFamily="34" charset="0"/>
              </a:rPr>
              <a:t>: a ser definida está estimada em 25%;</a:t>
            </a:r>
          </a:p>
          <a:p>
            <a:pPr marL="457200" indent="-457200">
              <a:buFont typeface="Arial" panose="020B0604020202020204" pitchFamily="34" charset="0"/>
              <a:buChar char="•"/>
            </a:pPr>
            <a:r>
              <a:rPr lang="pt-BR" sz="2500" b="1" dirty="0">
                <a:solidFill>
                  <a:srgbClr val="333333"/>
                </a:solidFill>
                <a:latin typeface="Calibri" panose="020F0502020204030204" pitchFamily="34" charset="0"/>
                <a:cs typeface="Calibri" panose="020F0502020204030204" pitchFamily="34" charset="0"/>
              </a:rPr>
              <a:t>Alíquota intermediária</a:t>
            </a:r>
            <a:r>
              <a:rPr lang="pt-BR" sz="2500" dirty="0">
                <a:solidFill>
                  <a:srgbClr val="333333"/>
                </a:solidFill>
                <a:latin typeface="Calibri" panose="020F0502020204030204" pitchFamily="34" charset="0"/>
                <a:cs typeface="Calibri" panose="020F0502020204030204" pitchFamily="34" charset="0"/>
              </a:rPr>
              <a:t>, para as atividades beneficiadas com o redutor de</a:t>
            </a:r>
            <a:r>
              <a:rPr lang="pt-BR" sz="2500" b="1" dirty="0">
                <a:solidFill>
                  <a:srgbClr val="333333"/>
                </a:solidFill>
                <a:latin typeface="Calibri" panose="020F0502020204030204" pitchFamily="34" charset="0"/>
                <a:cs typeface="Calibri" panose="020F0502020204030204" pitchFamily="34" charset="0"/>
              </a:rPr>
              <a:t> 60% na alíquota geral, </a:t>
            </a:r>
            <a:r>
              <a:rPr lang="pt-BR" sz="2500" dirty="0">
                <a:solidFill>
                  <a:srgbClr val="333333"/>
                </a:solidFill>
                <a:latin typeface="Calibri" panose="020F0502020204030204" pitchFamily="34" charset="0"/>
                <a:cs typeface="Calibri" panose="020F0502020204030204" pitchFamily="34" charset="0"/>
              </a:rPr>
              <a:t>o que inclui as áreas de educação, saúde, transporte público, outros;</a:t>
            </a:r>
          </a:p>
          <a:p>
            <a:pPr marL="457200" indent="-457200">
              <a:buFont typeface="Arial" panose="020B0604020202020204" pitchFamily="34" charset="0"/>
              <a:buChar char="•"/>
            </a:pPr>
            <a:r>
              <a:rPr lang="pt-BR" sz="2500" b="1" i="0" dirty="0">
                <a:solidFill>
                  <a:srgbClr val="333333"/>
                </a:solidFill>
                <a:effectLst/>
                <a:latin typeface="Calibri" panose="020F0502020204030204" pitchFamily="34" charset="0"/>
                <a:cs typeface="Calibri" panose="020F0502020204030204" pitchFamily="34" charset="0"/>
              </a:rPr>
              <a:t>Alíquota</a:t>
            </a:r>
            <a:r>
              <a:rPr lang="pt-BR" sz="2500" b="1" dirty="0">
                <a:solidFill>
                  <a:srgbClr val="333333"/>
                </a:solidFill>
                <a:latin typeface="Calibri" panose="020F0502020204030204" pitchFamily="34" charset="0"/>
                <a:cs typeface="Calibri" panose="020F0502020204030204" pitchFamily="34" charset="0"/>
              </a:rPr>
              <a:t> zerada:</a:t>
            </a:r>
            <a:r>
              <a:rPr lang="pt-BR" sz="2500" dirty="0">
                <a:solidFill>
                  <a:srgbClr val="333333"/>
                </a:solidFill>
                <a:latin typeface="Calibri" panose="020F0502020204030204" pitchFamily="34" charset="0"/>
                <a:cs typeface="Calibri" panose="020F0502020204030204" pitchFamily="34" charset="0"/>
              </a:rPr>
              <a:t> para alguns itens da cesta básica a serem definidos por lei complementar, além de produtos hortícolas, frutas e ovos.</a:t>
            </a:r>
          </a:p>
          <a:p>
            <a:pPr marL="457200" indent="-457200">
              <a:buFont typeface="Arial" panose="020B0604020202020204" pitchFamily="34" charset="0"/>
              <a:buChar char="•"/>
            </a:pPr>
            <a:endParaRPr lang="pt-BR" sz="2400" b="0" i="0" dirty="0">
              <a:solidFill>
                <a:srgbClr val="333333"/>
              </a:solidFill>
              <a:effectLst/>
              <a:latin typeface="Calibri" panose="020F0502020204030204" pitchFamily="34" charset="0"/>
              <a:cs typeface="Calibri" panose="020F0502020204030204" pitchFamily="34" charset="0"/>
            </a:endParaRPr>
          </a:p>
          <a:p>
            <a:r>
              <a:rPr lang="pt-BR" sz="2500" b="1" i="0" dirty="0">
                <a:solidFill>
                  <a:srgbClr val="333333"/>
                </a:solidFill>
                <a:effectLst/>
                <a:latin typeface="Calibri" panose="020F0502020204030204" pitchFamily="34" charset="0"/>
                <a:cs typeface="Calibri" panose="020F0502020204030204" pitchFamily="34" charset="0"/>
              </a:rPr>
              <a:t>Imposto Seletivo (IS): </a:t>
            </a:r>
            <a:r>
              <a:rPr lang="pt-BR" sz="2500" b="0" i="0" dirty="0">
                <a:solidFill>
                  <a:srgbClr val="333333"/>
                </a:solidFill>
                <a:effectLst/>
                <a:latin typeface="Calibri" panose="020F0502020204030204" pitchFamily="34" charset="0"/>
                <a:cs typeface="Calibri" panose="020F0502020204030204" pitchFamily="34" charset="0"/>
              </a:rPr>
              <a:t> taxa extra aplicada a determinados produtos que são considerados nocivos à saúde ou ao meio ambiente, como agrotóxicos, cigarros, bebidas alcoólicas. As alíquotas ainda não foram definidas e devem ser determinadas por meio de Lei Complementar vinda do Executivo</a:t>
            </a:r>
            <a:endParaRPr lang="pt-BR" sz="2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pt-BR" sz="2800" b="0" i="0" dirty="0">
              <a:solidFill>
                <a:srgbClr val="333333"/>
              </a:solidFill>
              <a:effectLst/>
              <a:latin typeface="inherit"/>
            </a:endParaRPr>
          </a:p>
          <a:p>
            <a:endParaRPr lang="pt-BR" b="0" i="0" dirty="0">
              <a:solidFill>
                <a:srgbClr val="333333"/>
              </a:solidFill>
              <a:effectLst/>
              <a:latin typeface="inherit"/>
            </a:endParaRPr>
          </a:p>
          <a:p>
            <a:endParaRPr lang="pt-BR" dirty="0"/>
          </a:p>
        </p:txBody>
      </p:sp>
    </p:spTree>
    <p:extLst>
      <p:ext uri="{BB962C8B-B14F-4D97-AF65-F5344CB8AC3E}">
        <p14:creationId xmlns:p14="http://schemas.microsoft.com/office/powerpoint/2010/main" val="333799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sp>
        <p:nvSpPr>
          <p:cNvPr id="2" name="Título 4">
            <a:extLst>
              <a:ext uri="{FF2B5EF4-FFF2-40B4-BE49-F238E27FC236}">
                <a16:creationId xmlns:a16="http://schemas.microsoft.com/office/drawing/2014/main" id="{53C248CC-38A1-9E95-5439-2411834CA3AA}"/>
              </a:ext>
            </a:extLst>
          </p:cNvPr>
          <p:cNvSpPr>
            <a:spLocks noGrp="1"/>
          </p:cNvSpPr>
          <p:nvPr>
            <p:ph type="title"/>
          </p:nvPr>
        </p:nvSpPr>
        <p:spPr>
          <a:xfrm>
            <a:off x="257246" y="303195"/>
            <a:ext cx="7494095" cy="610863"/>
          </a:xfrm>
        </p:spPr>
        <p:txBody>
          <a:bodyPr>
            <a:noAutofit/>
          </a:bodyPr>
          <a:lstStyle/>
          <a:p>
            <a:r>
              <a:rPr lang="pt-BR" sz="4000" dirty="0"/>
              <a:t>Reforma Tributária</a:t>
            </a:r>
            <a:br>
              <a:rPr lang="pt-BR" sz="2800" dirty="0"/>
            </a:br>
            <a:r>
              <a:rPr lang="pt-BR" sz="2000" dirty="0"/>
              <a:t>PROPOSTA DE EMENDA À CONSTITUIÇÃO Nº 45-A, DE 2019</a:t>
            </a:r>
          </a:p>
        </p:txBody>
      </p:sp>
      <p:sp>
        <p:nvSpPr>
          <p:cNvPr id="3" name="Título 4">
            <a:extLst>
              <a:ext uri="{FF2B5EF4-FFF2-40B4-BE49-F238E27FC236}">
                <a16:creationId xmlns:a16="http://schemas.microsoft.com/office/drawing/2014/main" id="{3D6BBDF5-3D6C-2250-8A33-58773BF85745}"/>
              </a:ext>
            </a:extLst>
          </p:cNvPr>
          <p:cNvSpPr txBox="1">
            <a:spLocks/>
          </p:cNvSpPr>
          <p:nvPr/>
        </p:nvSpPr>
        <p:spPr>
          <a:xfrm>
            <a:off x="257246" y="1166794"/>
            <a:ext cx="7494095"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000" dirty="0">
                <a:solidFill>
                  <a:srgbClr val="002060"/>
                </a:solidFill>
              </a:rPr>
              <a:t>Criação de Conselho Federativo</a:t>
            </a:r>
            <a:endParaRPr lang="pt-BR" sz="2000" dirty="0">
              <a:solidFill>
                <a:srgbClr val="002060"/>
              </a:solidFill>
            </a:endParaRPr>
          </a:p>
        </p:txBody>
      </p:sp>
      <p:sp>
        <p:nvSpPr>
          <p:cNvPr id="4" name="CaixaDeTexto 3">
            <a:extLst>
              <a:ext uri="{FF2B5EF4-FFF2-40B4-BE49-F238E27FC236}">
                <a16:creationId xmlns:a16="http://schemas.microsoft.com/office/drawing/2014/main" id="{750DD3B3-280C-ADD0-84BC-AF2652CFFD2C}"/>
              </a:ext>
            </a:extLst>
          </p:cNvPr>
          <p:cNvSpPr txBox="1"/>
          <p:nvPr/>
        </p:nvSpPr>
        <p:spPr>
          <a:xfrm>
            <a:off x="257246" y="1886858"/>
            <a:ext cx="11658983" cy="5047536"/>
          </a:xfrm>
          <a:prstGeom prst="rect">
            <a:avLst/>
          </a:prstGeom>
          <a:noFill/>
        </p:spPr>
        <p:txBody>
          <a:bodyPr wrap="square" rtlCol="0">
            <a:spAutoFit/>
          </a:bodyPr>
          <a:lstStyle/>
          <a:p>
            <a:pPr algn="just"/>
            <a:r>
              <a:rPr lang="pt-BR" sz="2600" b="0" i="0" dirty="0">
                <a:solidFill>
                  <a:srgbClr val="333333"/>
                </a:solidFill>
                <a:effectLst/>
                <a:latin typeface="Calibri" panose="020F0502020204030204" pitchFamily="34" charset="0"/>
                <a:cs typeface="Calibri" panose="020F0502020204030204" pitchFamily="34" charset="0"/>
              </a:rPr>
              <a:t>O conselho será formado por 27 representantes, um de cada unidade da Federação, mais 27 representantes dos municípios. Dos representantes municipais, 14 serão eleitos por maioria de votos igualitários entre os entes e 13 com base no tamanho da população.  As decisões do conselho só serão aprovadas caso obtenham, ao mesmo tempo, votos da maioria numérica dos estados e dos representantes que correspondam a mais de 60% da população do país. Os votos dos municípios serão apurados com base na maioria absoluta.</a:t>
            </a:r>
          </a:p>
          <a:p>
            <a:pPr algn="just"/>
            <a:endParaRPr lang="pt-BR" sz="2600" dirty="0">
              <a:solidFill>
                <a:srgbClr val="333333"/>
              </a:solidFill>
              <a:latin typeface="Calibri" panose="020F0502020204030204" pitchFamily="34" charset="0"/>
              <a:cs typeface="Calibri" panose="020F0502020204030204" pitchFamily="34" charset="0"/>
            </a:endParaRPr>
          </a:p>
          <a:p>
            <a:r>
              <a:rPr lang="pt-BR" sz="2600" dirty="0">
                <a:solidFill>
                  <a:srgbClr val="333333"/>
                </a:solidFill>
                <a:latin typeface="opensans"/>
              </a:rPr>
              <a:t>O Conselho Federativo será responsável pela gestão do IBS, </a:t>
            </a:r>
            <a:r>
              <a:rPr lang="pt-BR" sz="2600" b="1" dirty="0">
                <a:solidFill>
                  <a:srgbClr val="333333"/>
                </a:solidFill>
                <a:latin typeface="opensans"/>
              </a:rPr>
              <a:t>a arrecadação passa a ser feita no local de venda e não mais de produção do bem</a:t>
            </a:r>
            <a:r>
              <a:rPr lang="pt-BR" sz="2600" dirty="0">
                <a:solidFill>
                  <a:srgbClr val="333333"/>
                </a:solidFill>
                <a:latin typeface="opensans"/>
              </a:rPr>
              <a:t>. A expectativa é  que a </a:t>
            </a:r>
            <a:r>
              <a:rPr lang="pt-BR" sz="2600" b="1" dirty="0">
                <a:solidFill>
                  <a:srgbClr val="333333"/>
                </a:solidFill>
                <a:latin typeface="opensans"/>
              </a:rPr>
              <a:t> reforma promova o fim da guerra fiscal.</a:t>
            </a:r>
            <a:endParaRPr lang="pt-BR" sz="2600" b="0" i="0" dirty="0">
              <a:solidFill>
                <a:srgbClr val="333333"/>
              </a:solidFill>
              <a:effectLst/>
              <a:latin typeface="inherit"/>
            </a:endParaRPr>
          </a:p>
          <a:p>
            <a:endParaRPr lang="pt-BR" b="0" i="0" dirty="0">
              <a:solidFill>
                <a:srgbClr val="333333"/>
              </a:solidFill>
              <a:effectLst/>
              <a:latin typeface="inherit"/>
            </a:endParaRPr>
          </a:p>
          <a:p>
            <a:endParaRPr lang="pt-BR" dirty="0"/>
          </a:p>
        </p:txBody>
      </p:sp>
    </p:spTree>
    <p:extLst>
      <p:ext uri="{BB962C8B-B14F-4D97-AF65-F5344CB8AC3E}">
        <p14:creationId xmlns:p14="http://schemas.microsoft.com/office/powerpoint/2010/main" val="3151270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sp>
        <p:nvSpPr>
          <p:cNvPr id="2" name="Título 4">
            <a:extLst>
              <a:ext uri="{FF2B5EF4-FFF2-40B4-BE49-F238E27FC236}">
                <a16:creationId xmlns:a16="http://schemas.microsoft.com/office/drawing/2014/main" id="{53C248CC-38A1-9E95-5439-2411834CA3AA}"/>
              </a:ext>
            </a:extLst>
          </p:cNvPr>
          <p:cNvSpPr>
            <a:spLocks noGrp="1"/>
          </p:cNvSpPr>
          <p:nvPr>
            <p:ph type="title"/>
          </p:nvPr>
        </p:nvSpPr>
        <p:spPr>
          <a:xfrm>
            <a:off x="257246" y="303195"/>
            <a:ext cx="7494095" cy="610863"/>
          </a:xfrm>
        </p:spPr>
        <p:txBody>
          <a:bodyPr>
            <a:noAutofit/>
          </a:bodyPr>
          <a:lstStyle/>
          <a:p>
            <a:r>
              <a:rPr lang="pt-BR" sz="4000" dirty="0"/>
              <a:t>Reforma Tributária</a:t>
            </a:r>
            <a:br>
              <a:rPr lang="pt-BR" sz="2800" dirty="0"/>
            </a:br>
            <a:r>
              <a:rPr lang="pt-BR" sz="2000" dirty="0"/>
              <a:t>PROPOSTA DE EMENDA À CONSTITUIÇÃO Nº 45-A, DE 2019</a:t>
            </a:r>
          </a:p>
        </p:txBody>
      </p:sp>
      <p:sp>
        <p:nvSpPr>
          <p:cNvPr id="3" name="Título 4">
            <a:extLst>
              <a:ext uri="{FF2B5EF4-FFF2-40B4-BE49-F238E27FC236}">
                <a16:creationId xmlns:a16="http://schemas.microsoft.com/office/drawing/2014/main" id="{3D6BBDF5-3D6C-2250-8A33-58773BF85745}"/>
              </a:ext>
            </a:extLst>
          </p:cNvPr>
          <p:cNvSpPr txBox="1">
            <a:spLocks/>
          </p:cNvSpPr>
          <p:nvPr/>
        </p:nvSpPr>
        <p:spPr>
          <a:xfrm>
            <a:off x="257246" y="1166794"/>
            <a:ext cx="11238068"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600" dirty="0">
                <a:solidFill>
                  <a:srgbClr val="002060"/>
                </a:solidFill>
              </a:rPr>
              <a:t>Fundo de Desenvolvimento Regional</a:t>
            </a:r>
            <a:endParaRPr lang="pt-BR" sz="1800" dirty="0">
              <a:solidFill>
                <a:srgbClr val="002060"/>
              </a:solidFill>
            </a:endParaRPr>
          </a:p>
        </p:txBody>
      </p:sp>
      <p:sp>
        <p:nvSpPr>
          <p:cNvPr id="4" name="CaixaDeTexto 3">
            <a:extLst>
              <a:ext uri="{FF2B5EF4-FFF2-40B4-BE49-F238E27FC236}">
                <a16:creationId xmlns:a16="http://schemas.microsoft.com/office/drawing/2014/main" id="{750DD3B3-280C-ADD0-84BC-AF2652CFFD2C}"/>
              </a:ext>
            </a:extLst>
          </p:cNvPr>
          <p:cNvSpPr txBox="1"/>
          <p:nvPr/>
        </p:nvSpPr>
        <p:spPr>
          <a:xfrm>
            <a:off x="456" y="1718364"/>
            <a:ext cx="11658983" cy="1938992"/>
          </a:xfrm>
          <a:prstGeom prst="rect">
            <a:avLst/>
          </a:prstGeom>
          <a:noFill/>
        </p:spPr>
        <p:txBody>
          <a:bodyPr wrap="square" rtlCol="0">
            <a:spAutoFit/>
          </a:bodyPr>
          <a:lstStyle/>
          <a:p>
            <a:pPr marL="457200" indent="-457200" algn="l" fontAlgn="base">
              <a:buFont typeface="Arial" panose="020B0604020202020204" pitchFamily="34" charset="0"/>
              <a:buChar char="•"/>
            </a:pPr>
            <a:r>
              <a:rPr lang="pt-BR" sz="2400" b="0" i="0" dirty="0">
                <a:solidFill>
                  <a:srgbClr val="333333"/>
                </a:solidFill>
                <a:effectLst/>
                <a:latin typeface="Calibri" panose="020F0502020204030204" pitchFamily="34" charset="0"/>
                <a:cs typeface="Calibri" panose="020F0502020204030204" pitchFamily="34" charset="0"/>
              </a:rPr>
              <a:t>A proposta prevê a criação do Fundo de Desenvolvimento Regional (FDR), que terá o objetivo de reduzir as desigualdades regionais.</a:t>
            </a:r>
          </a:p>
          <a:p>
            <a:pPr marL="457200" indent="-457200" algn="l" fontAlgn="base">
              <a:buFont typeface="Arial" panose="020B0604020202020204" pitchFamily="34" charset="0"/>
              <a:buChar char="•"/>
            </a:pPr>
            <a:r>
              <a:rPr lang="pt-BR" sz="2400" b="1" i="0" dirty="0">
                <a:solidFill>
                  <a:srgbClr val="333333"/>
                </a:solidFill>
                <a:effectLst/>
                <a:latin typeface="Calibri" panose="020F0502020204030204" pitchFamily="34" charset="0"/>
                <a:cs typeface="Calibri" panose="020F0502020204030204" pitchFamily="34" charset="0"/>
              </a:rPr>
              <a:t>Duração: </a:t>
            </a:r>
            <a:r>
              <a:rPr lang="pt-BR" sz="2400" b="0" i="0" dirty="0">
                <a:solidFill>
                  <a:srgbClr val="333333"/>
                </a:solidFill>
                <a:effectLst/>
                <a:latin typeface="Calibri" panose="020F0502020204030204" pitchFamily="34" charset="0"/>
                <a:cs typeface="Calibri" panose="020F0502020204030204" pitchFamily="34" charset="0"/>
              </a:rPr>
              <a:t>começa em 2029, sem prazo estipulado para o fim.</a:t>
            </a:r>
          </a:p>
          <a:p>
            <a:pPr marL="457200" indent="-457200" algn="l" fontAlgn="base">
              <a:buFont typeface="Arial" panose="020B0604020202020204" pitchFamily="34" charset="0"/>
              <a:buChar char="•"/>
            </a:pPr>
            <a:r>
              <a:rPr lang="pt-BR" sz="2400" b="0" i="0" dirty="0">
                <a:solidFill>
                  <a:srgbClr val="333333"/>
                </a:solidFill>
                <a:effectLst/>
                <a:latin typeface="Calibri" panose="020F0502020204030204" pitchFamily="34" charset="0"/>
                <a:cs typeface="Calibri" panose="020F0502020204030204" pitchFamily="34" charset="0"/>
              </a:rPr>
              <a:t>Volume:  no primeiro ano, serão R$ 8 bilhões, aumentando progressivamente até 2032. A partir de 2033, o governo federal vai destinar ao FDR R$ 40 bilhões por ano.</a:t>
            </a:r>
            <a:endParaRPr lang="pt-BR" dirty="0"/>
          </a:p>
        </p:txBody>
      </p:sp>
      <p:sp>
        <p:nvSpPr>
          <p:cNvPr id="10" name="Título 4">
            <a:extLst>
              <a:ext uri="{FF2B5EF4-FFF2-40B4-BE49-F238E27FC236}">
                <a16:creationId xmlns:a16="http://schemas.microsoft.com/office/drawing/2014/main" id="{066DE535-B338-4E20-39ED-58337E7E5CDA}"/>
              </a:ext>
            </a:extLst>
          </p:cNvPr>
          <p:cNvSpPr txBox="1">
            <a:spLocks/>
          </p:cNvSpPr>
          <p:nvPr/>
        </p:nvSpPr>
        <p:spPr>
          <a:xfrm>
            <a:off x="275771" y="3570785"/>
            <a:ext cx="11238068"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600" dirty="0">
                <a:solidFill>
                  <a:srgbClr val="002060"/>
                </a:solidFill>
              </a:rPr>
              <a:t>Cesta básica nacional</a:t>
            </a:r>
            <a:endParaRPr lang="pt-BR" sz="1800" dirty="0">
              <a:solidFill>
                <a:srgbClr val="002060"/>
              </a:solidFill>
            </a:endParaRPr>
          </a:p>
        </p:txBody>
      </p:sp>
      <p:sp>
        <p:nvSpPr>
          <p:cNvPr id="11" name="CaixaDeTexto 10">
            <a:extLst>
              <a:ext uri="{FF2B5EF4-FFF2-40B4-BE49-F238E27FC236}">
                <a16:creationId xmlns:a16="http://schemas.microsoft.com/office/drawing/2014/main" id="{BEBF7C09-407A-F226-86FF-CB89357F3492}"/>
              </a:ext>
            </a:extLst>
          </p:cNvPr>
          <p:cNvSpPr txBox="1"/>
          <p:nvPr/>
        </p:nvSpPr>
        <p:spPr>
          <a:xfrm>
            <a:off x="275771" y="4290849"/>
            <a:ext cx="11658983" cy="830997"/>
          </a:xfrm>
          <a:prstGeom prst="rect">
            <a:avLst/>
          </a:prstGeom>
          <a:noFill/>
        </p:spPr>
        <p:txBody>
          <a:bodyPr wrap="square" rtlCol="0">
            <a:spAutoFit/>
          </a:bodyPr>
          <a:lstStyle/>
          <a:p>
            <a:pPr marL="457200" indent="-457200" algn="l" fontAlgn="base">
              <a:buFont typeface="Arial" panose="020B0604020202020204" pitchFamily="34" charset="0"/>
              <a:buChar char="•"/>
            </a:pPr>
            <a:r>
              <a:rPr lang="pt-BR" sz="2400" b="0" i="0" dirty="0">
                <a:solidFill>
                  <a:srgbClr val="333333"/>
                </a:solidFill>
                <a:effectLst/>
                <a:latin typeface="Calibri" panose="020F0502020204030204" pitchFamily="34" charset="0"/>
                <a:cs typeface="Calibri" panose="020F0502020204030204" pitchFamily="34" charset="0"/>
              </a:rPr>
              <a:t>Segundo o texto, caberá a uma lei complementar definir quais serão os "produtos destinados à alimentação humana" que farão parte da cesta </a:t>
            </a:r>
            <a:r>
              <a:rPr lang="pt-BR" sz="2400" b="1" i="0" dirty="0">
                <a:solidFill>
                  <a:srgbClr val="333333"/>
                </a:solidFill>
                <a:effectLst/>
                <a:latin typeface="Calibri" panose="020F0502020204030204" pitchFamily="34" charset="0"/>
                <a:cs typeface="Calibri" panose="020F0502020204030204" pitchFamily="34" charset="0"/>
              </a:rPr>
              <a:t>com isenção de tributos</a:t>
            </a:r>
            <a:r>
              <a:rPr lang="pt-BR" sz="2400" b="0" i="0" dirty="0">
                <a:solidFill>
                  <a:srgbClr val="333333"/>
                </a:solidFill>
                <a:effectLst/>
                <a:latin typeface="Calibri" panose="020F0502020204030204" pitchFamily="34" charset="0"/>
                <a:cs typeface="Calibri" panose="020F0502020204030204" pitchFamily="34" charset="0"/>
              </a:rPr>
              <a:t>.</a:t>
            </a:r>
            <a:endParaRPr lang="pt-BR" dirty="0"/>
          </a:p>
        </p:txBody>
      </p:sp>
      <p:sp>
        <p:nvSpPr>
          <p:cNvPr id="12" name="Título 4">
            <a:extLst>
              <a:ext uri="{FF2B5EF4-FFF2-40B4-BE49-F238E27FC236}">
                <a16:creationId xmlns:a16="http://schemas.microsoft.com/office/drawing/2014/main" id="{8ADD0B1C-C6F7-3D43-D625-6433E77D7B5F}"/>
              </a:ext>
            </a:extLst>
          </p:cNvPr>
          <p:cNvSpPr txBox="1">
            <a:spLocks/>
          </p:cNvSpPr>
          <p:nvPr/>
        </p:nvSpPr>
        <p:spPr>
          <a:xfrm>
            <a:off x="275771" y="5026689"/>
            <a:ext cx="11238068"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600" dirty="0" err="1">
                <a:solidFill>
                  <a:srgbClr val="002060"/>
                </a:solidFill>
              </a:rPr>
              <a:t>Cashback</a:t>
            </a:r>
            <a:r>
              <a:rPr lang="pt-BR" sz="3600" dirty="0">
                <a:solidFill>
                  <a:srgbClr val="002060"/>
                </a:solidFill>
              </a:rPr>
              <a:t> </a:t>
            </a:r>
            <a:endParaRPr lang="pt-BR" sz="1800" dirty="0">
              <a:solidFill>
                <a:srgbClr val="002060"/>
              </a:solidFill>
            </a:endParaRPr>
          </a:p>
        </p:txBody>
      </p:sp>
      <p:sp>
        <p:nvSpPr>
          <p:cNvPr id="13" name="CaixaDeTexto 12">
            <a:extLst>
              <a:ext uri="{FF2B5EF4-FFF2-40B4-BE49-F238E27FC236}">
                <a16:creationId xmlns:a16="http://schemas.microsoft.com/office/drawing/2014/main" id="{CDF7F138-CD19-EDE1-0B33-DFCD3011D640}"/>
              </a:ext>
            </a:extLst>
          </p:cNvPr>
          <p:cNvSpPr txBox="1"/>
          <p:nvPr/>
        </p:nvSpPr>
        <p:spPr>
          <a:xfrm>
            <a:off x="421371" y="5736718"/>
            <a:ext cx="11658983" cy="830997"/>
          </a:xfrm>
          <a:prstGeom prst="rect">
            <a:avLst/>
          </a:prstGeom>
          <a:noFill/>
        </p:spPr>
        <p:txBody>
          <a:bodyPr wrap="square" rtlCol="0">
            <a:spAutoFit/>
          </a:bodyPr>
          <a:lstStyle/>
          <a:p>
            <a:pPr marL="457200" indent="-457200" algn="l" fontAlgn="base">
              <a:buFont typeface="Arial" panose="020B0604020202020204" pitchFamily="34" charset="0"/>
              <a:buChar char="•"/>
            </a:pPr>
            <a:r>
              <a:rPr lang="pt-BR" sz="2400" b="0" i="0" dirty="0">
                <a:solidFill>
                  <a:srgbClr val="333333"/>
                </a:solidFill>
                <a:effectLst/>
                <a:latin typeface="glbOpenSans"/>
              </a:rPr>
              <a:t>O mecanismo prevê a devolução de impostos para um público determinado com o objetivo de reduzir as desigualdades de renda. Lei Complementar.</a:t>
            </a:r>
            <a:endParaRPr lang="pt-BR" dirty="0"/>
          </a:p>
        </p:txBody>
      </p:sp>
    </p:spTree>
    <p:extLst>
      <p:ext uri="{BB962C8B-B14F-4D97-AF65-F5344CB8AC3E}">
        <p14:creationId xmlns:p14="http://schemas.microsoft.com/office/powerpoint/2010/main" val="943470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sp>
        <p:nvSpPr>
          <p:cNvPr id="2" name="Título 4">
            <a:extLst>
              <a:ext uri="{FF2B5EF4-FFF2-40B4-BE49-F238E27FC236}">
                <a16:creationId xmlns:a16="http://schemas.microsoft.com/office/drawing/2014/main" id="{3E80F05E-5B86-D5BF-98C4-DF1D3412ACBA}"/>
              </a:ext>
            </a:extLst>
          </p:cNvPr>
          <p:cNvSpPr txBox="1">
            <a:spLocks/>
          </p:cNvSpPr>
          <p:nvPr/>
        </p:nvSpPr>
        <p:spPr>
          <a:xfrm>
            <a:off x="257246" y="1166794"/>
            <a:ext cx="11180011"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000" dirty="0">
                <a:solidFill>
                  <a:schemeClr val="bg2"/>
                </a:solidFill>
              </a:rPr>
              <a:t>Tributação da renda e do patrimônio</a:t>
            </a:r>
            <a:endParaRPr lang="pt-BR" sz="2000" dirty="0">
              <a:solidFill>
                <a:schemeClr val="bg2"/>
              </a:solidFill>
            </a:endParaRPr>
          </a:p>
        </p:txBody>
      </p:sp>
      <p:sp>
        <p:nvSpPr>
          <p:cNvPr id="3" name="CaixaDeTexto 2">
            <a:extLst>
              <a:ext uri="{FF2B5EF4-FFF2-40B4-BE49-F238E27FC236}">
                <a16:creationId xmlns:a16="http://schemas.microsoft.com/office/drawing/2014/main" id="{1A7472DA-C668-3271-4136-34E27069F9F5}"/>
              </a:ext>
            </a:extLst>
          </p:cNvPr>
          <p:cNvSpPr txBox="1"/>
          <p:nvPr/>
        </p:nvSpPr>
        <p:spPr>
          <a:xfrm>
            <a:off x="257246" y="1886858"/>
            <a:ext cx="11658983" cy="4093428"/>
          </a:xfrm>
          <a:prstGeom prst="rect">
            <a:avLst/>
          </a:prstGeom>
          <a:noFill/>
        </p:spPr>
        <p:txBody>
          <a:bodyPr wrap="square" rtlCol="0">
            <a:spAutoFit/>
          </a:bodyPr>
          <a:lstStyle/>
          <a:p>
            <a:pPr algn="just"/>
            <a:r>
              <a:rPr lang="pt-BR" sz="2600" b="0" i="0" dirty="0">
                <a:solidFill>
                  <a:srgbClr val="333333"/>
                </a:solidFill>
                <a:effectLst/>
                <a:latin typeface="Calibri" panose="020F0502020204030204" pitchFamily="34" charset="0"/>
                <a:cs typeface="Calibri" panose="020F0502020204030204" pitchFamily="34" charset="0"/>
              </a:rPr>
              <a:t>A reforma estabelece a obrigatoriedade de uma tributação progressiva para as heranças, ou seja, quanto maior o valor recebido pelo herdeiro, maior será a alíquota. Além disso, amplia o alcance do IPVA para veículos aquáticos, como lanchas, e aéreos, como jatinhos. E permite que as prefeituras atualizem a base de cálculo do IPTU por meio de decreto, a partir de critérios estabelecidos em lei municipal.</a:t>
            </a:r>
          </a:p>
          <a:p>
            <a:endParaRPr lang="pt-BR" sz="2600" dirty="0">
              <a:latin typeface="Calibri" panose="020F0502020204030204" pitchFamily="34" charset="0"/>
              <a:cs typeface="Calibri" panose="020F0502020204030204" pitchFamily="34" charset="0"/>
            </a:endParaRPr>
          </a:p>
          <a:p>
            <a:r>
              <a:rPr lang="pt-BR" sz="2600" dirty="0">
                <a:solidFill>
                  <a:srgbClr val="333333"/>
                </a:solidFill>
                <a:latin typeface="Calibri" panose="020F0502020204030204" pitchFamily="34" charset="0"/>
                <a:cs typeface="Calibri" panose="020F0502020204030204" pitchFamily="34" charset="0"/>
              </a:rPr>
              <a:t>Determina que a reforma da tributação da renda seja enviada ao Congresso Nacional em até 180 dias da promulgação do texto dos impostos de consumo. O aumento da arrecadação obtida com reforma da renda deve ser utilizado para reduzir a tributação incidente sobre a folha de pagamentos e sobre o consumo de bens e serviços.</a:t>
            </a:r>
          </a:p>
        </p:txBody>
      </p:sp>
      <p:sp>
        <p:nvSpPr>
          <p:cNvPr id="6" name="Título 4">
            <a:extLst>
              <a:ext uri="{FF2B5EF4-FFF2-40B4-BE49-F238E27FC236}">
                <a16:creationId xmlns:a16="http://schemas.microsoft.com/office/drawing/2014/main" id="{4CC75BA7-3BB6-964C-0717-F1393FE8569C}"/>
              </a:ext>
            </a:extLst>
          </p:cNvPr>
          <p:cNvSpPr>
            <a:spLocks noGrp="1"/>
          </p:cNvSpPr>
          <p:nvPr>
            <p:ph type="title"/>
          </p:nvPr>
        </p:nvSpPr>
        <p:spPr>
          <a:xfrm>
            <a:off x="257246" y="303195"/>
            <a:ext cx="7494095" cy="610863"/>
          </a:xfrm>
        </p:spPr>
        <p:txBody>
          <a:bodyPr>
            <a:noAutofit/>
          </a:bodyPr>
          <a:lstStyle/>
          <a:p>
            <a:r>
              <a:rPr lang="pt-BR" sz="4000" dirty="0"/>
              <a:t>Reforma Tributária</a:t>
            </a:r>
            <a:br>
              <a:rPr lang="pt-BR" sz="2800" dirty="0"/>
            </a:br>
            <a:r>
              <a:rPr lang="pt-BR" sz="2000" dirty="0"/>
              <a:t>PROPOSTA DE EMENDA À CONSTITUIÇÃO Nº 45-A, DE 2019</a:t>
            </a:r>
          </a:p>
        </p:txBody>
      </p:sp>
    </p:spTree>
    <p:extLst>
      <p:ext uri="{BB962C8B-B14F-4D97-AF65-F5344CB8AC3E}">
        <p14:creationId xmlns:p14="http://schemas.microsoft.com/office/powerpoint/2010/main" val="6101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sp>
        <p:nvSpPr>
          <p:cNvPr id="5" name="Título 4">
            <a:extLst>
              <a:ext uri="{FF2B5EF4-FFF2-40B4-BE49-F238E27FC236}">
                <a16:creationId xmlns:a16="http://schemas.microsoft.com/office/drawing/2014/main" id="{8E274F24-5119-AFEB-736C-1D5E265E6B24}"/>
              </a:ext>
            </a:extLst>
          </p:cNvPr>
          <p:cNvSpPr>
            <a:spLocks noGrp="1"/>
          </p:cNvSpPr>
          <p:nvPr>
            <p:ph type="title"/>
          </p:nvPr>
        </p:nvSpPr>
        <p:spPr>
          <a:xfrm>
            <a:off x="843242" y="467784"/>
            <a:ext cx="10533433" cy="610863"/>
          </a:xfrm>
        </p:spPr>
        <p:txBody>
          <a:bodyPr>
            <a:normAutofit/>
          </a:bodyPr>
          <a:lstStyle/>
          <a:p>
            <a:r>
              <a:rPr lang="pt-BR" dirty="0"/>
              <a:t>Sistema Tributário Nacional</a:t>
            </a:r>
          </a:p>
        </p:txBody>
      </p:sp>
      <p:sp>
        <p:nvSpPr>
          <p:cNvPr id="2" name="CaixaDeTexto 1">
            <a:extLst>
              <a:ext uri="{FF2B5EF4-FFF2-40B4-BE49-F238E27FC236}">
                <a16:creationId xmlns:a16="http://schemas.microsoft.com/office/drawing/2014/main" id="{DA88AF5B-0F19-4453-133D-9E1B30B51C9E}"/>
              </a:ext>
            </a:extLst>
          </p:cNvPr>
          <p:cNvSpPr txBox="1"/>
          <p:nvPr/>
        </p:nvSpPr>
        <p:spPr>
          <a:xfrm>
            <a:off x="402328" y="1500516"/>
            <a:ext cx="10917652" cy="4832092"/>
          </a:xfrm>
          <a:prstGeom prst="rect">
            <a:avLst/>
          </a:prstGeom>
          <a:noFill/>
        </p:spPr>
        <p:txBody>
          <a:bodyPr wrap="square">
            <a:spAutoFit/>
          </a:bodyPr>
          <a:lstStyle/>
          <a:p>
            <a:pPr marL="457200" indent="-457200">
              <a:buFont typeface="Arial" panose="020B0604020202020204" pitchFamily="34" charset="0"/>
              <a:buChar char="•"/>
            </a:pPr>
            <a:r>
              <a:rPr lang="pt-BR" sz="2800" dirty="0">
                <a:solidFill>
                  <a:schemeClr val="bg1"/>
                </a:solidFill>
                <a:latin typeface="Calibri" panose="020F0502020204030204" pitchFamily="34" charset="0"/>
                <a:cs typeface="Calibri" panose="020F0502020204030204" pitchFamily="34" charset="0"/>
              </a:rPr>
              <a:t>Foco: uma das formas de financiamento do Estado;</a:t>
            </a:r>
          </a:p>
          <a:p>
            <a:pPr marL="457200" indent="-457200">
              <a:buFont typeface="Arial" panose="020B0604020202020204" pitchFamily="34" charset="0"/>
              <a:buChar char="•"/>
            </a:pPr>
            <a:r>
              <a:rPr lang="pt-BR" sz="2800" dirty="0">
                <a:solidFill>
                  <a:schemeClr val="bg1"/>
                </a:solidFill>
                <a:latin typeface="Calibri" panose="020F0502020204030204" pitchFamily="34" charset="0"/>
                <a:cs typeface="Calibri" panose="020F0502020204030204" pitchFamily="34" charset="0"/>
              </a:rPr>
              <a:t>Princípios básicos: Capacidade Contributiva, Legalidade e Tipicidade;</a:t>
            </a:r>
          </a:p>
          <a:p>
            <a:pPr marL="457200" indent="-457200">
              <a:buFont typeface="Arial" panose="020B0604020202020204" pitchFamily="34" charset="0"/>
              <a:buChar char="•"/>
            </a:pPr>
            <a:r>
              <a:rPr lang="pt-BR" sz="2800" dirty="0">
                <a:solidFill>
                  <a:schemeClr val="bg1"/>
                </a:solidFill>
                <a:latin typeface="Calibri" panose="020F0502020204030204" pitchFamily="34" charset="0"/>
                <a:cs typeface="Calibri" panose="020F0502020204030204" pitchFamily="34" charset="0"/>
              </a:rPr>
              <a:t>Os tributos dividem-se, basicamente, em:</a:t>
            </a:r>
          </a:p>
          <a:p>
            <a:pPr marL="914400" lvl="1" indent="-457200">
              <a:buFont typeface="Arial" panose="020B0604020202020204" pitchFamily="34" charset="0"/>
              <a:buChar char="•"/>
            </a:pPr>
            <a:r>
              <a:rPr lang="pt-BR" sz="2800" dirty="0">
                <a:solidFill>
                  <a:schemeClr val="bg1"/>
                </a:solidFill>
                <a:latin typeface="Calibri" panose="020F0502020204030204" pitchFamily="34" charset="0"/>
                <a:cs typeface="Calibri" panose="020F0502020204030204" pitchFamily="34" charset="0"/>
              </a:rPr>
              <a:t>Impostos: instituídos por lei e recolhidos ao Fisco sem contrapartida específica do Estado;</a:t>
            </a:r>
          </a:p>
          <a:p>
            <a:pPr marL="914400" lvl="1" indent="-457200">
              <a:buFont typeface="Arial" panose="020B0604020202020204" pitchFamily="34" charset="0"/>
              <a:buChar char="•"/>
            </a:pPr>
            <a:r>
              <a:rPr lang="pt-BR" sz="2800" dirty="0">
                <a:solidFill>
                  <a:schemeClr val="bg1"/>
                </a:solidFill>
                <a:latin typeface="Calibri" panose="020F0502020204030204" pitchFamily="34" charset="0"/>
                <a:cs typeface="Calibri" panose="020F0502020204030204" pitchFamily="34" charset="0"/>
              </a:rPr>
              <a:t>Taxas/Tarifas: somente podem ser cobradas se associadas a uma ação do Estado;</a:t>
            </a:r>
          </a:p>
          <a:p>
            <a:pPr marL="914400" lvl="1" indent="-457200">
              <a:buFont typeface="Arial" panose="020B0604020202020204" pitchFamily="34" charset="0"/>
              <a:buChar char="•"/>
            </a:pPr>
            <a:r>
              <a:rPr lang="pt-BR" sz="2800" dirty="0">
                <a:solidFill>
                  <a:schemeClr val="bg1"/>
                </a:solidFill>
                <a:latin typeface="Calibri" panose="020F0502020204030204" pitchFamily="34" charset="0"/>
                <a:cs typeface="Calibri" panose="020F0502020204030204" pitchFamily="34" charset="0"/>
              </a:rPr>
              <a:t>Contribuições de melhoria: valorização que o Estado, através de um serviço, proporciona a um bem imóvel;</a:t>
            </a:r>
          </a:p>
          <a:p>
            <a:pPr marL="914400" lvl="1" indent="-457200">
              <a:buFont typeface="Arial" panose="020B0604020202020204" pitchFamily="34" charset="0"/>
              <a:buChar char="•"/>
            </a:pPr>
            <a:r>
              <a:rPr lang="pt-BR" sz="2800" dirty="0">
                <a:solidFill>
                  <a:schemeClr val="bg1"/>
                </a:solidFill>
                <a:latin typeface="Calibri" panose="020F0502020204030204" pitchFamily="34" charset="0"/>
                <a:cs typeface="Calibri" panose="020F0502020204030204" pitchFamily="34" charset="0"/>
              </a:rPr>
              <a:t>Contribuições sociais: financiamento da política de seguridade social e de bem-estar do Estado.</a:t>
            </a:r>
            <a:endParaRPr lang="pt-BR"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7157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473DFE71-C71D-DAF0-BAF7-17DE5CDC97FD}"/>
              </a:ext>
            </a:extLst>
          </p:cNvPr>
          <p:cNvSpPr txBox="1">
            <a:spLocks/>
          </p:cNvSpPr>
          <p:nvPr/>
        </p:nvSpPr>
        <p:spPr>
          <a:xfrm>
            <a:off x="257246" y="1282908"/>
            <a:ext cx="11180011"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600" dirty="0">
                <a:solidFill>
                  <a:schemeClr val="bg2"/>
                </a:solidFill>
              </a:rPr>
              <a:t>Regimes Específicos de Tributação</a:t>
            </a:r>
            <a:endParaRPr lang="pt-BR" sz="1800" dirty="0">
              <a:solidFill>
                <a:schemeClr val="bg2"/>
              </a:solidFill>
            </a:endParaRPr>
          </a:p>
        </p:txBody>
      </p:sp>
      <p:sp>
        <p:nvSpPr>
          <p:cNvPr id="3" name="Título 4">
            <a:extLst>
              <a:ext uri="{FF2B5EF4-FFF2-40B4-BE49-F238E27FC236}">
                <a16:creationId xmlns:a16="http://schemas.microsoft.com/office/drawing/2014/main" id="{DCF20F92-5B8C-D499-AFFF-B1245BD49B06}"/>
              </a:ext>
            </a:extLst>
          </p:cNvPr>
          <p:cNvSpPr>
            <a:spLocks noGrp="1"/>
          </p:cNvSpPr>
          <p:nvPr>
            <p:ph type="title"/>
          </p:nvPr>
        </p:nvSpPr>
        <p:spPr>
          <a:xfrm>
            <a:off x="257246" y="303195"/>
            <a:ext cx="7494095" cy="610863"/>
          </a:xfrm>
        </p:spPr>
        <p:txBody>
          <a:bodyPr>
            <a:noAutofit/>
          </a:bodyPr>
          <a:lstStyle/>
          <a:p>
            <a:r>
              <a:rPr lang="pt-BR" sz="4000" dirty="0"/>
              <a:t>Reforma Tributária</a:t>
            </a:r>
            <a:br>
              <a:rPr lang="pt-BR" sz="2800" dirty="0"/>
            </a:br>
            <a:r>
              <a:rPr lang="pt-BR" sz="2000" dirty="0"/>
              <a:t>PROPOSTA DE EMENDA À CONSTITUIÇÃO Nº 45-A, DE 2019</a:t>
            </a:r>
          </a:p>
        </p:txBody>
      </p:sp>
      <p:sp>
        <p:nvSpPr>
          <p:cNvPr id="5" name="CaixaDeTexto 4">
            <a:extLst>
              <a:ext uri="{FF2B5EF4-FFF2-40B4-BE49-F238E27FC236}">
                <a16:creationId xmlns:a16="http://schemas.microsoft.com/office/drawing/2014/main" id="{E4111293-9140-D252-7312-0C3B55B62847}"/>
              </a:ext>
            </a:extLst>
          </p:cNvPr>
          <p:cNvSpPr txBox="1"/>
          <p:nvPr/>
        </p:nvSpPr>
        <p:spPr>
          <a:xfrm>
            <a:off x="257246" y="2290042"/>
            <a:ext cx="11325154" cy="3539430"/>
          </a:xfrm>
          <a:prstGeom prst="rect">
            <a:avLst/>
          </a:prstGeom>
          <a:noFill/>
        </p:spPr>
        <p:txBody>
          <a:bodyPr wrap="square">
            <a:spAutoFit/>
          </a:bodyPr>
          <a:lstStyle/>
          <a:p>
            <a:r>
              <a:rPr lang="pt-BR" sz="3200" b="0" i="0" dirty="0">
                <a:solidFill>
                  <a:srgbClr val="333333"/>
                </a:solidFill>
                <a:effectLst/>
                <a:latin typeface="Calibri" panose="020F0502020204030204" pitchFamily="34" charset="0"/>
                <a:cs typeface="Calibri" panose="020F0502020204030204" pitchFamily="34" charset="0"/>
              </a:rPr>
              <a:t>Haverá regimes específicos para combustíveis, operações com bens imóveis, planos de assistência à saúde</a:t>
            </a:r>
            <a:r>
              <a:rPr lang="pt-BR" sz="3200" b="1" i="0" dirty="0">
                <a:solidFill>
                  <a:srgbClr val="333333"/>
                </a:solidFill>
                <a:effectLst/>
                <a:latin typeface="Calibri" panose="020F0502020204030204" pitchFamily="34" charset="0"/>
                <a:cs typeface="Calibri" panose="020F0502020204030204" pitchFamily="34" charset="0"/>
              </a:rPr>
              <a:t>, serviços financeiros</a:t>
            </a:r>
            <a:r>
              <a:rPr lang="pt-BR" sz="3200" b="0" i="0" dirty="0">
                <a:solidFill>
                  <a:srgbClr val="333333"/>
                </a:solidFill>
                <a:effectLst/>
                <a:latin typeface="Calibri" panose="020F0502020204030204" pitchFamily="34" charset="0"/>
                <a:cs typeface="Calibri" panose="020F0502020204030204" pitchFamily="34" charset="0"/>
              </a:rPr>
              <a:t> e apostas (concursos de prognósticos). No novo parecer, contudo, o relator modificou a PEC para prever que parte dos serviços financeiros serão taxados no IVA. “</a:t>
            </a:r>
            <a:r>
              <a:rPr lang="pt-BR" sz="3200" b="1" i="0" dirty="0">
                <a:solidFill>
                  <a:srgbClr val="333333"/>
                </a:solidFill>
                <a:effectLst/>
                <a:latin typeface="Calibri" panose="020F0502020204030204" pitchFamily="34" charset="0"/>
                <a:cs typeface="Calibri" panose="020F0502020204030204" pitchFamily="34" charset="0"/>
              </a:rPr>
              <a:t>Vamos tratar tarifa e serviços bancários com IVA e spread com alíquota da forma que é tributado hoje, com alíquota definida por lei complementar</a:t>
            </a:r>
            <a:r>
              <a:rPr lang="pt-BR" sz="3200" b="0" i="0" dirty="0">
                <a:solidFill>
                  <a:srgbClr val="333333"/>
                </a:solidFill>
                <a:effectLst/>
                <a:latin typeface="Calibri" panose="020F0502020204030204" pitchFamily="34" charset="0"/>
                <a:cs typeface="Calibri" panose="020F0502020204030204" pitchFamily="34" charset="0"/>
              </a:rPr>
              <a:t>”,</a:t>
            </a:r>
            <a:endParaRPr lang="pt-BR" sz="3200" dirty="0">
              <a:latin typeface="Calibri" panose="020F0502020204030204" pitchFamily="34" charset="0"/>
              <a:cs typeface="Calibri" panose="020F0502020204030204" pitchFamily="34" charset="0"/>
            </a:endParaRPr>
          </a:p>
        </p:txBody>
      </p:sp>
      <p:sp>
        <p:nvSpPr>
          <p:cNvPr id="6" name="Triângulo Retângulo 5">
            <a:extLst>
              <a:ext uri="{FF2B5EF4-FFF2-40B4-BE49-F238E27FC236}">
                <a16:creationId xmlns:a16="http://schemas.microsoft.com/office/drawing/2014/main" id="{F0BB5902-01FA-6434-FCFA-2D7D5477F397}"/>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Retângulo 6">
            <a:extLst>
              <a:ext uri="{FF2B5EF4-FFF2-40B4-BE49-F238E27FC236}">
                <a16:creationId xmlns:a16="http://schemas.microsoft.com/office/drawing/2014/main" id="{8D4EAA08-871B-3582-FC0A-0DA4B548DE8D}"/>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2.png" descr="Ícone&#10;&#10;Descrição gerada automaticamente">
            <a:extLst>
              <a:ext uri="{FF2B5EF4-FFF2-40B4-BE49-F238E27FC236}">
                <a16:creationId xmlns:a16="http://schemas.microsoft.com/office/drawing/2014/main" id="{3CCE19BF-5A6A-3C7F-4F31-971FF5F758E1}"/>
              </a:ext>
            </a:extLst>
          </p:cNvPr>
          <p:cNvPicPr/>
          <p:nvPr/>
        </p:nvPicPr>
        <p:blipFill>
          <a:blip r:embed="rId2"/>
          <a:srcRect/>
          <a:stretch>
            <a:fillRect/>
          </a:stretch>
        </p:blipFill>
        <p:spPr>
          <a:xfrm>
            <a:off x="10672997" y="6332608"/>
            <a:ext cx="1407357" cy="463269"/>
          </a:xfrm>
          <a:prstGeom prst="rect">
            <a:avLst/>
          </a:prstGeom>
          <a:ln/>
        </p:spPr>
      </p:pic>
    </p:spTree>
    <p:extLst>
      <p:ext uri="{BB962C8B-B14F-4D97-AF65-F5344CB8AC3E}">
        <p14:creationId xmlns:p14="http://schemas.microsoft.com/office/powerpoint/2010/main" val="4015531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473DFE71-C71D-DAF0-BAF7-17DE5CDC97FD}"/>
              </a:ext>
            </a:extLst>
          </p:cNvPr>
          <p:cNvSpPr txBox="1">
            <a:spLocks/>
          </p:cNvSpPr>
          <p:nvPr/>
        </p:nvSpPr>
        <p:spPr>
          <a:xfrm>
            <a:off x="257246" y="1282908"/>
            <a:ext cx="11180011"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600" dirty="0">
                <a:solidFill>
                  <a:schemeClr val="bg2"/>
                </a:solidFill>
              </a:rPr>
              <a:t>Regimes Específicos de Tributação</a:t>
            </a:r>
            <a:endParaRPr lang="pt-BR" sz="1800" dirty="0">
              <a:solidFill>
                <a:schemeClr val="bg2"/>
              </a:solidFill>
            </a:endParaRPr>
          </a:p>
        </p:txBody>
      </p:sp>
      <p:sp>
        <p:nvSpPr>
          <p:cNvPr id="3" name="Título 4">
            <a:extLst>
              <a:ext uri="{FF2B5EF4-FFF2-40B4-BE49-F238E27FC236}">
                <a16:creationId xmlns:a16="http://schemas.microsoft.com/office/drawing/2014/main" id="{DCF20F92-5B8C-D499-AFFF-B1245BD49B06}"/>
              </a:ext>
            </a:extLst>
          </p:cNvPr>
          <p:cNvSpPr>
            <a:spLocks noGrp="1"/>
          </p:cNvSpPr>
          <p:nvPr>
            <p:ph type="title"/>
          </p:nvPr>
        </p:nvSpPr>
        <p:spPr>
          <a:xfrm>
            <a:off x="257246" y="303195"/>
            <a:ext cx="7494095" cy="610863"/>
          </a:xfrm>
        </p:spPr>
        <p:txBody>
          <a:bodyPr>
            <a:noAutofit/>
          </a:bodyPr>
          <a:lstStyle/>
          <a:p>
            <a:r>
              <a:rPr lang="pt-BR" sz="4000" dirty="0"/>
              <a:t>Reforma Tributária</a:t>
            </a:r>
            <a:br>
              <a:rPr lang="pt-BR" sz="2800" dirty="0"/>
            </a:br>
            <a:r>
              <a:rPr lang="pt-BR" sz="2000" dirty="0"/>
              <a:t>PROPOSTA DE EMENDA À CONSTITUIÇÃO Nº 45-A, DE 2019</a:t>
            </a:r>
          </a:p>
        </p:txBody>
      </p:sp>
      <p:sp>
        <p:nvSpPr>
          <p:cNvPr id="5" name="CaixaDeTexto 4">
            <a:extLst>
              <a:ext uri="{FF2B5EF4-FFF2-40B4-BE49-F238E27FC236}">
                <a16:creationId xmlns:a16="http://schemas.microsoft.com/office/drawing/2014/main" id="{E4111293-9140-D252-7312-0C3B55B62847}"/>
              </a:ext>
            </a:extLst>
          </p:cNvPr>
          <p:cNvSpPr txBox="1"/>
          <p:nvPr/>
        </p:nvSpPr>
        <p:spPr>
          <a:xfrm>
            <a:off x="257246" y="2290042"/>
            <a:ext cx="11325154" cy="3539430"/>
          </a:xfrm>
          <a:prstGeom prst="rect">
            <a:avLst/>
          </a:prstGeom>
          <a:noFill/>
        </p:spPr>
        <p:txBody>
          <a:bodyPr wrap="square">
            <a:spAutoFit/>
          </a:bodyPr>
          <a:lstStyle/>
          <a:p>
            <a:r>
              <a:rPr lang="pt-BR" sz="3200" b="0" i="0" dirty="0">
                <a:solidFill>
                  <a:srgbClr val="333333"/>
                </a:solidFill>
                <a:effectLst/>
                <a:latin typeface="Calibri" panose="020F0502020204030204" pitchFamily="34" charset="0"/>
                <a:cs typeface="Calibri" panose="020F0502020204030204" pitchFamily="34" charset="0"/>
              </a:rPr>
              <a:t>Haverá regimes específicos para combustíveis, operações com bens imóveis, planos de assistência à saúde</a:t>
            </a:r>
            <a:r>
              <a:rPr lang="pt-BR" sz="3200" b="1" i="0" dirty="0">
                <a:solidFill>
                  <a:srgbClr val="333333"/>
                </a:solidFill>
                <a:effectLst/>
                <a:latin typeface="Calibri" panose="020F0502020204030204" pitchFamily="34" charset="0"/>
                <a:cs typeface="Calibri" panose="020F0502020204030204" pitchFamily="34" charset="0"/>
              </a:rPr>
              <a:t>, serviços financeiros</a:t>
            </a:r>
            <a:r>
              <a:rPr lang="pt-BR" sz="3200" b="0" i="0" dirty="0">
                <a:solidFill>
                  <a:srgbClr val="333333"/>
                </a:solidFill>
                <a:effectLst/>
                <a:latin typeface="Calibri" panose="020F0502020204030204" pitchFamily="34" charset="0"/>
                <a:cs typeface="Calibri" panose="020F0502020204030204" pitchFamily="34" charset="0"/>
              </a:rPr>
              <a:t> e apostas (concursos de prognósticos). No novo parecer, contudo, o relator modificou a PEC para prever que parte dos serviços financeiros serão taxados no IVA. “</a:t>
            </a:r>
            <a:r>
              <a:rPr lang="pt-BR" sz="3200" b="1" i="0" dirty="0">
                <a:solidFill>
                  <a:srgbClr val="333333"/>
                </a:solidFill>
                <a:effectLst/>
                <a:latin typeface="Calibri" panose="020F0502020204030204" pitchFamily="34" charset="0"/>
                <a:cs typeface="Calibri" panose="020F0502020204030204" pitchFamily="34" charset="0"/>
              </a:rPr>
              <a:t>Vamos tratar tarifa e serviços bancários com IVA e spread com alíquota da forma que é tributado hoje, com alíquota definida por lei complementar</a:t>
            </a:r>
            <a:r>
              <a:rPr lang="pt-BR" sz="3200" b="0" i="0" dirty="0">
                <a:solidFill>
                  <a:srgbClr val="333333"/>
                </a:solidFill>
                <a:effectLst/>
                <a:latin typeface="Calibri" panose="020F0502020204030204" pitchFamily="34" charset="0"/>
                <a:cs typeface="Calibri" panose="020F0502020204030204" pitchFamily="34" charset="0"/>
              </a:rPr>
              <a:t>”,</a:t>
            </a:r>
            <a:endParaRPr lang="pt-BR" sz="3200" dirty="0">
              <a:latin typeface="Calibri" panose="020F0502020204030204" pitchFamily="34" charset="0"/>
              <a:cs typeface="Calibri" panose="020F0502020204030204" pitchFamily="34" charset="0"/>
            </a:endParaRPr>
          </a:p>
        </p:txBody>
      </p:sp>
      <p:sp>
        <p:nvSpPr>
          <p:cNvPr id="6" name="Triângulo Retângulo 5">
            <a:extLst>
              <a:ext uri="{FF2B5EF4-FFF2-40B4-BE49-F238E27FC236}">
                <a16:creationId xmlns:a16="http://schemas.microsoft.com/office/drawing/2014/main" id="{F0BB5902-01FA-6434-FCFA-2D7D5477F397}"/>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Retângulo 6">
            <a:extLst>
              <a:ext uri="{FF2B5EF4-FFF2-40B4-BE49-F238E27FC236}">
                <a16:creationId xmlns:a16="http://schemas.microsoft.com/office/drawing/2014/main" id="{8D4EAA08-871B-3582-FC0A-0DA4B548DE8D}"/>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2.png" descr="Ícone&#10;&#10;Descrição gerada automaticamente">
            <a:extLst>
              <a:ext uri="{FF2B5EF4-FFF2-40B4-BE49-F238E27FC236}">
                <a16:creationId xmlns:a16="http://schemas.microsoft.com/office/drawing/2014/main" id="{3CCE19BF-5A6A-3C7F-4F31-971FF5F758E1}"/>
              </a:ext>
            </a:extLst>
          </p:cNvPr>
          <p:cNvPicPr/>
          <p:nvPr/>
        </p:nvPicPr>
        <p:blipFill>
          <a:blip r:embed="rId2"/>
          <a:srcRect/>
          <a:stretch>
            <a:fillRect/>
          </a:stretch>
        </p:blipFill>
        <p:spPr>
          <a:xfrm>
            <a:off x="10672997" y="6332608"/>
            <a:ext cx="1407357" cy="463269"/>
          </a:xfrm>
          <a:prstGeom prst="rect">
            <a:avLst/>
          </a:prstGeom>
          <a:ln/>
        </p:spPr>
      </p:pic>
    </p:spTree>
    <p:extLst>
      <p:ext uri="{BB962C8B-B14F-4D97-AF65-F5344CB8AC3E}">
        <p14:creationId xmlns:p14="http://schemas.microsoft.com/office/powerpoint/2010/main" val="3525392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473DFE71-C71D-DAF0-BAF7-17DE5CDC97FD}"/>
              </a:ext>
            </a:extLst>
          </p:cNvPr>
          <p:cNvSpPr txBox="1">
            <a:spLocks/>
          </p:cNvSpPr>
          <p:nvPr/>
        </p:nvSpPr>
        <p:spPr>
          <a:xfrm>
            <a:off x="257246" y="985639"/>
            <a:ext cx="11180011"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600" dirty="0">
                <a:solidFill>
                  <a:schemeClr val="bg2"/>
                </a:solidFill>
              </a:rPr>
              <a:t>Transição</a:t>
            </a:r>
            <a:endParaRPr lang="pt-BR" sz="1800" dirty="0">
              <a:solidFill>
                <a:schemeClr val="bg2"/>
              </a:solidFill>
            </a:endParaRPr>
          </a:p>
        </p:txBody>
      </p:sp>
      <p:sp>
        <p:nvSpPr>
          <p:cNvPr id="3" name="Título 4">
            <a:extLst>
              <a:ext uri="{FF2B5EF4-FFF2-40B4-BE49-F238E27FC236}">
                <a16:creationId xmlns:a16="http://schemas.microsoft.com/office/drawing/2014/main" id="{DCF20F92-5B8C-D499-AFFF-B1245BD49B06}"/>
              </a:ext>
            </a:extLst>
          </p:cNvPr>
          <p:cNvSpPr>
            <a:spLocks noGrp="1"/>
          </p:cNvSpPr>
          <p:nvPr>
            <p:ph type="title"/>
          </p:nvPr>
        </p:nvSpPr>
        <p:spPr>
          <a:xfrm>
            <a:off x="257246" y="303195"/>
            <a:ext cx="7494095" cy="610863"/>
          </a:xfrm>
        </p:spPr>
        <p:txBody>
          <a:bodyPr>
            <a:noAutofit/>
          </a:bodyPr>
          <a:lstStyle/>
          <a:p>
            <a:r>
              <a:rPr lang="pt-BR" sz="4000" dirty="0"/>
              <a:t>Reforma Tributária</a:t>
            </a:r>
            <a:br>
              <a:rPr lang="pt-BR" sz="2800" dirty="0"/>
            </a:br>
            <a:r>
              <a:rPr lang="pt-BR" sz="2000" dirty="0"/>
              <a:t>PROPOSTA DE EMENDA À CONSTITUIÇÃO Nº 45-A, DE 2019</a:t>
            </a:r>
          </a:p>
        </p:txBody>
      </p:sp>
      <p:sp>
        <p:nvSpPr>
          <p:cNvPr id="6" name="Triângulo Retângulo 5">
            <a:extLst>
              <a:ext uri="{FF2B5EF4-FFF2-40B4-BE49-F238E27FC236}">
                <a16:creationId xmlns:a16="http://schemas.microsoft.com/office/drawing/2014/main" id="{F0BB5902-01FA-6434-FCFA-2D7D5477F397}"/>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Retângulo 6">
            <a:extLst>
              <a:ext uri="{FF2B5EF4-FFF2-40B4-BE49-F238E27FC236}">
                <a16:creationId xmlns:a16="http://schemas.microsoft.com/office/drawing/2014/main" id="{8D4EAA08-871B-3582-FC0A-0DA4B548DE8D}"/>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2.png" descr="Ícone&#10;&#10;Descrição gerada automaticamente">
            <a:extLst>
              <a:ext uri="{FF2B5EF4-FFF2-40B4-BE49-F238E27FC236}">
                <a16:creationId xmlns:a16="http://schemas.microsoft.com/office/drawing/2014/main" id="{3CCE19BF-5A6A-3C7F-4F31-971FF5F758E1}"/>
              </a:ext>
            </a:extLst>
          </p:cNvPr>
          <p:cNvPicPr/>
          <p:nvPr/>
        </p:nvPicPr>
        <p:blipFill>
          <a:blip r:embed="rId2"/>
          <a:srcRect/>
          <a:stretch>
            <a:fillRect/>
          </a:stretch>
        </p:blipFill>
        <p:spPr>
          <a:xfrm>
            <a:off x="10672997" y="6332608"/>
            <a:ext cx="1407357" cy="463269"/>
          </a:xfrm>
          <a:prstGeom prst="rect">
            <a:avLst/>
          </a:prstGeom>
          <a:ln/>
        </p:spPr>
      </p:pic>
      <p:sp>
        <p:nvSpPr>
          <p:cNvPr id="5" name="CaixaDeTexto 4">
            <a:extLst>
              <a:ext uri="{FF2B5EF4-FFF2-40B4-BE49-F238E27FC236}">
                <a16:creationId xmlns:a16="http://schemas.microsoft.com/office/drawing/2014/main" id="{E4111293-9140-D252-7312-0C3B55B62847}"/>
              </a:ext>
            </a:extLst>
          </p:cNvPr>
          <p:cNvSpPr txBox="1"/>
          <p:nvPr/>
        </p:nvSpPr>
        <p:spPr>
          <a:xfrm>
            <a:off x="227911" y="1806721"/>
            <a:ext cx="11852443" cy="4832092"/>
          </a:xfrm>
          <a:prstGeom prst="rect">
            <a:avLst/>
          </a:prstGeom>
          <a:noFill/>
        </p:spPr>
        <p:txBody>
          <a:bodyPr wrap="square">
            <a:spAutoFit/>
          </a:bodyPr>
          <a:lstStyle/>
          <a:p>
            <a:pPr algn="just"/>
            <a:r>
              <a:rPr lang="pt-BR" sz="2800" b="0" i="0" dirty="0">
                <a:solidFill>
                  <a:srgbClr val="333333"/>
                </a:solidFill>
                <a:effectLst/>
                <a:latin typeface="Calibri" panose="020F0502020204030204" pitchFamily="34" charset="0"/>
                <a:cs typeface="Calibri" panose="020F0502020204030204" pitchFamily="34" charset="0"/>
              </a:rPr>
              <a:t>Para o contribuinte, a transição começaria a partir de 2026 e dura até 2032. Na esfera federal, PIS, </a:t>
            </a:r>
            <a:r>
              <a:rPr lang="pt-BR" sz="2800" b="0" i="0" dirty="0" err="1">
                <a:solidFill>
                  <a:srgbClr val="333333"/>
                </a:solidFill>
                <a:effectLst/>
                <a:latin typeface="Calibri" panose="020F0502020204030204" pitchFamily="34" charset="0"/>
                <a:cs typeface="Calibri" panose="020F0502020204030204" pitchFamily="34" charset="0"/>
              </a:rPr>
              <a:t>Cofins</a:t>
            </a:r>
            <a:r>
              <a:rPr lang="pt-BR" sz="2800" b="0" i="0" dirty="0">
                <a:solidFill>
                  <a:srgbClr val="333333"/>
                </a:solidFill>
                <a:effectLst/>
                <a:latin typeface="Calibri" panose="020F0502020204030204" pitchFamily="34" charset="0"/>
                <a:cs typeface="Calibri" panose="020F0502020204030204" pitchFamily="34" charset="0"/>
              </a:rPr>
              <a:t> e IPI seriam extintos já em 2027, com a entrada em vigor da CBS e do IS. Já no caso do IBS, gerido por Estados e municípios, o prazo será mais longo: terá início em 2026, com alíquota teste de 0,1%, e terá uma “escadinha” de 2029 a 2033, quando então seriam extintos ICMS e ISS</a:t>
            </a:r>
          </a:p>
          <a:p>
            <a:pPr algn="just"/>
            <a:endParaRPr lang="pt-BR" sz="2800" dirty="0">
              <a:solidFill>
                <a:srgbClr val="333333"/>
              </a:solidFill>
              <a:latin typeface="Calibri" panose="020F0502020204030204" pitchFamily="34" charset="0"/>
              <a:cs typeface="Calibri" panose="020F0502020204030204" pitchFamily="34" charset="0"/>
            </a:endParaRPr>
          </a:p>
          <a:p>
            <a:pPr algn="just"/>
            <a:r>
              <a:rPr lang="pt-BR" sz="2800" b="0" i="0" dirty="0">
                <a:solidFill>
                  <a:srgbClr val="333333"/>
                </a:solidFill>
                <a:effectLst/>
                <a:latin typeface="Calibri" panose="020F0502020204030204" pitchFamily="34" charset="0"/>
                <a:cs typeface="Calibri" panose="020F0502020204030204" pitchFamily="34" charset="0"/>
              </a:rPr>
              <a:t>A arrecadação passará, gradualmente, do local de origem do produto/serviço para o de consumo/destino. Essa transição federativa acabará apenas em 2078 e, para suavizar os efeitos do fim da guerra fiscal, a União se prometeu a repassar R$ 40 bilhões por ano a partir de 2032 para os Estados investirem ou subsidiarem a atração de empresas.</a:t>
            </a:r>
            <a:endParaRPr lang="pt-B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375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4">
            <a:extLst>
              <a:ext uri="{FF2B5EF4-FFF2-40B4-BE49-F238E27FC236}">
                <a16:creationId xmlns:a16="http://schemas.microsoft.com/office/drawing/2014/main" id="{DCF20F92-5B8C-D499-AFFF-B1245BD49B06}"/>
              </a:ext>
            </a:extLst>
          </p:cNvPr>
          <p:cNvSpPr>
            <a:spLocks noGrp="1"/>
          </p:cNvSpPr>
          <p:nvPr>
            <p:ph type="title"/>
          </p:nvPr>
        </p:nvSpPr>
        <p:spPr>
          <a:xfrm>
            <a:off x="257246" y="303195"/>
            <a:ext cx="7494095" cy="610863"/>
          </a:xfrm>
        </p:spPr>
        <p:txBody>
          <a:bodyPr>
            <a:noAutofit/>
          </a:bodyPr>
          <a:lstStyle/>
          <a:p>
            <a:r>
              <a:rPr lang="pt-BR" sz="4000" dirty="0"/>
              <a:t>Reforma Tributária</a:t>
            </a:r>
            <a:br>
              <a:rPr lang="pt-BR" sz="2800" dirty="0"/>
            </a:br>
            <a:r>
              <a:rPr lang="pt-BR" sz="2000" dirty="0"/>
              <a:t>PROPOSTA DE EMENDA À CONSTITUIÇÃO Nº 45-A, DE 2019</a:t>
            </a:r>
          </a:p>
        </p:txBody>
      </p:sp>
      <p:sp>
        <p:nvSpPr>
          <p:cNvPr id="6" name="Triângulo Retângulo 5">
            <a:extLst>
              <a:ext uri="{FF2B5EF4-FFF2-40B4-BE49-F238E27FC236}">
                <a16:creationId xmlns:a16="http://schemas.microsoft.com/office/drawing/2014/main" id="{F0BB5902-01FA-6434-FCFA-2D7D5477F397}"/>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Retângulo 6">
            <a:extLst>
              <a:ext uri="{FF2B5EF4-FFF2-40B4-BE49-F238E27FC236}">
                <a16:creationId xmlns:a16="http://schemas.microsoft.com/office/drawing/2014/main" id="{8D4EAA08-871B-3582-FC0A-0DA4B548DE8D}"/>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2.png" descr="Ícone&#10;&#10;Descrição gerada automaticamente">
            <a:extLst>
              <a:ext uri="{FF2B5EF4-FFF2-40B4-BE49-F238E27FC236}">
                <a16:creationId xmlns:a16="http://schemas.microsoft.com/office/drawing/2014/main" id="{3CCE19BF-5A6A-3C7F-4F31-971FF5F758E1}"/>
              </a:ext>
            </a:extLst>
          </p:cNvPr>
          <p:cNvPicPr/>
          <p:nvPr/>
        </p:nvPicPr>
        <p:blipFill>
          <a:blip r:embed="rId2"/>
          <a:srcRect/>
          <a:stretch>
            <a:fillRect/>
          </a:stretch>
        </p:blipFill>
        <p:spPr>
          <a:xfrm>
            <a:off x="10672997" y="6332608"/>
            <a:ext cx="1407357" cy="463269"/>
          </a:xfrm>
          <a:prstGeom prst="rect">
            <a:avLst/>
          </a:prstGeom>
          <a:ln/>
        </p:spPr>
      </p:pic>
      <p:sp>
        <p:nvSpPr>
          <p:cNvPr id="9" name="CaixaDeTexto 8">
            <a:extLst>
              <a:ext uri="{FF2B5EF4-FFF2-40B4-BE49-F238E27FC236}">
                <a16:creationId xmlns:a16="http://schemas.microsoft.com/office/drawing/2014/main" id="{8043CAF3-1FAD-07C3-5B2A-D9BC462604B0}"/>
              </a:ext>
            </a:extLst>
          </p:cNvPr>
          <p:cNvSpPr txBox="1"/>
          <p:nvPr/>
        </p:nvSpPr>
        <p:spPr>
          <a:xfrm>
            <a:off x="318193" y="4104937"/>
            <a:ext cx="11509046" cy="2677656"/>
          </a:xfrm>
          <a:prstGeom prst="rect">
            <a:avLst/>
          </a:prstGeom>
          <a:noFill/>
        </p:spPr>
        <p:txBody>
          <a:bodyPr wrap="square">
            <a:spAutoFit/>
          </a:bodyPr>
          <a:lstStyle/>
          <a:p>
            <a:pPr algn="just"/>
            <a:r>
              <a:rPr lang="pt-BR" sz="2800" dirty="0">
                <a:solidFill>
                  <a:schemeClr val="bg1"/>
                </a:solidFill>
              </a:rPr>
              <a:t>De acordo com o Ministério da Fazenda, o volume de disputas que vão parar no </a:t>
            </a:r>
            <a:r>
              <a:rPr lang="pt-BR" sz="2800" dirty="0" err="1">
                <a:solidFill>
                  <a:schemeClr val="bg1"/>
                </a:solidFill>
              </a:rPr>
              <a:t>Carf</a:t>
            </a:r>
            <a:r>
              <a:rPr lang="pt-BR" sz="2800" dirty="0">
                <a:solidFill>
                  <a:schemeClr val="bg1"/>
                </a:solidFill>
              </a:rPr>
              <a:t> é grande. Em 2023 foram abertos mais de 400 mil processos, que representam, em termos financeiros, quase R$ 4,5 trilhões. Em 2020, o fim do chamado "voto de qualidade" foi aprovado na Medida Provisória do Contribuinte Legal, resultando em uma vantagem para o contribuinte em caso de empate nas decisões</a:t>
            </a:r>
          </a:p>
        </p:txBody>
      </p:sp>
      <p:pic>
        <p:nvPicPr>
          <p:cNvPr id="11" name="Imagem 10">
            <a:extLst>
              <a:ext uri="{FF2B5EF4-FFF2-40B4-BE49-F238E27FC236}">
                <a16:creationId xmlns:a16="http://schemas.microsoft.com/office/drawing/2014/main" id="{7AE827B6-76B8-D01C-5E1A-44C210F3A671}"/>
              </a:ext>
            </a:extLst>
          </p:cNvPr>
          <p:cNvPicPr>
            <a:picLocks noChangeAspect="1"/>
          </p:cNvPicPr>
          <p:nvPr/>
        </p:nvPicPr>
        <p:blipFill>
          <a:blip r:embed="rId3"/>
          <a:stretch>
            <a:fillRect/>
          </a:stretch>
        </p:blipFill>
        <p:spPr>
          <a:xfrm>
            <a:off x="318193" y="1044743"/>
            <a:ext cx="7117915" cy="2320378"/>
          </a:xfrm>
          <a:prstGeom prst="rect">
            <a:avLst/>
          </a:prstGeom>
        </p:spPr>
      </p:pic>
      <p:pic>
        <p:nvPicPr>
          <p:cNvPr id="13" name="Imagem 12">
            <a:extLst>
              <a:ext uri="{FF2B5EF4-FFF2-40B4-BE49-F238E27FC236}">
                <a16:creationId xmlns:a16="http://schemas.microsoft.com/office/drawing/2014/main" id="{165F0F3F-A200-C592-B21D-C6F5F4039687}"/>
              </a:ext>
            </a:extLst>
          </p:cNvPr>
          <p:cNvPicPr>
            <a:picLocks noChangeAspect="1"/>
          </p:cNvPicPr>
          <p:nvPr/>
        </p:nvPicPr>
        <p:blipFill rotWithShape="1">
          <a:blip r:embed="rId4"/>
          <a:srcRect t="9295"/>
          <a:stretch/>
        </p:blipFill>
        <p:spPr>
          <a:xfrm>
            <a:off x="4676350" y="1906982"/>
            <a:ext cx="7287926" cy="1840559"/>
          </a:xfrm>
          <a:prstGeom prst="rect">
            <a:avLst/>
          </a:prstGeom>
        </p:spPr>
      </p:pic>
    </p:spTree>
    <p:extLst>
      <p:ext uri="{BB962C8B-B14F-4D97-AF65-F5344CB8AC3E}">
        <p14:creationId xmlns:p14="http://schemas.microsoft.com/office/powerpoint/2010/main" val="3188479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4">
            <a:extLst>
              <a:ext uri="{FF2B5EF4-FFF2-40B4-BE49-F238E27FC236}">
                <a16:creationId xmlns:a16="http://schemas.microsoft.com/office/drawing/2014/main" id="{DCF20F92-5B8C-D499-AFFF-B1245BD49B06}"/>
              </a:ext>
            </a:extLst>
          </p:cNvPr>
          <p:cNvSpPr>
            <a:spLocks noGrp="1"/>
          </p:cNvSpPr>
          <p:nvPr>
            <p:ph type="title"/>
          </p:nvPr>
        </p:nvSpPr>
        <p:spPr>
          <a:xfrm>
            <a:off x="257246" y="303195"/>
            <a:ext cx="7494095" cy="610863"/>
          </a:xfrm>
        </p:spPr>
        <p:txBody>
          <a:bodyPr>
            <a:noAutofit/>
          </a:bodyPr>
          <a:lstStyle/>
          <a:p>
            <a:r>
              <a:rPr lang="pt-BR" sz="4000" dirty="0"/>
              <a:t>Reforma Tributária</a:t>
            </a:r>
            <a:br>
              <a:rPr lang="pt-BR" sz="2800" dirty="0"/>
            </a:br>
            <a:r>
              <a:rPr lang="pt-BR" sz="2000" dirty="0"/>
              <a:t>PROPOSTA DE EMENDA À CONSTITUIÇÃO Nº 45-A, DE 2019</a:t>
            </a:r>
          </a:p>
        </p:txBody>
      </p:sp>
      <p:sp>
        <p:nvSpPr>
          <p:cNvPr id="6" name="Triângulo Retângulo 5">
            <a:extLst>
              <a:ext uri="{FF2B5EF4-FFF2-40B4-BE49-F238E27FC236}">
                <a16:creationId xmlns:a16="http://schemas.microsoft.com/office/drawing/2014/main" id="{F0BB5902-01FA-6434-FCFA-2D7D5477F397}"/>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Retângulo 6">
            <a:extLst>
              <a:ext uri="{FF2B5EF4-FFF2-40B4-BE49-F238E27FC236}">
                <a16:creationId xmlns:a16="http://schemas.microsoft.com/office/drawing/2014/main" id="{8D4EAA08-871B-3582-FC0A-0DA4B548DE8D}"/>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2.png" descr="Ícone&#10;&#10;Descrição gerada automaticamente">
            <a:extLst>
              <a:ext uri="{FF2B5EF4-FFF2-40B4-BE49-F238E27FC236}">
                <a16:creationId xmlns:a16="http://schemas.microsoft.com/office/drawing/2014/main" id="{3CCE19BF-5A6A-3C7F-4F31-971FF5F758E1}"/>
              </a:ext>
            </a:extLst>
          </p:cNvPr>
          <p:cNvPicPr/>
          <p:nvPr/>
        </p:nvPicPr>
        <p:blipFill>
          <a:blip r:embed="rId2"/>
          <a:srcRect/>
          <a:stretch>
            <a:fillRect/>
          </a:stretch>
        </p:blipFill>
        <p:spPr>
          <a:xfrm>
            <a:off x="10672997" y="6332608"/>
            <a:ext cx="1407357" cy="463269"/>
          </a:xfrm>
          <a:prstGeom prst="rect">
            <a:avLst/>
          </a:prstGeom>
          <a:ln/>
        </p:spPr>
      </p:pic>
      <p:sp>
        <p:nvSpPr>
          <p:cNvPr id="9" name="CaixaDeTexto 8">
            <a:extLst>
              <a:ext uri="{FF2B5EF4-FFF2-40B4-BE49-F238E27FC236}">
                <a16:creationId xmlns:a16="http://schemas.microsoft.com/office/drawing/2014/main" id="{8043CAF3-1FAD-07C3-5B2A-D9BC462604B0}"/>
              </a:ext>
            </a:extLst>
          </p:cNvPr>
          <p:cNvSpPr txBox="1"/>
          <p:nvPr/>
        </p:nvSpPr>
        <p:spPr>
          <a:xfrm>
            <a:off x="318193" y="4104937"/>
            <a:ext cx="11509046" cy="2677656"/>
          </a:xfrm>
          <a:prstGeom prst="rect">
            <a:avLst/>
          </a:prstGeom>
          <a:noFill/>
        </p:spPr>
        <p:txBody>
          <a:bodyPr wrap="square">
            <a:spAutoFit/>
          </a:bodyPr>
          <a:lstStyle/>
          <a:p>
            <a:pPr algn="just"/>
            <a:r>
              <a:rPr lang="pt-BR" sz="2800" dirty="0">
                <a:solidFill>
                  <a:schemeClr val="bg1"/>
                </a:solidFill>
              </a:rPr>
              <a:t>De acordo com o Ministério da Fazenda, o volume de disputas que vão parar no </a:t>
            </a:r>
            <a:r>
              <a:rPr lang="pt-BR" sz="2800" dirty="0" err="1">
                <a:solidFill>
                  <a:schemeClr val="bg1"/>
                </a:solidFill>
              </a:rPr>
              <a:t>Carf</a:t>
            </a:r>
            <a:r>
              <a:rPr lang="pt-BR" sz="2800" dirty="0">
                <a:solidFill>
                  <a:schemeClr val="bg1"/>
                </a:solidFill>
              </a:rPr>
              <a:t> é grande. Em 2023 foram abertos mais de 400 mil processos, que representam, em termos financeiros, quase R$ 4,5 trilhões. Em 2020, o fim do chamado "voto de qualidade" foi aprovado na Medida Provisória do Contribuinte Legal, resultando em uma vantagem para o contribuinte em caso de empate nas decisões</a:t>
            </a:r>
          </a:p>
        </p:txBody>
      </p:sp>
      <p:pic>
        <p:nvPicPr>
          <p:cNvPr id="11" name="Imagem 10">
            <a:extLst>
              <a:ext uri="{FF2B5EF4-FFF2-40B4-BE49-F238E27FC236}">
                <a16:creationId xmlns:a16="http://schemas.microsoft.com/office/drawing/2014/main" id="{7AE827B6-76B8-D01C-5E1A-44C210F3A671}"/>
              </a:ext>
            </a:extLst>
          </p:cNvPr>
          <p:cNvPicPr>
            <a:picLocks noChangeAspect="1"/>
          </p:cNvPicPr>
          <p:nvPr/>
        </p:nvPicPr>
        <p:blipFill>
          <a:blip r:embed="rId3"/>
          <a:stretch>
            <a:fillRect/>
          </a:stretch>
        </p:blipFill>
        <p:spPr>
          <a:xfrm>
            <a:off x="318193" y="1044743"/>
            <a:ext cx="7117915" cy="2320378"/>
          </a:xfrm>
          <a:prstGeom prst="rect">
            <a:avLst/>
          </a:prstGeom>
        </p:spPr>
      </p:pic>
      <p:pic>
        <p:nvPicPr>
          <p:cNvPr id="13" name="Imagem 12">
            <a:extLst>
              <a:ext uri="{FF2B5EF4-FFF2-40B4-BE49-F238E27FC236}">
                <a16:creationId xmlns:a16="http://schemas.microsoft.com/office/drawing/2014/main" id="{165F0F3F-A200-C592-B21D-C6F5F4039687}"/>
              </a:ext>
            </a:extLst>
          </p:cNvPr>
          <p:cNvPicPr>
            <a:picLocks noChangeAspect="1"/>
          </p:cNvPicPr>
          <p:nvPr/>
        </p:nvPicPr>
        <p:blipFill rotWithShape="1">
          <a:blip r:embed="rId4"/>
          <a:srcRect t="9295"/>
          <a:stretch/>
        </p:blipFill>
        <p:spPr>
          <a:xfrm>
            <a:off x="4676350" y="1906982"/>
            <a:ext cx="7287926" cy="1840559"/>
          </a:xfrm>
          <a:prstGeom prst="rect">
            <a:avLst/>
          </a:prstGeom>
        </p:spPr>
      </p:pic>
    </p:spTree>
    <p:extLst>
      <p:ext uri="{BB962C8B-B14F-4D97-AF65-F5344CB8AC3E}">
        <p14:creationId xmlns:p14="http://schemas.microsoft.com/office/powerpoint/2010/main" val="3967556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4">
            <a:extLst>
              <a:ext uri="{FF2B5EF4-FFF2-40B4-BE49-F238E27FC236}">
                <a16:creationId xmlns:a16="http://schemas.microsoft.com/office/drawing/2014/main" id="{DCF20F92-5B8C-D499-AFFF-B1245BD49B06}"/>
              </a:ext>
            </a:extLst>
          </p:cNvPr>
          <p:cNvSpPr>
            <a:spLocks noGrp="1"/>
          </p:cNvSpPr>
          <p:nvPr>
            <p:ph type="title"/>
          </p:nvPr>
        </p:nvSpPr>
        <p:spPr>
          <a:xfrm>
            <a:off x="257246" y="303195"/>
            <a:ext cx="7494095" cy="610863"/>
          </a:xfrm>
        </p:spPr>
        <p:txBody>
          <a:bodyPr>
            <a:noAutofit/>
          </a:bodyPr>
          <a:lstStyle/>
          <a:p>
            <a:r>
              <a:rPr lang="pt-BR" sz="4000" dirty="0"/>
              <a:t>Reforma Tributária</a:t>
            </a:r>
            <a:br>
              <a:rPr lang="pt-BR" sz="2800" dirty="0"/>
            </a:br>
            <a:r>
              <a:rPr lang="pt-BR" sz="2000" dirty="0"/>
              <a:t>PROPOSTA DE EMENDA À CONSTITUIÇÃO Nº 45-A, DE 2019</a:t>
            </a:r>
          </a:p>
        </p:txBody>
      </p:sp>
      <p:sp>
        <p:nvSpPr>
          <p:cNvPr id="6" name="Triângulo Retângulo 5">
            <a:extLst>
              <a:ext uri="{FF2B5EF4-FFF2-40B4-BE49-F238E27FC236}">
                <a16:creationId xmlns:a16="http://schemas.microsoft.com/office/drawing/2014/main" id="{F0BB5902-01FA-6434-FCFA-2D7D5477F397}"/>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Retângulo 6">
            <a:extLst>
              <a:ext uri="{FF2B5EF4-FFF2-40B4-BE49-F238E27FC236}">
                <a16:creationId xmlns:a16="http://schemas.microsoft.com/office/drawing/2014/main" id="{8D4EAA08-871B-3582-FC0A-0DA4B548DE8D}"/>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2.png" descr="Ícone&#10;&#10;Descrição gerada automaticamente">
            <a:extLst>
              <a:ext uri="{FF2B5EF4-FFF2-40B4-BE49-F238E27FC236}">
                <a16:creationId xmlns:a16="http://schemas.microsoft.com/office/drawing/2014/main" id="{3CCE19BF-5A6A-3C7F-4F31-971FF5F758E1}"/>
              </a:ext>
            </a:extLst>
          </p:cNvPr>
          <p:cNvPicPr/>
          <p:nvPr/>
        </p:nvPicPr>
        <p:blipFill>
          <a:blip r:embed="rId2"/>
          <a:srcRect/>
          <a:stretch>
            <a:fillRect/>
          </a:stretch>
        </p:blipFill>
        <p:spPr>
          <a:xfrm>
            <a:off x="10672997" y="6332608"/>
            <a:ext cx="1407357" cy="463269"/>
          </a:xfrm>
          <a:prstGeom prst="rect">
            <a:avLst/>
          </a:prstGeom>
          <a:ln/>
        </p:spPr>
      </p:pic>
      <p:pic>
        <p:nvPicPr>
          <p:cNvPr id="4" name="Imagem 3">
            <a:extLst>
              <a:ext uri="{FF2B5EF4-FFF2-40B4-BE49-F238E27FC236}">
                <a16:creationId xmlns:a16="http://schemas.microsoft.com/office/drawing/2014/main" id="{AD0B9D33-B967-7547-DD49-8270ACED6FBC}"/>
              </a:ext>
            </a:extLst>
          </p:cNvPr>
          <p:cNvPicPr>
            <a:picLocks noChangeAspect="1"/>
          </p:cNvPicPr>
          <p:nvPr/>
        </p:nvPicPr>
        <p:blipFill>
          <a:blip r:embed="rId3"/>
          <a:stretch>
            <a:fillRect/>
          </a:stretch>
        </p:blipFill>
        <p:spPr>
          <a:xfrm>
            <a:off x="390328" y="1595974"/>
            <a:ext cx="7227930" cy="4734018"/>
          </a:xfrm>
          <a:prstGeom prst="rect">
            <a:avLst/>
          </a:prstGeom>
        </p:spPr>
      </p:pic>
      <p:sp>
        <p:nvSpPr>
          <p:cNvPr id="10" name="CaixaDeTexto 9">
            <a:extLst>
              <a:ext uri="{FF2B5EF4-FFF2-40B4-BE49-F238E27FC236}">
                <a16:creationId xmlns:a16="http://schemas.microsoft.com/office/drawing/2014/main" id="{0A4E32A6-D265-4864-45E5-D4D135D39DDC}"/>
              </a:ext>
            </a:extLst>
          </p:cNvPr>
          <p:cNvSpPr txBox="1"/>
          <p:nvPr/>
        </p:nvSpPr>
        <p:spPr>
          <a:xfrm>
            <a:off x="7952465" y="1839325"/>
            <a:ext cx="3997675" cy="4247317"/>
          </a:xfrm>
          <a:prstGeom prst="rect">
            <a:avLst/>
          </a:prstGeom>
          <a:noFill/>
        </p:spPr>
        <p:txBody>
          <a:bodyPr wrap="square">
            <a:spAutoFit/>
          </a:bodyPr>
          <a:lstStyle/>
          <a:p>
            <a:pPr algn="just"/>
            <a:r>
              <a:rPr lang="pt-BR" sz="3000" dirty="0">
                <a:solidFill>
                  <a:schemeClr val="bg1"/>
                </a:solidFill>
              </a:rPr>
              <a:t>Estima-se que a Reforma Tributária gerará o </a:t>
            </a:r>
            <a:r>
              <a:rPr lang="pt-BR" sz="3000" b="1" dirty="0">
                <a:solidFill>
                  <a:schemeClr val="bg1"/>
                </a:solidFill>
              </a:rPr>
              <a:t>crescimento adicional da economia (PIB) de 12% ou mais em 15 anos</a:t>
            </a:r>
            <a:r>
              <a:rPr lang="pt-BR" sz="3000" dirty="0">
                <a:solidFill>
                  <a:schemeClr val="bg1"/>
                </a:solidFill>
              </a:rPr>
              <a:t>. Hoje, isso representaria R$ 1,2 trilhão a mais no PIB de 2022 </a:t>
            </a:r>
          </a:p>
        </p:txBody>
      </p:sp>
    </p:spTree>
    <p:extLst>
      <p:ext uri="{BB962C8B-B14F-4D97-AF65-F5344CB8AC3E}">
        <p14:creationId xmlns:p14="http://schemas.microsoft.com/office/powerpoint/2010/main" val="36964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sp>
        <p:nvSpPr>
          <p:cNvPr id="5" name="Título 4">
            <a:extLst>
              <a:ext uri="{FF2B5EF4-FFF2-40B4-BE49-F238E27FC236}">
                <a16:creationId xmlns:a16="http://schemas.microsoft.com/office/drawing/2014/main" id="{8E274F24-5119-AFEB-736C-1D5E265E6B24}"/>
              </a:ext>
            </a:extLst>
          </p:cNvPr>
          <p:cNvSpPr>
            <a:spLocks noGrp="1"/>
          </p:cNvSpPr>
          <p:nvPr>
            <p:ph type="title"/>
          </p:nvPr>
        </p:nvSpPr>
        <p:spPr>
          <a:xfrm>
            <a:off x="605381" y="736385"/>
            <a:ext cx="11116331" cy="610863"/>
          </a:xfrm>
        </p:spPr>
        <p:txBody>
          <a:bodyPr>
            <a:normAutofit/>
          </a:bodyPr>
          <a:lstStyle/>
          <a:p>
            <a:r>
              <a:rPr lang="pt-BR" dirty="0"/>
              <a:t>Reforma Tributária e Movimentos Sociais </a:t>
            </a:r>
          </a:p>
        </p:txBody>
      </p:sp>
      <p:sp>
        <p:nvSpPr>
          <p:cNvPr id="2" name="CaixaDeTexto 1">
            <a:extLst>
              <a:ext uri="{FF2B5EF4-FFF2-40B4-BE49-F238E27FC236}">
                <a16:creationId xmlns:a16="http://schemas.microsoft.com/office/drawing/2014/main" id="{00E35F8C-8C67-4FC3-A848-4DF297E4D032}"/>
              </a:ext>
            </a:extLst>
          </p:cNvPr>
          <p:cNvSpPr txBox="1"/>
          <p:nvPr/>
        </p:nvSpPr>
        <p:spPr>
          <a:xfrm>
            <a:off x="605381" y="1639325"/>
            <a:ext cx="11007593" cy="4401205"/>
          </a:xfrm>
          <a:prstGeom prst="rect">
            <a:avLst/>
          </a:prstGeom>
          <a:noFill/>
        </p:spPr>
        <p:txBody>
          <a:bodyPr wrap="square">
            <a:spAutoFit/>
          </a:bodyPr>
          <a:lstStyle/>
          <a:p>
            <a:r>
              <a:rPr lang="pt-BR" sz="2800" dirty="0">
                <a:solidFill>
                  <a:schemeClr val="bg1"/>
                </a:solidFill>
                <a:latin typeface="Calibri" panose="020F0502020204030204" pitchFamily="34" charset="0"/>
                <a:cs typeface="Calibri" panose="020F0502020204030204" pitchFamily="34" charset="0"/>
              </a:rPr>
              <a:t>Princípios: </a:t>
            </a:r>
          </a:p>
          <a:p>
            <a:pPr marL="342900" indent="-342900">
              <a:buFont typeface="Arial" panose="020B0604020202020204" pitchFamily="34" charset="0"/>
              <a:buChar char="•"/>
            </a:pPr>
            <a:endParaRPr lang="pt-BR" sz="2800"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800" dirty="0">
                <a:solidFill>
                  <a:schemeClr val="bg1"/>
                </a:solidFill>
                <a:latin typeface="Calibri" panose="020F0502020204030204" pitchFamily="34" charset="0"/>
                <a:cs typeface="Calibri" panose="020F0502020204030204" pitchFamily="34" charset="0"/>
              </a:rPr>
              <a:t>Garantir financiamento adequado do Estado de bem-estar social brasileiro, com universalização da saúde, educação e seguridade social, condição essencial para a cidadania plena;</a:t>
            </a:r>
          </a:p>
          <a:p>
            <a:pPr marL="342900" indent="-342900">
              <a:buFont typeface="Arial" panose="020B0604020202020204" pitchFamily="34" charset="0"/>
              <a:buChar char="•"/>
            </a:pPr>
            <a:r>
              <a:rPr lang="pt-BR" sz="2800" dirty="0">
                <a:solidFill>
                  <a:schemeClr val="bg1"/>
                </a:solidFill>
                <a:latin typeface="Calibri" panose="020F0502020204030204" pitchFamily="34" charset="0"/>
                <a:cs typeface="Calibri" panose="020F0502020204030204" pitchFamily="34" charset="0"/>
              </a:rPr>
              <a:t>Redução das desigualdades sociais;</a:t>
            </a:r>
          </a:p>
          <a:p>
            <a:pPr marL="342900" indent="-342900">
              <a:buFont typeface="Arial" panose="020B0604020202020204" pitchFamily="34" charset="0"/>
              <a:buChar char="•"/>
            </a:pPr>
            <a:r>
              <a:rPr lang="pt-BR" sz="2800" dirty="0">
                <a:solidFill>
                  <a:schemeClr val="bg1"/>
                </a:solidFill>
                <a:latin typeface="Calibri" panose="020F0502020204030204" pitchFamily="34" charset="0"/>
                <a:cs typeface="Calibri" panose="020F0502020204030204" pitchFamily="34" charset="0"/>
              </a:rPr>
              <a:t>Dessa forma, o eixo fundamental é  justiça fiscal com progressividade;</a:t>
            </a:r>
          </a:p>
          <a:p>
            <a:pPr marL="342900" indent="-342900">
              <a:buFont typeface="Arial" panose="020B0604020202020204" pitchFamily="34" charset="0"/>
              <a:buChar char="•"/>
            </a:pPr>
            <a:r>
              <a:rPr lang="pt-BR" sz="2800" dirty="0">
                <a:solidFill>
                  <a:schemeClr val="bg1"/>
                </a:solidFill>
                <a:latin typeface="Calibri" panose="020F0502020204030204" pitchFamily="34" charset="0"/>
                <a:cs typeface="Calibri" panose="020F0502020204030204" pitchFamily="34" charset="0"/>
              </a:rPr>
              <a:t>Que os ricos paguem mais impostos, ao contrário do que ocorre hoje onde, proporcionalmente, os pobres pagam muito mais impostos: aumentar tributação direta e reduzir indireta</a:t>
            </a:r>
          </a:p>
        </p:txBody>
      </p:sp>
    </p:spTree>
    <p:extLst>
      <p:ext uri="{BB962C8B-B14F-4D97-AF65-F5344CB8AC3E}">
        <p14:creationId xmlns:p14="http://schemas.microsoft.com/office/powerpoint/2010/main" val="3792404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pic>
        <p:nvPicPr>
          <p:cNvPr id="3" name="Imagem 2">
            <a:extLst>
              <a:ext uri="{FF2B5EF4-FFF2-40B4-BE49-F238E27FC236}">
                <a16:creationId xmlns:a16="http://schemas.microsoft.com/office/drawing/2014/main" id="{5A8C810E-5101-AF0A-7B55-A08DAFC26F1C}"/>
              </a:ext>
            </a:extLst>
          </p:cNvPr>
          <p:cNvPicPr>
            <a:picLocks noChangeAspect="1"/>
          </p:cNvPicPr>
          <p:nvPr/>
        </p:nvPicPr>
        <p:blipFill>
          <a:blip r:embed="rId3"/>
          <a:stretch>
            <a:fillRect/>
          </a:stretch>
        </p:blipFill>
        <p:spPr>
          <a:xfrm>
            <a:off x="283799" y="302848"/>
            <a:ext cx="9204978" cy="2127671"/>
          </a:xfrm>
          <a:prstGeom prst="rect">
            <a:avLst/>
          </a:prstGeom>
        </p:spPr>
      </p:pic>
      <p:pic>
        <p:nvPicPr>
          <p:cNvPr id="6" name="Imagem 5">
            <a:extLst>
              <a:ext uri="{FF2B5EF4-FFF2-40B4-BE49-F238E27FC236}">
                <a16:creationId xmlns:a16="http://schemas.microsoft.com/office/drawing/2014/main" id="{3A45A066-B565-1268-2FC4-7B4F4B4F69E2}"/>
              </a:ext>
            </a:extLst>
          </p:cNvPr>
          <p:cNvPicPr>
            <a:picLocks noChangeAspect="1"/>
          </p:cNvPicPr>
          <p:nvPr/>
        </p:nvPicPr>
        <p:blipFill>
          <a:blip r:embed="rId4"/>
          <a:stretch>
            <a:fillRect/>
          </a:stretch>
        </p:blipFill>
        <p:spPr>
          <a:xfrm>
            <a:off x="6944347" y="64232"/>
            <a:ext cx="4963854" cy="1528867"/>
          </a:xfrm>
          <a:prstGeom prst="rect">
            <a:avLst/>
          </a:prstGeom>
        </p:spPr>
      </p:pic>
      <p:pic>
        <p:nvPicPr>
          <p:cNvPr id="11" name="Imagem 10">
            <a:extLst>
              <a:ext uri="{FF2B5EF4-FFF2-40B4-BE49-F238E27FC236}">
                <a16:creationId xmlns:a16="http://schemas.microsoft.com/office/drawing/2014/main" id="{B9F87F6A-3B67-D34D-18C3-92B7FB1B0E3E}"/>
              </a:ext>
            </a:extLst>
          </p:cNvPr>
          <p:cNvPicPr>
            <a:picLocks noChangeAspect="1"/>
          </p:cNvPicPr>
          <p:nvPr/>
        </p:nvPicPr>
        <p:blipFill>
          <a:blip r:embed="rId5"/>
          <a:stretch>
            <a:fillRect/>
          </a:stretch>
        </p:blipFill>
        <p:spPr>
          <a:xfrm>
            <a:off x="6524468" y="2961932"/>
            <a:ext cx="4963854" cy="2691979"/>
          </a:xfrm>
          <a:prstGeom prst="rect">
            <a:avLst/>
          </a:prstGeom>
        </p:spPr>
      </p:pic>
      <p:pic>
        <p:nvPicPr>
          <p:cNvPr id="1026" name="Picture 2" descr="Manifesto reforma tributária">
            <a:extLst>
              <a:ext uri="{FF2B5EF4-FFF2-40B4-BE49-F238E27FC236}">
                <a16:creationId xmlns:a16="http://schemas.microsoft.com/office/drawing/2014/main" id="{A5EAD367-78A2-2913-22E0-F62443D64A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46" y="2780899"/>
            <a:ext cx="5854518" cy="329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097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pic>
        <p:nvPicPr>
          <p:cNvPr id="3" name="Imagem 2">
            <a:extLst>
              <a:ext uri="{FF2B5EF4-FFF2-40B4-BE49-F238E27FC236}">
                <a16:creationId xmlns:a16="http://schemas.microsoft.com/office/drawing/2014/main" id="{5B850673-6F41-A6B3-4820-44A73B18AB12}"/>
              </a:ext>
            </a:extLst>
          </p:cNvPr>
          <p:cNvPicPr>
            <a:picLocks noChangeAspect="1"/>
          </p:cNvPicPr>
          <p:nvPr/>
        </p:nvPicPr>
        <p:blipFill>
          <a:blip r:embed="rId3"/>
          <a:stretch>
            <a:fillRect/>
          </a:stretch>
        </p:blipFill>
        <p:spPr>
          <a:xfrm>
            <a:off x="208106" y="3073953"/>
            <a:ext cx="6529778" cy="3014265"/>
          </a:xfrm>
          <a:prstGeom prst="rect">
            <a:avLst/>
          </a:prstGeom>
        </p:spPr>
      </p:pic>
      <p:pic>
        <p:nvPicPr>
          <p:cNvPr id="5" name="Imagem 4">
            <a:extLst>
              <a:ext uri="{FF2B5EF4-FFF2-40B4-BE49-F238E27FC236}">
                <a16:creationId xmlns:a16="http://schemas.microsoft.com/office/drawing/2014/main" id="{BD135D4A-42C4-092E-73B8-20666F0BD79C}"/>
              </a:ext>
            </a:extLst>
          </p:cNvPr>
          <p:cNvPicPr>
            <a:picLocks noChangeAspect="1"/>
          </p:cNvPicPr>
          <p:nvPr/>
        </p:nvPicPr>
        <p:blipFill>
          <a:blip r:embed="rId4"/>
          <a:stretch>
            <a:fillRect/>
          </a:stretch>
        </p:blipFill>
        <p:spPr>
          <a:xfrm>
            <a:off x="208106" y="30062"/>
            <a:ext cx="10464891" cy="2745274"/>
          </a:xfrm>
          <a:prstGeom prst="rect">
            <a:avLst/>
          </a:prstGeom>
        </p:spPr>
      </p:pic>
      <p:pic>
        <p:nvPicPr>
          <p:cNvPr id="2050" name="Picture 2" descr="Câmara aprova com folga texto-base da reforma tributária em dois turnos">
            <a:extLst>
              <a:ext uri="{FF2B5EF4-FFF2-40B4-BE49-F238E27FC236}">
                <a16:creationId xmlns:a16="http://schemas.microsoft.com/office/drawing/2014/main" id="{769F135C-BDFF-B8D8-5B6A-2D1554DE7B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928" y="3157504"/>
            <a:ext cx="5064123" cy="284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885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E4F84E2-893D-4A38-8BDC-79C009B95F5D}"/>
              </a:ext>
            </a:extLst>
          </p:cNvPr>
          <p:cNvSpPr txBox="1"/>
          <p:nvPr/>
        </p:nvSpPr>
        <p:spPr>
          <a:xfrm>
            <a:off x="466059" y="566056"/>
            <a:ext cx="3762609" cy="6154057"/>
          </a:xfrm>
          <a:prstGeom prst="rect">
            <a:avLst/>
          </a:prstGeom>
          <a:solidFill>
            <a:srgbClr val="2E247A"/>
          </a:solid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ctr">
              <a:spcBef>
                <a:spcPct val="20000"/>
              </a:spcBef>
              <a:spcAft>
                <a:spcPts val="600"/>
              </a:spcAft>
              <a:buClr>
                <a:schemeClr val="accent2"/>
              </a:buClr>
              <a:buSzPct val="92000"/>
            </a:pPr>
            <a:r>
              <a:rPr lang="en-US" sz="2200" b="1" dirty="0" err="1">
                <a:solidFill>
                  <a:schemeClr val="tx1"/>
                </a:solidFill>
              </a:rPr>
              <a:t>Obrigada</a:t>
            </a:r>
            <a:r>
              <a:rPr lang="en-US" sz="2200" b="1" dirty="0">
                <a:solidFill>
                  <a:schemeClr val="tx1"/>
                </a:solidFill>
              </a:rPr>
              <a:t>!</a:t>
            </a:r>
          </a:p>
          <a:p>
            <a:pPr algn="ctr">
              <a:spcBef>
                <a:spcPct val="20000"/>
              </a:spcBef>
              <a:spcAft>
                <a:spcPts val="600"/>
              </a:spcAft>
              <a:buClr>
                <a:schemeClr val="accent2"/>
              </a:buClr>
              <a:buSzPct val="92000"/>
            </a:pPr>
            <a:r>
              <a:rPr lang="en-US" sz="2200" b="1" dirty="0">
                <a:solidFill>
                  <a:schemeClr val="tx1"/>
                </a:solidFill>
              </a:rPr>
              <a:t>Rosângela Vieira </a:t>
            </a:r>
          </a:p>
          <a:p>
            <a:pPr algn="ctr">
              <a:spcBef>
                <a:spcPct val="20000"/>
              </a:spcBef>
              <a:spcAft>
                <a:spcPts val="600"/>
              </a:spcAft>
              <a:buClr>
                <a:schemeClr val="accent2"/>
              </a:buClr>
              <a:buSzPct val="92000"/>
            </a:pPr>
            <a:r>
              <a:rPr lang="en-US" sz="2200" dirty="0">
                <a:solidFill>
                  <a:schemeClr val="tx1"/>
                </a:solidFill>
              </a:rPr>
              <a:t>Rede Bancários</a:t>
            </a:r>
          </a:p>
          <a:p>
            <a:pPr algn="ctr">
              <a:spcBef>
                <a:spcPct val="20000"/>
              </a:spcBef>
              <a:spcAft>
                <a:spcPts val="600"/>
              </a:spcAft>
              <a:buClr>
                <a:schemeClr val="accent2"/>
              </a:buClr>
              <a:buSzPct val="92000"/>
            </a:pPr>
            <a:r>
              <a:rPr lang="en-US" sz="2200" dirty="0">
                <a:solidFill>
                  <a:schemeClr val="tx1"/>
                </a:solidFill>
                <a:hlinkClick r:id="rId2">
                  <a:extLst>
                    <a:ext uri="{A12FA001-AC4F-418D-AE19-62706E023703}">
                      <ahyp:hlinkClr xmlns:ahyp="http://schemas.microsoft.com/office/drawing/2018/hyperlinkcolor" val="tx"/>
                    </a:ext>
                  </a:extLst>
                </a:hlinkClick>
              </a:rPr>
              <a:t>www.dieese.org.br</a:t>
            </a:r>
            <a:endParaRPr lang="en-US" sz="2200" dirty="0">
              <a:solidFill>
                <a:schemeClr val="tx1"/>
              </a:solidFill>
            </a:endParaRPr>
          </a:p>
        </p:txBody>
      </p:sp>
      <p:pic>
        <p:nvPicPr>
          <p:cNvPr id="6" name="Imagem 5">
            <a:extLst>
              <a:ext uri="{FF2B5EF4-FFF2-40B4-BE49-F238E27FC236}">
                <a16:creationId xmlns:a16="http://schemas.microsoft.com/office/drawing/2014/main" id="{BDF6EFFE-597F-4CDD-AFB2-3EE8225C8E87}"/>
              </a:ext>
            </a:extLst>
          </p:cNvPr>
          <p:cNvPicPr>
            <a:picLocks noChangeAspect="1"/>
          </p:cNvPicPr>
          <p:nvPr/>
        </p:nvPicPr>
        <p:blipFill>
          <a:blip r:embed="rId3"/>
          <a:stretch>
            <a:fillRect/>
          </a:stretch>
        </p:blipFill>
        <p:spPr>
          <a:xfrm>
            <a:off x="8482433" y="984361"/>
            <a:ext cx="3448892" cy="3438704"/>
          </a:xfrm>
          <a:prstGeom prst="rect">
            <a:avLst/>
          </a:prstGeom>
          <a:ln>
            <a:noFill/>
          </a:ln>
          <a:effectLst>
            <a:softEdge rad="112500"/>
          </a:effectLst>
        </p:spPr>
      </p:pic>
      <p:pic>
        <p:nvPicPr>
          <p:cNvPr id="7" name="Imagem 6">
            <a:extLst>
              <a:ext uri="{FF2B5EF4-FFF2-40B4-BE49-F238E27FC236}">
                <a16:creationId xmlns:a16="http://schemas.microsoft.com/office/drawing/2014/main" id="{D2B02EE0-D4C0-4FA8-A34C-4B40C5847B15}"/>
              </a:ext>
            </a:extLst>
          </p:cNvPr>
          <p:cNvPicPr>
            <a:picLocks noChangeAspect="1"/>
          </p:cNvPicPr>
          <p:nvPr/>
        </p:nvPicPr>
        <p:blipFill>
          <a:blip r:embed="rId4"/>
          <a:stretch>
            <a:fillRect/>
          </a:stretch>
        </p:blipFill>
        <p:spPr>
          <a:xfrm>
            <a:off x="4419632" y="1801152"/>
            <a:ext cx="3543701" cy="3441134"/>
          </a:xfrm>
          <a:prstGeom prst="rect">
            <a:avLst/>
          </a:prstGeom>
          <a:ln>
            <a:noFill/>
          </a:ln>
          <a:effectLst>
            <a:softEdge rad="112500"/>
          </a:effectLst>
        </p:spPr>
      </p:pic>
      <p:pic>
        <p:nvPicPr>
          <p:cNvPr id="12" name="Imagem 3">
            <a:extLst>
              <a:ext uri="{FF2B5EF4-FFF2-40B4-BE49-F238E27FC236}">
                <a16:creationId xmlns:a16="http://schemas.microsoft.com/office/drawing/2014/main" id="{26A03EE3-A364-4F24-BF82-C1D417C832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53681" y="5211660"/>
            <a:ext cx="3391786" cy="10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420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sp>
        <p:nvSpPr>
          <p:cNvPr id="2" name="Título 1">
            <a:extLst>
              <a:ext uri="{FF2B5EF4-FFF2-40B4-BE49-F238E27FC236}">
                <a16:creationId xmlns:a16="http://schemas.microsoft.com/office/drawing/2014/main" id="{879E95C0-C900-53E4-7880-F751221866A8}"/>
              </a:ext>
            </a:extLst>
          </p:cNvPr>
          <p:cNvSpPr>
            <a:spLocks noGrp="1"/>
          </p:cNvSpPr>
          <p:nvPr>
            <p:ph type="title"/>
          </p:nvPr>
        </p:nvSpPr>
        <p:spPr>
          <a:xfrm>
            <a:off x="944380" y="462613"/>
            <a:ext cx="9893509" cy="610863"/>
          </a:xfrm>
        </p:spPr>
        <p:txBody>
          <a:bodyPr rtlCol="0">
            <a:normAutofit/>
          </a:bodyPr>
          <a:lstStyle/>
          <a:p>
            <a:pPr rtl="0"/>
            <a:r>
              <a:rPr lang="pt-BR" dirty="0"/>
              <a:t>Categorias de Impostos</a:t>
            </a:r>
          </a:p>
        </p:txBody>
      </p:sp>
      <p:pic>
        <p:nvPicPr>
          <p:cNvPr id="3" name="Imagem 2">
            <a:extLst>
              <a:ext uri="{FF2B5EF4-FFF2-40B4-BE49-F238E27FC236}">
                <a16:creationId xmlns:a16="http://schemas.microsoft.com/office/drawing/2014/main" id="{68617C13-9448-7BEB-249B-441FAFC44B22}"/>
              </a:ext>
            </a:extLst>
          </p:cNvPr>
          <p:cNvPicPr>
            <a:picLocks noChangeAspect="1"/>
          </p:cNvPicPr>
          <p:nvPr/>
        </p:nvPicPr>
        <p:blipFill rotWithShape="1">
          <a:blip r:embed="rId3"/>
          <a:srcRect t="1539" b="3238"/>
          <a:stretch/>
        </p:blipFill>
        <p:spPr>
          <a:xfrm>
            <a:off x="794559" y="1073476"/>
            <a:ext cx="9233862" cy="5270029"/>
          </a:xfrm>
          <a:prstGeom prst="rect">
            <a:avLst/>
          </a:prstGeom>
        </p:spPr>
      </p:pic>
    </p:spTree>
    <p:extLst>
      <p:ext uri="{BB962C8B-B14F-4D97-AF65-F5344CB8AC3E}">
        <p14:creationId xmlns:p14="http://schemas.microsoft.com/office/powerpoint/2010/main" val="63612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sp>
        <p:nvSpPr>
          <p:cNvPr id="5" name="Título 4">
            <a:extLst>
              <a:ext uri="{FF2B5EF4-FFF2-40B4-BE49-F238E27FC236}">
                <a16:creationId xmlns:a16="http://schemas.microsoft.com/office/drawing/2014/main" id="{8E274F24-5119-AFEB-736C-1D5E265E6B24}"/>
              </a:ext>
            </a:extLst>
          </p:cNvPr>
          <p:cNvSpPr>
            <a:spLocks noGrp="1"/>
          </p:cNvSpPr>
          <p:nvPr>
            <p:ph type="title"/>
          </p:nvPr>
        </p:nvSpPr>
        <p:spPr>
          <a:xfrm>
            <a:off x="843242" y="467784"/>
            <a:ext cx="10533433" cy="610863"/>
          </a:xfrm>
        </p:spPr>
        <p:txBody>
          <a:bodyPr>
            <a:normAutofit/>
          </a:bodyPr>
          <a:lstStyle/>
          <a:p>
            <a:r>
              <a:rPr lang="pt-BR" dirty="0"/>
              <a:t>Sistema Tributário Nacional</a:t>
            </a:r>
          </a:p>
        </p:txBody>
      </p:sp>
      <p:sp>
        <p:nvSpPr>
          <p:cNvPr id="2" name="CaixaDeTexto 1">
            <a:extLst>
              <a:ext uri="{FF2B5EF4-FFF2-40B4-BE49-F238E27FC236}">
                <a16:creationId xmlns:a16="http://schemas.microsoft.com/office/drawing/2014/main" id="{DA88AF5B-0F19-4453-133D-9E1B30B51C9E}"/>
              </a:ext>
            </a:extLst>
          </p:cNvPr>
          <p:cNvSpPr txBox="1"/>
          <p:nvPr/>
        </p:nvSpPr>
        <p:spPr>
          <a:xfrm>
            <a:off x="759686" y="1521360"/>
            <a:ext cx="10917652" cy="4832092"/>
          </a:xfrm>
          <a:prstGeom prst="rect">
            <a:avLst/>
          </a:prstGeom>
          <a:noFill/>
        </p:spPr>
        <p:txBody>
          <a:bodyPr wrap="square">
            <a:spAutoFit/>
          </a:bodyPr>
          <a:lstStyle/>
          <a:p>
            <a:pPr marL="457200" indent="-457200">
              <a:buFont typeface="Arial" panose="020B0604020202020204" pitchFamily="34" charset="0"/>
              <a:buChar char="•"/>
            </a:pPr>
            <a:r>
              <a:rPr lang="pt-BR" sz="2800" dirty="0">
                <a:solidFill>
                  <a:schemeClr val="bg1"/>
                </a:solidFill>
                <a:latin typeface="Calibri" panose="020F0502020204030204" pitchFamily="34" charset="0"/>
                <a:cs typeface="Calibri" panose="020F0502020204030204" pitchFamily="34" charset="0"/>
              </a:rPr>
              <a:t>A base de incidência da carga tributária também é importante. Ela se divide nas descritas a seguir:</a:t>
            </a:r>
          </a:p>
          <a:p>
            <a:pPr marL="914400" lvl="1" indent="-457200">
              <a:buFont typeface="Arial" panose="020B0604020202020204" pitchFamily="34" charset="0"/>
              <a:buChar char="•"/>
            </a:pPr>
            <a:r>
              <a:rPr lang="pt-BR" sz="2800" b="1" dirty="0">
                <a:solidFill>
                  <a:schemeClr val="bg1"/>
                </a:solidFill>
                <a:latin typeface="Calibri" panose="020F0502020204030204" pitchFamily="34" charset="0"/>
                <a:cs typeface="Calibri" panose="020F0502020204030204" pitchFamily="34" charset="0"/>
              </a:rPr>
              <a:t>Direta: </a:t>
            </a:r>
            <a:r>
              <a:rPr lang="pt-BR" sz="2800" dirty="0">
                <a:solidFill>
                  <a:schemeClr val="bg1"/>
                </a:solidFill>
                <a:latin typeface="Calibri" panose="020F0502020204030204" pitchFamily="34" charset="0"/>
                <a:cs typeface="Calibri" panose="020F0502020204030204" pitchFamily="34" charset="0"/>
              </a:rPr>
              <a:t>incide diretamente sobre a pessoa, dando-lhe um tratamento específico conforme sua capacidade contributiva. Exemplo: Imposto de Renda (IR), imposto sobre herança, imposto sobre lucros e dividendos;</a:t>
            </a:r>
          </a:p>
          <a:p>
            <a:pPr marL="914400" lvl="1" indent="-457200">
              <a:buFont typeface="Arial" panose="020B0604020202020204" pitchFamily="34" charset="0"/>
              <a:buChar char="•"/>
            </a:pPr>
            <a:r>
              <a:rPr lang="pt-BR" sz="2800" b="1" dirty="0">
                <a:solidFill>
                  <a:schemeClr val="bg1"/>
                </a:solidFill>
                <a:latin typeface="Calibri" panose="020F0502020204030204" pitchFamily="34" charset="0"/>
                <a:cs typeface="Calibri" panose="020F0502020204030204" pitchFamily="34" charset="0"/>
              </a:rPr>
              <a:t>Indireta</a:t>
            </a:r>
            <a:r>
              <a:rPr lang="pt-BR" sz="2800" dirty="0">
                <a:solidFill>
                  <a:schemeClr val="bg1"/>
                </a:solidFill>
                <a:latin typeface="Calibri" panose="020F0502020204030204" pitchFamily="34" charset="0"/>
                <a:cs typeface="Calibri" panose="020F0502020204030204" pitchFamily="34" charset="0"/>
              </a:rPr>
              <a:t>: embutido no preço do produto. Com dois contribuintes: o de direito (empresário, que recolhe) e o consumidor (quem paga de fato). A arrecadação ocorre pelo ato de aquisição de um produto, independente de que quem compra ser rico ou pobre. Exemplo: Imposto sobre consumo (no Brasil como IPI, ICMS, etc.). </a:t>
            </a:r>
          </a:p>
        </p:txBody>
      </p:sp>
    </p:spTree>
    <p:extLst>
      <p:ext uri="{BB962C8B-B14F-4D97-AF65-F5344CB8AC3E}">
        <p14:creationId xmlns:p14="http://schemas.microsoft.com/office/powerpoint/2010/main" val="334207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pic>
        <p:nvPicPr>
          <p:cNvPr id="2" name="Imagem 1">
            <a:extLst>
              <a:ext uri="{FF2B5EF4-FFF2-40B4-BE49-F238E27FC236}">
                <a16:creationId xmlns:a16="http://schemas.microsoft.com/office/drawing/2014/main" id="{043DFE52-0B1B-7D58-E9D0-571F252D0904}"/>
              </a:ext>
            </a:extLst>
          </p:cNvPr>
          <p:cNvPicPr>
            <a:picLocks noChangeAspect="1"/>
          </p:cNvPicPr>
          <p:nvPr/>
        </p:nvPicPr>
        <p:blipFill>
          <a:blip r:embed="rId3"/>
          <a:stretch>
            <a:fillRect/>
          </a:stretch>
        </p:blipFill>
        <p:spPr>
          <a:xfrm>
            <a:off x="754160" y="1021601"/>
            <a:ext cx="8911497" cy="5502496"/>
          </a:xfrm>
          <a:prstGeom prst="rect">
            <a:avLst/>
          </a:prstGeom>
        </p:spPr>
      </p:pic>
      <p:sp>
        <p:nvSpPr>
          <p:cNvPr id="3" name="Título 5">
            <a:extLst>
              <a:ext uri="{FF2B5EF4-FFF2-40B4-BE49-F238E27FC236}">
                <a16:creationId xmlns:a16="http://schemas.microsoft.com/office/drawing/2014/main" id="{751901F4-C2C7-EAE0-57D7-4531A557B49B}"/>
              </a:ext>
            </a:extLst>
          </p:cNvPr>
          <p:cNvSpPr>
            <a:spLocks noGrp="1"/>
          </p:cNvSpPr>
          <p:nvPr>
            <p:ph type="title"/>
          </p:nvPr>
        </p:nvSpPr>
        <p:spPr>
          <a:xfrm>
            <a:off x="754160" y="333903"/>
            <a:ext cx="9094377" cy="610863"/>
          </a:xfrm>
        </p:spPr>
        <p:txBody>
          <a:bodyPr>
            <a:normAutofit/>
          </a:bodyPr>
          <a:lstStyle/>
          <a:p>
            <a:r>
              <a:rPr lang="pt-BR" dirty="0"/>
              <a:t>Principais tributos brasileiros</a:t>
            </a:r>
          </a:p>
        </p:txBody>
      </p:sp>
    </p:spTree>
    <p:extLst>
      <p:ext uri="{BB962C8B-B14F-4D97-AF65-F5344CB8AC3E}">
        <p14:creationId xmlns:p14="http://schemas.microsoft.com/office/powerpoint/2010/main" val="105707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sp>
        <p:nvSpPr>
          <p:cNvPr id="5" name="Título 4">
            <a:extLst>
              <a:ext uri="{FF2B5EF4-FFF2-40B4-BE49-F238E27FC236}">
                <a16:creationId xmlns:a16="http://schemas.microsoft.com/office/drawing/2014/main" id="{8E274F24-5119-AFEB-736C-1D5E265E6B24}"/>
              </a:ext>
            </a:extLst>
          </p:cNvPr>
          <p:cNvSpPr>
            <a:spLocks noGrp="1"/>
          </p:cNvSpPr>
          <p:nvPr>
            <p:ph type="title"/>
          </p:nvPr>
        </p:nvSpPr>
        <p:spPr>
          <a:xfrm>
            <a:off x="843242" y="467784"/>
            <a:ext cx="10533433" cy="610863"/>
          </a:xfrm>
        </p:spPr>
        <p:txBody>
          <a:bodyPr>
            <a:normAutofit/>
          </a:bodyPr>
          <a:lstStyle/>
          <a:p>
            <a:r>
              <a:rPr lang="pt-BR" dirty="0"/>
              <a:t>Sistema Tributário Nacional</a:t>
            </a:r>
          </a:p>
        </p:txBody>
      </p:sp>
      <p:sp>
        <p:nvSpPr>
          <p:cNvPr id="2" name="CaixaDeTexto 1">
            <a:extLst>
              <a:ext uri="{FF2B5EF4-FFF2-40B4-BE49-F238E27FC236}">
                <a16:creationId xmlns:a16="http://schemas.microsoft.com/office/drawing/2014/main" id="{DA88AF5B-0F19-4453-133D-9E1B30B51C9E}"/>
              </a:ext>
            </a:extLst>
          </p:cNvPr>
          <p:cNvSpPr txBox="1"/>
          <p:nvPr/>
        </p:nvSpPr>
        <p:spPr>
          <a:xfrm>
            <a:off x="669745" y="1301263"/>
            <a:ext cx="11172484" cy="5262979"/>
          </a:xfrm>
          <a:prstGeom prst="rect">
            <a:avLst/>
          </a:prstGeom>
          <a:noFill/>
        </p:spPr>
        <p:txBody>
          <a:bodyPr wrap="square">
            <a:spAutoFit/>
          </a:bodyPr>
          <a:lstStyle/>
          <a:p>
            <a:pPr marL="457200" indent="-457200" algn="just">
              <a:buFont typeface="Arial" panose="020B0604020202020204" pitchFamily="34" charset="0"/>
              <a:buChar char="•"/>
            </a:pPr>
            <a:r>
              <a:rPr lang="pt-BR" sz="2800" b="1" dirty="0">
                <a:solidFill>
                  <a:schemeClr val="bg1"/>
                </a:solidFill>
                <a:latin typeface="Calibri" panose="020F0502020204030204" pitchFamily="34" charset="0"/>
                <a:cs typeface="Calibri" panose="020F0502020204030204" pitchFamily="34" charset="0"/>
              </a:rPr>
              <a:t>Sistema tributário REGRESSIVO</a:t>
            </a:r>
            <a:r>
              <a:rPr lang="pt-BR" sz="2800" dirty="0">
                <a:solidFill>
                  <a:schemeClr val="bg1"/>
                </a:solidFill>
                <a:latin typeface="Calibri" panose="020F0502020204030204" pitchFamily="34" charset="0"/>
                <a:cs typeface="Calibri" panose="020F0502020204030204" pitchFamily="34" charset="0"/>
              </a:rPr>
              <a:t> é aquele que arrecada proporcionalmente mais daqueles com menor capacidade contributiva como, por exemplo, em sistemas tributários muito focados em tributos sobre o consumo, ou tributação indireta, já que este ato independe da renda (uma pessoa pobre ou rica compra o mesmo produto e, assim, paga o mesmo imposto);</a:t>
            </a:r>
          </a:p>
          <a:p>
            <a:pPr marL="457200" indent="-457200" algn="just">
              <a:buFont typeface="Arial" panose="020B0604020202020204" pitchFamily="34" charset="0"/>
              <a:buChar char="•"/>
            </a:pPr>
            <a:r>
              <a:rPr lang="pt-BR" sz="2800" b="1" dirty="0">
                <a:solidFill>
                  <a:schemeClr val="bg1"/>
                </a:solidFill>
                <a:latin typeface="Calibri" panose="020F0502020204030204" pitchFamily="34" charset="0"/>
                <a:cs typeface="Calibri" panose="020F0502020204030204" pitchFamily="34" charset="0"/>
              </a:rPr>
              <a:t>Sistema tributário PROGRESSIVO </a:t>
            </a:r>
            <a:r>
              <a:rPr lang="pt-BR" sz="2800" dirty="0">
                <a:solidFill>
                  <a:schemeClr val="bg1"/>
                </a:solidFill>
                <a:latin typeface="Calibri" panose="020F0502020204030204" pitchFamily="34" charset="0"/>
                <a:cs typeface="Calibri" panose="020F0502020204030204" pitchFamily="34" charset="0"/>
              </a:rPr>
              <a:t>é aquele que, respeitando os princípios de legalidade, obtém sucesso em tributar proporcionalmente aquelas pessoas com </a:t>
            </a:r>
            <a:r>
              <a:rPr lang="pt-BR" sz="2800" b="1" dirty="0">
                <a:solidFill>
                  <a:schemeClr val="bg1"/>
                </a:solidFill>
                <a:latin typeface="Calibri" panose="020F0502020204030204" pitchFamily="34" charset="0"/>
                <a:cs typeface="Calibri" panose="020F0502020204030204" pitchFamily="34" charset="0"/>
              </a:rPr>
              <a:t>maior capacidade contributiva</a:t>
            </a:r>
            <a:r>
              <a:rPr lang="pt-BR" sz="2800" dirty="0">
                <a:solidFill>
                  <a:schemeClr val="bg1"/>
                </a:solidFill>
                <a:latin typeface="Calibri" panose="020F0502020204030204" pitchFamily="34" charset="0"/>
                <a:cs typeface="Calibri" panose="020F0502020204030204" pitchFamily="34" charset="0"/>
              </a:rPr>
              <a:t>, ou seja, mais ricas; esses sistemas tributários geralmente possuem predomínio da chamada tributação direta, com maior participação de impostos sobre renda, lucros e patrimônio e menos sobre o consumo como, por exemplo;</a:t>
            </a:r>
          </a:p>
        </p:txBody>
      </p:sp>
    </p:spTree>
    <p:extLst>
      <p:ext uri="{BB962C8B-B14F-4D97-AF65-F5344CB8AC3E}">
        <p14:creationId xmlns:p14="http://schemas.microsoft.com/office/powerpoint/2010/main" val="392049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sp>
        <p:nvSpPr>
          <p:cNvPr id="5" name="Título 4">
            <a:extLst>
              <a:ext uri="{FF2B5EF4-FFF2-40B4-BE49-F238E27FC236}">
                <a16:creationId xmlns:a16="http://schemas.microsoft.com/office/drawing/2014/main" id="{8E274F24-5119-AFEB-736C-1D5E265E6B24}"/>
              </a:ext>
            </a:extLst>
          </p:cNvPr>
          <p:cNvSpPr>
            <a:spLocks noGrp="1"/>
          </p:cNvSpPr>
          <p:nvPr>
            <p:ph type="title"/>
          </p:nvPr>
        </p:nvSpPr>
        <p:spPr>
          <a:xfrm>
            <a:off x="843242" y="467784"/>
            <a:ext cx="10533433" cy="610863"/>
          </a:xfrm>
        </p:spPr>
        <p:txBody>
          <a:bodyPr>
            <a:normAutofit/>
          </a:bodyPr>
          <a:lstStyle/>
          <a:p>
            <a:r>
              <a:rPr lang="pt-BR" dirty="0"/>
              <a:t>Sistema Tributário Regressivo</a:t>
            </a:r>
          </a:p>
        </p:txBody>
      </p:sp>
      <p:sp>
        <p:nvSpPr>
          <p:cNvPr id="2" name="CaixaDeTexto 1">
            <a:extLst>
              <a:ext uri="{FF2B5EF4-FFF2-40B4-BE49-F238E27FC236}">
                <a16:creationId xmlns:a16="http://schemas.microsoft.com/office/drawing/2014/main" id="{DA88AF5B-0F19-4453-133D-9E1B30B51C9E}"/>
              </a:ext>
            </a:extLst>
          </p:cNvPr>
          <p:cNvSpPr txBox="1"/>
          <p:nvPr/>
        </p:nvSpPr>
        <p:spPr>
          <a:xfrm>
            <a:off x="669745" y="1301263"/>
            <a:ext cx="11172484" cy="5478423"/>
          </a:xfrm>
          <a:prstGeom prst="rect">
            <a:avLst/>
          </a:prstGeom>
          <a:noFill/>
        </p:spPr>
        <p:txBody>
          <a:bodyPr wrap="square">
            <a:spAutoFit/>
          </a:bodyPr>
          <a:lstStyle/>
          <a:p>
            <a:pPr marL="457200" indent="-457200" algn="just">
              <a:buFont typeface="Arial" panose="020B0604020202020204" pitchFamily="34" charset="0"/>
              <a:buChar char="•"/>
            </a:pPr>
            <a:r>
              <a:rPr lang="pt-BR" sz="2500" dirty="0">
                <a:solidFill>
                  <a:schemeClr val="bg1"/>
                </a:solidFill>
                <a:latin typeface="Calibri" panose="020F0502020204030204" pitchFamily="34" charset="0"/>
                <a:cs typeface="Calibri" panose="020F0502020204030204" pitchFamily="34" charset="0"/>
              </a:rPr>
              <a:t>Onera população de baixa renda, uma vez que paga proporcionalmente mais impostos que os mais ricos;</a:t>
            </a:r>
          </a:p>
          <a:p>
            <a:pPr marL="457200" indent="-457200" algn="just">
              <a:buFont typeface="Arial" panose="020B0604020202020204" pitchFamily="34" charset="0"/>
              <a:buChar char="•"/>
            </a:pPr>
            <a:r>
              <a:rPr lang="pt-BR" sz="2500" dirty="0">
                <a:solidFill>
                  <a:schemeClr val="bg1"/>
                </a:solidFill>
                <a:latin typeface="Calibri" panose="020F0502020204030204" pitchFamily="34" charset="0"/>
                <a:cs typeface="Calibri" panose="020F0502020204030204" pitchFamily="34" charset="0"/>
              </a:rPr>
              <a:t>Beneficia população mais rica via isenções tributárias e </a:t>
            </a:r>
            <a:r>
              <a:rPr lang="pt-BR" sz="2500" dirty="0" err="1">
                <a:solidFill>
                  <a:schemeClr val="bg1"/>
                </a:solidFill>
                <a:latin typeface="Calibri" panose="020F0502020204030204" pitchFamily="34" charset="0"/>
                <a:cs typeface="Calibri" panose="020F0502020204030204" pitchFamily="34" charset="0"/>
              </a:rPr>
              <a:t>subtributação</a:t>
            </a:r>
            <a:r>
              <a:rPr lang="pt-BR" sz="2500" dirty="0">
                <a:solidFill>
                  <a:schemeClr val="bg1"/>
                </a:solidFill>
                <a:latin typeface="Calibri" panose="020F0502020204030204" pitchFamily="34" charset="0"/>
                <a:cs typeface="Calibri" panose="020F0502020204030204" pitchFamily="34" charset="0"/>
              </a:rPr>
              <a:t> sobre bens de luxo, contribuições pró-labore, lucros e rendimentos financeiros;</a:t>
            </a:r>
          </a:p>
          <a:p>
            <a:pPr marL="457200" indent="-457200" algn="just">
              <a:buFont typeface="Arial" panose="020B0604020202020204" pitchFamily="34" charset="0"/>
              <a:buChar char="•"/>
            </a:pPr>
            <a:r>
              <a:rPr lang="pt-BR" sz="2500" dirty="0">
                <a:solidFill>
                  <a:schemeClr val="bg1"/>
                </a:solidFill>
                <a:latin typeface="Calibri" panose="020F0502020204030204" pitchFamily="34" charset="0"/>
                <a:cs typeface="Calibri" panose="020F0502020204030204" pitchFamily="34" charset="0"/>
              </a:rPr>
              <a:t>Baseada em sua maior parte em tributos sobre consumo (indiretos) e menos sobre renda e patrimônio (indireto), diferentemente, países centrais;</a:t>
            </a:r>
          </a:p>
          <a:p>
            <a:pPr marL="457200" indent="-457200" algn="just">
              <a:buFont typeface="Arial" panose="020B0604020202020204" pitchFamily="34" charset="0"/>
              <a:buChar char="•"/>
            </a:pPr>
            <a:r>
              <a:rPr lang="pt-BR" sz="2500" dirty="0">
                <a:solidFill>
                  <a:schemeClr val="bg1"/>
                </a:solidFill>
                <a:latin typeface="Calibri" panose="020F0502020204030204" pitchFamily="34" charset="0"/>
                <a:cs typeface="Calibri" panose="020F0502020204030204" pitchFamily="34" charset="0"/>
              </a:rPr>
              <a:t>Alto grau de complexidade;</a:t>
            </a:r>
          </a:p>
          <a:p>
            <a:pPr marL="457200" indent="-457200" algn="just">
              <a:buFont typeface="Arial" panose="020B0604020202020204" pitchFamily="34" charset="0"/>
              <a:buChar char="•"/>
            </a:pPr>
            <a:r>
              <a:rPr lang="pt-BR" sz="2500" dirty="0">
                <a:solidFill>
                  <a:schemeClr val="bg1"/>
                </a:solidFill>
                <a:latin typeface="Calibri" panose="020F0502020204030204" pitchFamily="34" charset="0"/>
                <a:cs typeface="Calibri" panose="020F0502020204030204" pitchFamily="34" charset="0"/>
              </a:rPr>
              <a:t>Efeito de “cascata”, ou seja, cobrança em mais de uma etapa do mesmo imposto;</a:t>
            </a:r>
          </a:p>
          <a:p>
            <a:pPr marL="457200" indent="-457200" algn="just">
              <a:buFont typeface="Arial" panose="020B0604020202020204" pitchFamily="34" charset="0"/>
              <a:buChar char="•"/>
            </a:pPr>
            <a:r>
              <a:rPr lang="pt-BR" sz="2500" dirty="0">
                <a:solidFill>
                  <a:schemeClr val="bg1"/>
                </a:solidFill>
                <a:latin typeface="Calibri" panose="020F0502020204030204" pitchFamily="34" charset="0"/>
                <a:cs typeface="Calibri" panose="020F0502020204030204" pitchFamily="34" charset="0"/>
              </a:rPr>
              <a:t>Facilidade em sonegação (“compensa sonegar”), especialmente entre os de maior renda (“Planejamento tributário”);</a:t>
            </a:r>
          </a:p>
          <a:p>
            <a:pPr marL="457200" indent="-457200" algn="just">
              <a:buFont typeface="Arial" panose="020B0604020202020204" pitchFamily="34" charset="0"/>
              <a:buChar char="•"/>
            </a:pPr>
            <a:r>
              <a:rPr lang="pt-BR" sz="2500" b="1" dirty="0">
                <a:solidFill>
                  <a:schemeClr val="bg1"/>
                </a:solidFill>
                <a:latin typeface="Calibri" panose="020F0502020204030204" pitchFamily="34" charset="0"/>
                <a:cs typeface="Calibri" panose="020F0502020204030204" pitchFamily="34" charset="0"/>
              </a:rPr>
              <a:t>A arrecadação tributária brasileira (30-35% PIB), </a:t>
            </a:r>
            <a:r>
              <a:rPr lang="pt-BR" sz="2500" dirty="0">
                <a:solidFill>
                  <a:schemeClr val="bg1"/>
                </a:solidFill>
                <a:latin typeface="Calibri" panose="020F0502020204030204" pitchFamily="34" charset="0"/>
                <a:cs typeface="Calibri" panose="020F0502020204030204" pitchFamily="34" charset="0"/>
              </a:rPr>
              <a:t>apesar de superior à média da América Latina, é inferior ao verificado dentre os países da OCDE;</a:t>
            </a:r>
          </a:p>
          <a:p>
            <a:pPr marL="457200" indent="-457200" algn="just">
              <a:buFont typeface="Arial" panose="020B0604020202020204" pitchFamily="34" charset="0"/>
              <a:buChar char="•"/>
            </a:pPr>
            <a:r>
              <a:rPr lang="pt-BR" sz="2500" dirty="0">
                <a:solidFill>
                  <a:schemeClr val="bg1"/>
                </a:solidFill>
                <a:latin typeface="Calibri" panose="020F0502020204030204" pitchFamily="34" charset="0"/>
                <a:cs typeface="Calibri" panose="020F0502020204030204" pitchFamily="34" charset="0"/>
              </a:rPr>
              <a:t>Por outro lado, base tributária brasileira muito mais concentrada em impostos indiretos que na média da OCDE: sistema regressivo;</a:t>
            </a:r>
          </a:p>
        </p:txBody>
      </p:sp>
    </p:spTree>
    <p:extLst>
      <p:ext uri="{BB962C8B-B14F-4D97-AF65-F5344CB8AC3E}">
        <p14:creationId xmlns:p14="http://schemas.microsoft.com/office/powerpoint/2010/main" val="411167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359776C-C82F-5E57-486E-CB8B162D822D}"/>
              </a:ext>
            </a:extLst>
          </p:cNvPr>
          <p:cNvPicPr>
            <a:picLocks noChangeAspect="1"/>
          </p:cNvPicPr>
          <p:nvPr/>
        </p:nvPicPr>
        <p:blipFill rotWithShape="1">
          <a:blip r:embed="rId2"/>
          <a:srcRect t="5940" b="12120"/>
          <a:stretch/>
        </p:blipFill>
        <p:spPr>
          <a:xfrm>
            <a:off x="906905" y="1123958"/>
            <a:ext cx="10148342" cy="5440284"/>
          </a:xfrm>
          <a:prstGeom prst="rect">
            <a:avLst/>
          </a:prstGeom>
        </p:spPr>
      </p:pic>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3"/>
          <a:srcRect/>
          <a:stretch>
            <a:fillRect/>
          </a:stretch>
        </p:blipFill>
        <p:spPr>
          <a:xfrm>
            <a:off x="10672997" y="6332608"/>
            <a:ext cx="1407357" cy="463269"/>
          </a:xfrm>
          <a:prstGeom prst="rect">
            <a:avLst/>
          </a:prstGeom>
          <a:ln/>
        </p:spPr>
      </p:pic>
      <p:sp>
        <p:nvSpPr>
          <p:cNvPr id="5" name="Título 4">
            <a:extLst>
              <a:ext uri="{FF2B5EF4-FFF2-40B4-BE49-F238E27FC236}">
                <a16:creationId xmlns:a16="http://schemas.microsoft.com/office/drawing/2014/main" id="{8E274F24-5119-AFEB-736C-1D5E265E6B24}"/>
              </a:ext>
            </a:extLst>
          </p:cNvPr>
          <p:cNvSpPr>
            <a:spLocks noGrp="1"/>
          </p:cNvSpPr>
          <p:nvPr>
            <p:ph type="title"/>
          </p:nvPr>
        </p:nvSpPr>
        <p:spPr>
          <a:xfrm>
            <a:off x="524655" y="520908"/>
            <a:ext cx="10953157" cy="610863"/>
          </a:xfrm>
        </p:spPr>
        <p:txBody>
          <a:bodyPr>
            <a:noAutofit/>
          </a:bodyPr>
          <a:lstStyle/>
          <a:p>
            <a:pPr algn="ctr"/>
            <a:r>
              <a:rPr lang="pt-BR" sz="3200" b="1" dirty="0"/>
              <a:t>Distribuição da receita tributária por base de incidência, 2020/2021, em % do total de receita tributária</a:t>
            </a:r>
            <a:endParaRPr lang="pt-BR" sz="3200" dirty="0"/>
          </a:p>
        </p:txBody>
      </p:sp>
      <p:sp>
        <p:nvSpPr>
          <p:cNvPr id="10" name="Espaço Reservado para Conteúdo 2">
            <a:extLst>
              <a:ext uri="{FF2B5EF4-FFF2-40B4-BE49-F238E27FC236}">
                <a16:creationId xmlns:a16="http://schemas.microsoft.com/office/drawing/2014/main" id="{EC1B06C0-AF99-CA3A-6BA9-294DC2692873}"/>
              </a:ext>
            </a:extLst>
          </p:cNvPr>
          <p:cNvSpPr txBox="1">
            <a:spLocks/>
          </p:cNvSpPr>
          <p:nvPr/>
        </p:nvSpPr>
        <p:spPr>
          <a:xfrm>
            <a:off x="906905" y="6409071"/>
            <a:ext cx="10570907" cy="4406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1400" dirty="0"/>
              <a:t>Fonte: OCDE STAT e Receita Federal do Brasil (RFB) Elaboração: DIEESE/ Subseção CUT-Nacional Nota: (*) dado de 2020</a:t>
            </a:r>
            <a:endParaRPr lang="pt-BR" sz="2000" dirty="0"/>
          </a:p>
        </p:txBody>
      </p:sp>
    </p:spTree>
    <p:extLst>
      <p:ext uri="{BB962C8B-B14F-4D97-AF65-F5344CB8AC3E}">
        <p14:creationId xmlns:p14="http://schemas.microsoft.com/office/powerpoint/2010/main" val="422630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6">
            <a:extLst>
              <a:ext uri="{FF2B5EF4-FFF2-40B4-BE49-F238E27FC236}">
                <a16:creationId xmlns:a16="http://schemas.microsoft.com/office/drawing/2014/main" id="{EAF269F4-BF05-97C4-9194-D5FBA936D4E5}"/>
              </a:ext>
            </a:extLst>
          </p:cNvPr>
          <p:cNvSpPr/>
          <p:nvPr/>
        </p:nvSpPr>
        <p:spPr>
          <a:xfrm>
            <a:off x="0" y="5816184"/>
            <a:ext cx="1049311" cy="1041816"/>
          </a:xfrm>
          <a:prstGeom prst="r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C7A4E6F4-6AA1-8B58-E320-3FEFEEBD3F60}"/>
              </a:ext>
            </a:extLst>
          </p:cNvPr>
          <p:cNvSpPr/>
          <p:nvPr/>
        </p:nvSpPr>
        <p:spPr>
          <a:xfrm rot="10800000">
            <a:off x="11142689" y="0"/>
            <a:ext cx="1049311" cy="1041816"/>
          </a:xfrm>
          <a:prstGeom prst="r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2.png" descr="Ícone&#10;&#10;Descrição gerada automaticamente">
            <a:extLst>
              <a:ext uri="{FF2B5EF4-FFF2-40B4-BE49-F238E27FC236}">
                <a16:creationId xmlns:a16="http://schemas.microsoft.com/office/drawing/2014/main" id="{B27C4D25-6B03-0022-DD20-B7D57B199DFE}"/>
              </a:ext>
            </a:extLst>
          </p:cNvPr>
          <p:cNvPicPr/>
          <p:nvPr/>
        </p:nvPicPr>
        <p:blipFill>
          <a:blip r:embed="rId2"/>
          <a:srcRect/>
          <a:stretch>
            <a:fillRect/>
          </a:stretch>
        </p:blipFill>
        <p:spPr>
          <a:xfrm>
            <a:off x="10672997" y="6332608"/>
            <a:ext cx="1407357" cy="463269"/>
          </a:xfrm>
          <a:prstGeom prst="rect">
            <a:avLst/>
          </a:prstGeom>
          <a:ln/>
        </p:spPr>
      </p:pic>
      <p:sp>
        <p:nvSpPr>
          <p:cNvPr id="5" name="Título 4">
            <a:extLst>
              <a:ext uri="{FF2B5EF4-FFF2-40B4-BE49-F238E27FC236}">
                <a16:creationId xmlns:a16="http://schemas.microsoft.com/office/drawing/2014/main" id="{8E274F24-5119-AFEB-736C-1D5E265E6B24}"/>
              </a:ext>
            </a:extLst>
          </p:cNvPr>
          <p:cNvSpPr>
            <a:spLocks noGrp="1"/>
          </p:cNvSpPr>
          <p:nvPr>
            <p:ph type="title"/>
          </p:nvPr>
        </p:nvSpPr>
        <p:spPr>
          <a:xfrm>
            <a:off x="-119922" y="781991"/>
            <a:ext cx="12062491" cy="610863"/>
          </a:xfrm>
        </p:spPr>
        <p:txBody>
          <a:bodyPr>
            <a:noAutofit/>
          </a:bodyPr>
          <a:lstStyle/>
          <a:p>
            <a:pPr algn="ctr"/>
            <a:r>
              <a:rPr lang="pt-BR" sz="2800" dirty="0"/>
              <a:t>Incidência da tributação direta e indireta na renda total</a:t>
            </a:r>
            <a:br>
              <a:rPr lang="pt-BR" sz="2800" dirty="0"/>
            </a:br>
            <a:r>
              <a:rPr lang="pt-BR" sz="2800" dirty="0"/>
              <a:t>segundo décimos de renda familiar per capita </a:t>
            </a:r>
            <a:br>
              <a:rPr lang="pt-BR" sz="2800" dirty="0"/>
            </a:br>
            <a:r>
              <a:rPr lang="pt-BR" sz="2800" dirty="0"/>
              <a:t>Brasil (2017 - 2018) (em %)</a:t>
            </a:r>
          </a:p>
        </p:txBody>
      </p:sp>
      <p:pic>
        <p:nvPicPr>
          <p:cNvPr id="4" name="Imagem 3">
            <a:extLst>
              <a:ext uri="{FF2B5EF4-FFF2-40B4-BE49-F238E27FC236}">
                <a16:creationId xmlns:a16="http://schemas.microsoft.com/office/drawing/2014/main" id="{F4EF4948-50C1-C210-DE09-5E715846F7D4}"/>
              </a:ext>
            </a:extLst>
          </p:cNvPr>
          <p:cNvPicPr>
            <a:picLocks noChangeAspect="1"/>
          </p:cNvPicPr>
          <p:nvPr/>
        </p:nvPicPr>
        <p:blipFill rotWithShape="1">
          <a:blip r:embed="rId3"/>
          <a:srcRect/>
          <a:stretch/>
        </p:blipFill>
        <p:spPr>
          <a:xfrm>
            <a:off x="524655" y="1392854"/>
            <a:ext cx="11200620" cy="4820684"/>
          </a:xfrm>
          <a:prstGeom prst="rect">
            <a:avLst/>
          </a:prstGeom>
        </p:spPr>
      </p:pic>
      <p:sp>
        <p:nvSpPr>
          <p:cNvPr id="11" name="CaixaDeTexto 10">
            <a:extLst>
              <a:ext uri="{FF2B5EF4-FFF2-40B4-BE49-F238E27FC236}">
                <a16:creationId xmlns:a16="http://schemas.microsoft.com/office/drawing/2014/main" id="{1FBA8BFA-8396-039D-D0C8-34ED3A72BCD4}"/>
              </a:ext>
            </a:extLst>
          </p:cNvPr>
          <p:cNvSpPr txBox="1"/>
          <p:nvPr/>
        </p:nvSpPr>
        <p:spPr>
          <a:xfrm>
            <a:off x="832017" y="6304936"/>
            <a:ext cx="10893258" cy="461665"/>
          </a:xfrm>
          <a:prstGeom prst="rect">
            <a:avLst/>
          </a:prstGeom>
          <a:noFill/>
        </p:spPr>
        <p:txBody>
          <a:bodyPr wrap="square">
            <a:spAutoFit/>
          </a:bodyPr>
          <a:lstStyle/>
          <a:p>
            <a:r>
              <a:rPr lang="pt-BR" sz="1200" dirty="0">
                <a:solidFill>
                  <a:schemeClr val="bg1"/>
                </a:solidFill>
              </a:rPr>
              <a:t>Fonte: IBGE. Microdado da POF 2017-2018 Elaboração: SILVEIRA, Fernando </a:t>
            </a:r>
            <a:r>
              <a:rPr lang="pt-BR" sz="1200" dirty="0" err="1">
                <a:solidFill>
                  <a:schemeClr val="bg1"/>
                </a:solidFill>
              </a:rPr>
              <a:t>Gainer</a:t>
            </a:r>
            <a:r>
              <a:rPr lang="pt-BR" sz="1200" dirty="0">
                <a:solidFill>
                  <a:schemeClr val="bg1"/>
                </a:solidFill>
              </a:rPr>
              <a:t> et al. Texto para Discussão nº 2823, Ipea, 2022, p. 24. </a:t>
            </a:r>
          </a:p>
          <a:p>
            <a:r>
              <a:rPr lang="pt-BR" sz="1200" dirty="0">
                <a:solidFill>
                  <a:schemeClr val="bg1"/>
                </a:solidFill>
              </a:rPr>
              <a:t>Disponível em: https://repositorio.ipea.gov.br/bitstream/11058/11624/1/TD_2823_Web.pdf </a:t>
            </a:r>
          </a:p>
        </p:txBody>
      </p:sp>
    </p:spTree>
    <p:extLst>
      <p:ext uri="{BB962C8B-B14F-4D97-AF65-F5344CB8AC3E}">
        <p14:creationId xmlns:p14="http://schemas.microsoft.com/office/powerpoint/2010/main" val="3403860770"/>
      </p:ext>
    </p:extLst>
  </p:cSld>
  <p:clrMapOvr>
    <a:masterClrMapping/>
  </p:clrMapOvr>
</p:sld>
</file>

<file path=ppt/theme/theme1.xml><?xml version="1.0" encoding="utf-8"?>
<a:theme xmlns:a="http://schemas.openxmlformats.org/drawingml/2006/main" name="Tema 1">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2237567.tgt.Office_49129298_TF78853419_Win32_OJ110714667.potx" id="{C353CE3D-D7F0-422D-A216-52C18635942F}" vid="{EE103BC0-2632-4BBB-A623-0112C1D09C78}"/>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Apresentação anual geométrica</Template>
  <TotalTime>1755</TotalTime>
  <Words>2265</Words>
  <Application>Microsoft Office PowerPoint</Application>
  <PresentationFormat>Widescreen</PresentationFormat>
  <Paragraphs>112</Paragraphs>
  <Slides>29</Slides>
  <Notes>1</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29</vt:i4>
      </vt:variant>
    </vt:vector>
  </HeadingPairs>
  <TitlesOfParts>
    <vt:vector size="39" baseType="lpstr">
      <vt:lpstr>Arial</vt:lpstr>
      <vt:lpstr>Arial-BoldMT_ys</vt:lpstr>
      <vt:lpstr>Calibri</vt:lpstr>
      <vt:lpstr>Franklin Gothic Book</vt:lpstr>
      <vt:lpstr>Franklin Gothic Demi</vt:lpstr>
      <vt:lpstr>glbOpenSans</vt:lpstr>
      <vt:lpstr>inherit</vt:lpstr>
      <vt:lpstr>opensans</vt:lpstr>
      <vt:lpstr>Wingdings</vt:lpstr>
      <vt:lpstr>Tema 1</vt:lpstr>
      <vt:lpstr>Reforma Tributária</vt:lpstr>
      <vt:lpstr>Sistema Tributário Nacional</vt:lpstr>
      <vt:lpstr>Categorias de Impostos</vt:lpstr>
      <vt:lpstr>Sistema Tributário Nacional</vt:lpstr>
      <vt:lpstr>Principais tributos brasileiros</vt:lpstr>
      <vt:lpstr>Sistema Tributário Nacional</vt:lpstr>
      <vt:lpstr>Sistema Tributário Regressivo</vt:lpstr>
      <vt:lpstr>Distribuição da receita tributária por base de incidência, 2020/2021, em % do total de receita tributária</vt:lpstr>
      <vt:lpstr>Incidência da tributação direta e indireta na renda total segundo décimos de renda familiar per capita  Brasil (2017 - 2018) (em %)</vt:lpstr>
      <vt:lpstr>Alíquotas máximas por tributos Países selecionados, 2023 (ou o dado mais recente)</vt:lpstr>
      <vt:lpstr>Imposto de Renda no Brasil</vt:lpstr>
      <vt:lpstr>Apresentação do PowerPoint</vt:lpstr>
      <vt:lpstr>Reforma Tributária PROPOSTA DE EMENDA À CONSTITUIÇÃO Nº 45-A, DE 2019</vt:lpstr>
      <vt:lpstr>Apresentação do PowerPoint</vt:lpstr>
      <vt:lpstr>Reforma tributária e o fim da ‘guerra fiscal’ </vt:lpstr>
      <vt:lpstr>Reforma Tributária PROPOSTA DE EMENDA À CONSTITUIÇÃO Nº 45-A, DE 2019</vt:lpstr>
      <vt:lpstr>Reforma Tributária PROPOSTA DE EMENDA À CONSTITUIÇÃO Nº 45-A, DE 2019</vt:lpstr>
      <vt:lpstr>Reforma Tributária PROPOSTA DE EMENDA À CONSTITUIÇÃO Nº 45-A, DE 2019</vt:lpstr>
      <vt:lpstr>Reforma Tributária PROPOSTA DE EMENDA À CONSTITUIÇÃO Nº 45-A, DE 2019</vt:lpstr>
      <vt:lpstr>Reforma Tributária PROPOSTA DE EMENDA À CONSTITUIÇÃO Nº 45-A, DE 2019</vt:lpstr>
      <vt:lpstr>Reforma Tributária PROPOSTA DE EMENDA À CONSTITUIÇÃO Nº 45-A, DE 2019</vt:lpstr>
      <vt:lpstr>Reforma Tributária PROPOSTA DE EMENDA À CONSTITUIÇÃO Nº 45-A, DE 2019</vt:lpstr>
      <vt:lpstr>Reforma Tributária PROPOSTA DE EMENDA À CONSTITUIÇÃO Nº 45-A, DE 2019</vt:lpstr>
      <vt:lpstr>Reforma Tributária PROPOSTA DE EMENDA À CONSTITUIÇÃO Nº 45-A, DE 2019</vt:lpstr>
      <vt:lpstr>Reforma Tributária PROPOSTA DE EMENDA À CONSTITUIÇÃO Nº 45-A, DE 2019</vt:lpstr>
      <vt:lpstr>Reforma Tributária e Movimentos Sociais </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Reforma Tributária</dc:title>
  <dc:creator>Rosângela Santos</dc:creator>
  <cp:lastModifiedBy>Rosângela Santos</cp:lastModifiedBy>
  <cp:revision>20</cp:revision>
  <dcterms:created xsi:type="dcterms:W3CDTF">2023-07-05T15:40:17Z</dcterms:created>
  <dcterms:modified xsi:type="dcterms:W3CDTF">2023-08-04T16:06:05Z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