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65A80-E47F-4054-B277-59A295B73E33}" v="6" dt="2023-06-06T17:46:08.4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Regina Duarte" userId="95fc0a253c9e95dd" providerId="LiveId" clId="{43965A80-E47F-4054-B277-59A295B73E33}"/>
    <pc:docChg chg="addSld delSld modSld">
      <pc:chgData name="Maria Regina Duarte" userId="95fc0a253c9e95dd" providerId="LiveId" clId="{43965A80-E47F-4054-B277-59A295B73E33}" dt="2023-06-06T17:50:17.300" v="78" actId="47"/>
      <pc:docMkLst>
        <pc:docMk/>
      </pc:docMkLst>
      <pc:sldChg chg="modSp mod">
        <pc:chgData name="Maria Regina Duarte" userId="95fc0a253c9e95dd" providerId="LiveId" clId="{43965A80-E47F-4054-B277-59A295B73E33}" dt="2023-06-06T16:21:14.702" v="3" actId="20577"/>
        <pc:sldMkLst>
          <pc:docMk/>
          <pc:sldMk cId="539261016" sldId="257"/>
        </pc:sldMkLst>
        <pc:spChg chg="mod">
          <ac:chgData name="Maria Regina Duarte" userId="95fc0a253c9e95dd" providerId="LiveId" clId="{43965A80-E47F-4054-B277-59A295B73E33}" dt="2023-06-06T16:21:14.702" v="3" actId="20577"/>
          <ac:spMkLst>
            <pc:docMk/>
            <pc:sldMk cId="539261016" sldId="257"/>
            <ac:spMk id="3" creationId="{05A5420E-9B17-FED4-410D-9A8A45BCA182}"/>
          </ac:spMkLst>
        </pc:spChg>
        <pc:picChg chg="mod">
          <ac:chgData name="Maria Regina Duarte" userId="95fc0a253c9e95dd" providerId="LiveId" clId="{43965A80-E47F-4054-B277-59A295B73E33}" dt="2023-06-06T16:20:59.963" v="1" actId="14100"/>
          <ac:picMkLst>
            <pc:docMk/>
            <pc:sldMk cId="539261016" sldId="257"/>
            <ac:picMk id="5" creationId="{94BA8D85-1B8A-8559-C7B0-A457CDFF9B75}"/>
          </ac:picMkLst>
        </pc:picChg>
      </pc:sldChg>
      <pc:sldChg chg="addSp modSp new del">
        <pc:chgData name="Maria Regina Duarte" userId="95fc0a253c9e95dd" providerId="LiveId" clId="{43965A80-E47F-4054-B277-59A295B73E33}" dt="2023-06-06T16:22:27.415" v="6" actId="2696"/>
        <pc:sldMkLst>
          <pc:docMk/>
          <pc:sldMk cId="2112935961" sldId="266"/>
        </pc:sldMkLst>
        <pc:graphicFrameChg chg="add mod">
          <ac:chgData name="Maria Regina Duarte" userId="95fc0a253c9e95dd" providerId="LiveId" clId="{43965A80-E47F-4054-B277-59A295B73E33}" dt="2023-06-06T16:22:16.122" v="5"/>
          <ac:graphicFrameMkLst>
            <pc:docMk/>
            <pc:sldMk cId="2112935961" sldId="266"/>
            <ac:graphicFrameMk id="2" creationId="{0CADF069-9B85-413F-46C8-8739F6F7FDF5}"/>
          </ac:graphicFrameMkLst>
        </pc:graphicFrameChg>
      </pc:sldChg>
      <pc:sldChg chg="addSp delSp modSp new del mod">
        <pc:chgData name="Maria Regina Duarte" userId="95fc0a253c9e95dd" providerId="LiveId" clId="{43965A80-E47F-4054-B277-59A295B73E33}" dt="2023-06-06T17:50:13.121" v="76" actId="47"/>
        <pc:sldMkLst>
          <pc:docMk/>
          <pc:sldMk cId="3961326563" sldId="266"/>
        </pc:sldMkLst>
        <pc:spChg chg="mod">
          <ac:chgData name="Maria Regina Duarte" userId="95fc0a253c9e95dd" providerId="LiveId" clId="{43965A80-E47F-4054-B277-59A295B73E33}" dt="2023-06-06T16:58:40.919" v="62" actId="20577"/>
          <ac:spMkLst>
            <pc:docMk/>
            <pc:sldMk cId="3961326563" sldId="266"/>
            <ac:spMk id="2" creationId="{2FF7AC85-D847-1B95-1AA4-748E7DD7E300}"/>
          </ac:spMkLst>
        </pc:spChg>
        <pc:spChg chg="mod">
          <ac:chgData name="Maria Regina Duarte" userId="95fc0a253c9e95dd" providerId="LiveId" clId="{43965A80-E47F-4054-B277-59A295B73E33}" dt="2023-06-06T16:58:17.840" v="13" actId="20577"/>
          <ac:spMkLst>
            <pc:docMk/>
            <pc:sldMk cId="3961326563" sldId="266"/>
            <ac:spMk id="3" creationId="{D65045AF-FD64-B59A-9427-4302A9D1D4FE}"/>
          </ac:spMkLst>
        </pc:spChg>
        <pc:spChg chg="add del mod">
          <ac:chgData name="Maria Regina Duarte" userId="95fc0a253c9e95dd" providerId="LiveId" clId="{43965A80-E47F-4054-B277-59A295B73E33}" dt="2023-06-06T17:00:26.651" v="65"/>
          <ac:spMkLst>
            <pc:docMk/>
            <pc:sldMk cId="3961326563" sldId="266"/>
            <ac:spMk id="4" creationId="{B96DD6F2-BBBF-CF2E-D3B1-C49FD0EAA09C}"/>
          </ac:spMkLst>
        </pc:spChg>
        <pc:spChg chg="mod">
          <ac:chgData name="Maria Regina Duarte" userId="95fc0a253c9e95dd" providerId="LiveId" clId="{43965A80-E47F-4054-B277-59A295B73E33}" dt="2023-06-06T16:58:22.113" v="20" actId="20577"/>
          <ac:spMkLst>
            <pc:docMk/>
            <pc:sldMk cId="3961326563" sldId="266"/>
            <ac:spMk id="5" creationId="{04A17AF2-CB7E-4A76-E526-ECEF29A7B637}"/>
          </ac:spMkLst>
        </pc:spChg>
        <pc:spChg chg="mod">
          <ac:chgData name="Maria Regina Duarte" userId="95fc0a253c9e95dd" providerId="LiveId" clId="{43965A80-E47F-4054-B277-59A295B73E33}" dt="2023-06-06T17:00:32.606" v="66"/>
          <ac:spMkLst>
            <pc:docMk/>
            <pc:sldMk cId="3961326563" sldId="266"/>
            <ac:spMk id="6" creationId="{1C5AB2CB-EC7D-9267-1554-B523872CF278}"/>
          </ac:spMkLst>
        </pc:spChg>
        <pc:graphicFrameChg chg="add del mod">
          <ac:chgData name="Maria Regina Duarte" userId="95fc0a253c9e95dd" providerId="LiveId" clId="{43965A80-E47F-4054-B277-59A295B73E33}" dt="2023-06-06T16:59:06.956" v="64"/>
          <ac:graphicFrameMkLst>
            <pc:docMk/>
            <pc:sldMk cId="3961326563" sldId="266"/>
            <ac:graphicFrameMk id="7" creationId="{2551A40A-7C13-3057-14EF-4DAD7B9C8927}"/>
          </ac:graphicFrameMkLst>
        </pc:graphicFrameChg>
      </pc:sldChg>
      <pc:sldChg chg="addSp delSp modSp new del mod">
        <pc:chgData name="Maria Regina Duarte" userId="95fc0a253c9e95dd" providerId="LiveId" clId="{43965A80-E47F-4054-B277-59A295B73E33}" dt="2023-06-06T17:50:15.164" v="77" actId="47"/>
        <pc:sldMkLst>
          <pc:docMk/>
          <pc:sldMk cId="3302768187" sldId="267"/>
        </pc:sldMkLst>
        <pc:spChg chg="del">
          <ac:chgData name="Maria Regina Duarte" userId="95fc0a253c9e95dd" providerId="LiveId" clId="{43965A80-E47F-4054-B277-59A295B73E33}" dt="2023-06-06T17:01:14.738" v="68" actId="3680"/>
          <ac:spMkLst>
            <pc:docMk/>
            <pc:sldMk cId="3302768187" sldId="267"/>
            <ac:spMk id="3" creationId="{CD7E0C60-CD4A-34F3-FEF7-24C9BF1E2E50}"/>
          </ac:spMkLst>
        </pc:spChg>
        <pc:graphicFrameChg chg="add mod ord modGraphic">
          <ac:chgData name="Maria Regina Duarte" userId="95fc0a253c9e95dd" providerId="LiveId" clId="{43965A80-E47F-4054-B277-59A295B73E33}" dt="2023-06-06T17:01:59.053" v="70"/>
          <ac:graphicFrameMkLst>
            <pc:docMk/>
            <pc:sldMk cId="3302768187" sldId="267"/>
            <ac:graphicFrameMk id="4" creationId="{999D4C07-5716-ED4D-FE80-56B9A8D329FF}"/>
          </ac:graphicFrameMkLst>
        </pc:graphicFrameChg>
      </pc:sldChg>
      <pc:sldChg chg="addSp modSp new del mod">
        <pc:chgData name="Maria Regina Duarte" userId="95fc0a253c9e95dd" providerId="LiveId" clId="{43965A80-E47F-4054-B277-59A295B73E33}" dt="2023-06-06T17:50:17.300" v="78" actId="47"/>
        <pc:sldMkLst>
          <pc:docMk/>
          <pc:sldMk cId="1070462573" sldId="268"/>
        </pc:sldMkLst>
        <pc:graphicFrameChg chg="add mod modGraphic">
          <ac:chgData name="Maria Regina Duarte" userId="95fc0a253c9e95dd" providerId="LiveId" clId="{43965A80-E47F-4054-B277-59A295B73E33}" dt="2023-06-06T17:46:19.078" v="75" actId="14100"/>
          <ac:graphicFrameMkLst>
            <pc:docMk/>
            <pc:sldMk cId="1070462573" sldId="268"/>
            <ac:graphicFrameMk id="2" creationId="{831A29FB-E36A-0B15-5770-BC77704685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D18A-0701-46D2-94E4-EAD7935D762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3DEC6-B8E4-40B5-88D1-18D43A620F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74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2B59B-73D0-A251-4105-E5F15C211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24DB59-1630-7078-E446-EB39CA09D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EEF498-FA90-BBF8-5C93-FE1730F2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99D8B2-2EBB-1DAD-FBFA-9D874B8D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82C6AD-3BE8-D09D-3EED-9D0C542E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94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A0BA7-A3B9-8D1B-0310-23297E3A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6DA20E-28DD-E883-1B5D-392484F9C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0FD683-DB3A-1078-7B0A-9BE06236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A5E86E-5A8A-178C-6485-6E4E168F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8F5BFA-E6C8-2843-9AF6-2D60E82B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56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352C13-9471-53E6-C511-006A13ACEB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6229DF-B1AC-E7B9-9A65-6E509F1A0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6F1E76-15E0-0A54-54C0-358EA30A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9D5DBD-BB87-5D77-1137-448DA7478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2FB849-B883-1F4C-003A-2FB57515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58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48D27-B341-346E-4CA5-2CB514D2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29A8EE-1B1F-00E4-B241-1DE0CAEF0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CA8E56-23A3-872E-91DF-E35DBD2E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91A2CB-D53F-17B9-13BD-580865CB3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F3B810-1619-63D0-AF7E-85FF9FCF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91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8C341-4FCD-3FAB-EB79-28F22B656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828FCF-0CE5-D77B-EBD1-1B0B6DF76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10CCE0-BEB3-5C97-49B8-9045A955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EBD7B8-539F-BFC3-D4C2-313BA916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393430-F1D9-6C81-B5E7-30CA275C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94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B3940-F295-2654-D783-7FCFBD93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1A4D64-0E30-54EA-7EA6-0A33480DD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13E6AE-1A1A-1DBB-0619-7C6522120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BD6F3E-79BC-D92B-4A2B-B25C65B6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861928-D88E-4D18-E9B2-2B0373C8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AC2E3F-5699-4A38-F6C5-8604A6B8D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17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CDB1E-768A-608D-1B67-70219DAD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B894A4-9CAC-3B1D-B1DF-02B7046C0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574828-767F-BAD2-A44B-61FFED03A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5A2EB6-0310-C205-D3CA-C200E3659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85CC239-F0C8-394A-5318-FE2D1F8993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34F2722-6CB4-5A4F-19DC-F9392B0B6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1486FA-C0B3-92D9-F1A6-BFED94ED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768A802-BFFB-5369-C2A9-CC78EAF0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29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0061D-36C2-F3EF-6308-C3104365E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C1F48D-604D-1F34-D693-54769389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B93065A-9EBD-BFCD-AD0D-F91F7CF4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D690BA-DDB7-FF6A-A708-A218E918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51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FE44678-0E03-AEB4-8FD7-9450DB90E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E10C74-1996-1206-77D2-4D3C28B8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A7D21E2-DDBD-1395-1C81-4CE4175A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74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1392E-6655-B7C8-EDDF-576C7854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0BDCBE-279C-DB3B-CA99-AD41F87C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61159FB-70E7-1377-D015-F767EB6DC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A10FE9-254F-30A6-B33A-9CA41EAB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DAE3CB-E6F5-F67A-708A-74D67EB3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550B421-D993-3906-71F2-D70751A5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67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FD347-A801-0692-AE9F-542BDB48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F72B17D-6EB0-8926-D529-B86076D12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5810D47-AFBC-80CD-0944-6167945C8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B95C09-752F-C82E-E8C9-F3048393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C94F14-5C24-6140-36CD-C3C1C6EF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A65943-AEA0-25A1-9FB5-B31BD430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660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F624F4-7938-311F-7125-05759FE5F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07E11-B0AB-A7BC-4438-4CD952995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C515AA-41AA-6138-22B6-80FBAAB3A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61218-1F80-4400-9E4C-D33590BA4D06}" type="datetimeFigureOut">
              <a:rPr lang="pt-BR" smtClean="0"/>
              <a:t>06/06/2023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E67BF7-3934-9E77-54B3-831435014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CA3C96-0803-332C-1E69-CC466339B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C0E07-67A1-4E75-9744-36B992D177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01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089607-D2A1-BE1C-8BDB-66C7F8FC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>
            <a:normAutofit fontScale="90000"/>
          </a:bodyPr>
          <a:lstStyle/>
          <a:p>
            <a:r>
              <a:rPr lang="pt-BR" sz="3700" b="1" dirty="0">
                <a:solidFill>
                  <a:srgbClr val="FF0000"/>
                </a:solidFill>
              </a:rPr>
              <a:t>Curso de Formação sobre a Reforma Tributária - Módulo II – </a:t>
            </a:r>
            <a:r>
              <a:rPr lang="pt-BR" sz="3700" b="1" dirty="0" err="1">
                <a:solidFill>
                  <a:srgbClr val="FF0000"/>
                </a:solidFill>
              </a:rPr>
              <a:t>Contraf</a:t>
            </a:r>
            <a:r>
              <a:rPr lang="pt-BR" sz="3700" b="1" dirty="0">
                <a:solidFill>
                  <a:srgbClr val="FF0000"/>
                </a:solidFill>
              </a:rPr>
              <a:t>-CUT/IJF/Dieese</a:t>
            </a:r>
          </a:p>
        </p:txBody>
      </p:sp>
      <p:sp>
        <p:nvSpPr>
          <p:cNvPr id="26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94BA8D85-1B8A-8559-C7B0-A457CDFF9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80" y="538480"/>
            <a:ext cx="8747760" cy="203579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A5420E-9B17-FED4-410D-9A8A45BC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3998019"/>
            <a:ext cx="6382966" cy="2216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solidFill>
                  <a:srgbClr val="FF0000"/>
                </a:solidFill>
              </a:rPr>
              <a:t>Debate sobre projetos de reforma tributária em curso e projetos alternativos</a:t>
            </a:r>
          </a:p>
          <a:p>
            <a:pPr marL="0" indent="0">
              <a:buNone/>
            </a:pPr>
            <a:r>
              <a:rPr lang="pt-BR" sz="3200" dirty="0">
                <a:solidFill>
                  <a:srgbClr val="FF0000"/>
                </a:solidFill>
              </a:rPr>
              <a:t>		06/06/2023</a:t>
            </a:r>
          </a:p>
        </p:txBody>
      </p:sp>
    </p:spTree>
    <p:extLst>
      <p:ext uri="{BB962C8B-B14F-4D97-AF65-F5344CB8AC3E}">
        <p14:creationId xmlns:p14="http://schemas.microsoft.com/office/powerpoint/2010/main" val="53926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080E11-6A51-9CB9-3791-A46717D9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074088"/>
            <a:ext cx="3981854" cy="2914473"/>
          </a:xfrm>
        </p:spPr>
        <p:txBody>
          <a:bodyPr>
            <a:normAutofit/>
          </a:bodyPr>
          <a:lstStyle/>
          <a:p>
            <a:r>
              <a:rPr lang="pt-BR" sz="3700" b="1" dirty="0">
                <a:solidFill>
                  <a:srgbClr val="FF0000"/>
                </a:solidFill>
              </a:rPr>
              <a:t>Propostas de Reforma Tributária do Consumo – PEC 45 e PEC 110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DBA5BD-179B-0B84-7F5F-C897A72A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2357120"/>
            <a:ext cx="6382966" cy="3857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Principal problema do sistema tributário – Regressividade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Reforma Tributária em discussão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Unificam tributos (IPI, PIS, COFINS, ICMS e ISS) como solução para simplificar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Atendem pauta empresarial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Incidem no pacto federativo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Desorganizam financiamento da seguridade social</a:t>
            </a:r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5315D684-C2E0-1D5F-705B-1D64EB65E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56" y="518160"/>
            <a:ext cx="3752088" cy="11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080E11-6A51-9CB9-3791-A46717D9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074088"/>
            <a:ext cx="3981854" cy="2914473"/>
          </a:xfrm>
        </p:spPr>
        <p:txBody>
          <a:bodyPr>
            <a:normAutofit/>
          </a:bodyPr>
          <a:lstStyle/>
          <a:p>
            <a:r>
              <a:rPr lang="pt-BR" sz="3700" b="1" dirty="0">
                <a:solidFill>
                  <a:srgbClr val="FF0000"/>
                </a:solidFill>
              </a:rPr>
              <a:t>Propostas de Reforma Tributária do Consumo – PEC 45 e PEC 110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DBA5BD-179B-0B84-7F5F-C897A72A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2357120"/>
            <a:ext cx="6382966" cy="385741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Não resolvem o grave problema da regressividade e da desigualdade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Não incide (mais uma vez) nos mais ricos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Capital político em risco sem alterar a estrutura injusta da tributação</a:t>
            </a:r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5315D684-C2E0-1D5F-705B-1D64EB65E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56" y="518160"/>
            <a:ext cx="3752088" cy="11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01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080E11-6A51-9CB9-3791-A46717D9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074088"/>
            <a:ext cx="3981854" cy="2914473"/>
          </a:xfrm>
        </p:spPr>
        <p:txBody>
          <a:bodyPr>
            <a:normAutofit/>
          </a:bodyPr>
          <a:lstStyle/>
          <a:p>
            <a:r>
              <a:rPr lang="pt-BR" sz="3700" b="1" dirty="0">
                <a:solidFill>
                  <a:srgbClr val="FF0000"/>
                </a:solidFill>
              </a:rPr>
              <a:t>O que precisamos levar em conta – função dos tributos e seletividade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DBA5BD-179B-0B84-7F5F-C897A72A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2357120"/>
            <a:ext cx="6382966" cy="3857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tributo, ao afetar uma determinada atividade econômica, cumpre uma função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PIS/PASEP e a COFINS são necessários para garantir o financiamento da seguridade social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CSLL, que incide sobre lucro, pode ser usada pela União para incidir sobre setores econômicos conforme faturamento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Perda de capacidade de regulação do Estado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Seletividade - </a:t>
            </a:r>
            <a:r>
              <a:rPr lang="pt-BR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tributo sendo utilizado como mecanismo de intervenção na economia, para incentivar ou desestimular atividades e para reduzir as desigualdades sociais e regionais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ICMS tem isso na diferenciação de alíquotas – produtos da cesta básica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5315D684-C2E0-1D5F-705B-1D64EB65E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56" y="518160"/>
            <a:ext cx="3752088" cy="11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5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080E11-6A51-9CB9-3791-A46717D98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074088"/>
            <a:ext cx="3981854" cy="2914473"/>
          </a:xfrm>
        </p:spPr>
        <p:txBody>
          <a:bodyPr>
            <a:normAutofit/>
          </a:bodyPr>
          <a:lstStyle/>
          <a:p>
            <a:r>
              <a:rPr lang="pt-BR" sz="3700" b="1" dirty="0">
                <a:solidFill>
                  <a:srgbClr val="FF0000"/>
                </a:solidFill>
              </a:rPr>
              <a:t>Tramitação das propostas – Relatório GT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DBA5BD-179B-0B84-7F5F-C897A72A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2357120"/>
            <a:ext cx="6382966" cy="3857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criação de um Imposto sobre Bens e Serviços dividido em um tributo federal (CBS) e um de estados e municípios (IBS) - IVA dual</a:t>
            </a:r>
          </a:p>
          <a:p>
            <a:pPr marL="0" indent="0">
              <a:buNone/>
            </a:pPr>
            <a:r>
              <a:rPr lang="pt-BR" sz="2000" b="1" kern="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Cobrança no destino</a:t>
            </a:r>
            <a:endParaRPr lang="pt-B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alíquota padrão (em torno de 25%) e alíquotas diferenciadas (saúde, educação e transporte) e para produtos que causam mal à saúde e meio ambiente – precisa de Lei Complementar</a:t>
            </a:r>
          </a:p>
          <a:p>
            <a:pPr marL="0" indent="0">
              <a:buNone/>
            </a:pP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Zona Franca de Manaus mantida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  <a:latin typeface="+mj-lt"/>
              </a:rPr>
              <a:t>Criação de um Fundo de Desenvolvimento Regional</a:t>
            </a:r>
          </a:p>
          <a:p>
            <a:pPr marL="0" indent="0">
              <a:buNone/>
            </a:pPr>
            <a:r>
              <a:rPr lang="pt-BR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Transição de 40 anos</a:t>
            </a:r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5315D684-C2E0-1D5F-705B-1D64EB65E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56" y="518160"/>
            <a:ext cx="3752088" cy="11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75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EEAE1-0E92-A782-7832-56B6671A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r>
              <a:rPr lang="pt-BR" sz="4400" b="1" dirty="0">
                <a:solidFill>
                  <a:srgbClr val="FF0000"/>
                </a:solidFill>
              </a:rPr>
              <a:t>Propostas que defendemos – Tributação dos </a:t>
            </a:r>
            <a:r>
              <a:rPr lang="pt-BR" sz="4400" b="1" dirty="0" err="1">
                <a:solidFill>
                  <a:srgbClr val="FF0000"/>
                </a:solidFill>
              </a:rPr>
              <a:t>Super-Ricos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568A68-6908-9493-8129-C4AB14020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pt-BR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endas do capital devem ter tratamento similar às rendas do trabalho</a:t>
            </a:r>
            <a:endParaRPr lang="pt-BR" sz="32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orreção das distorções do Imposto de Renda das Pessoas Físicas</a:t>
            </a:r>
          </a:p>
          <a:p>
            <a:pPr marL="0" indent="0">
              <a:buNone/>
            </a:pPr>
            <a:r>
              <a:rPr lang="pt-BR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Tributação de lucros e dividendos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cabar com o artifício da dedutibilidade dos juros sobre capital próprio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pt-BR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orreção da tabela do IRPF, com elevação do mínimo tributável, mais faixas e alíquotas maiores para alcançar as rendas mais altas</a:t>
            </a:r>
          </a:p>
          <a:p>
            <a:endParaRPr lang="pt-BR" dirty="0"/>
          </a:p>
        </p:txBody>
      </p:sp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2EBFFEE8-2231-79B8-EBB9-6B63DC505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56" y="518160"/>
            <a:ext cx="3752088" cy="11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2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EEAE1-0E92-A782-7832-56B6671A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r>
              <a:rPr lang="pt-BR" sz="4400" b="1" dirty="0">
                <a:solidFill>
                  <a:srgbClr val="FF0000"/>
                </a:solidFill>
              </a:rPr>
              <a:t>Propostas que defendemos – Tributação dos </a:t>
            </a:r>
            <a:r>
              <a:rPr lang="pt-BR" sz="4400" b="1" dirty="0" err="1">
                <a:solidFill>
                  <a:srgbClr val="FF0000"/>
                </a:solidFill>
              </a:rPr>
              <a:t>Super-Ricos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568A68-6908-9493-8129-C4AB14020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Instituição do Imposto sobre Grandes Fortunas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Criação uma contribuição sobre Altas Rendas na pessoa física, para quem ganha acima de R$ 720.000,00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Aumentar alíquotas para heranças e doações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Criação de CIDE – Agrotóxicos e CIDE - Ambiente</a:t>
            </a:r>
          </a:p>
          <a:p>
            <a:endParaRPr lang="pt-BR" dirty="0"/>
          </a:p>
        </p:txBody>
      </p:sp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2EBFFEE8-2231-79B8-EBB9-6B63DC505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56" y="518160"/>
            <a:ext cx="3752088" cy="11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13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EEAE1-0E92-A782-7832-56B6671A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br>
              <a:rPr lang="pt-BR" sz="4400" b="1" dirty="0">
                <a:solidFill>
                  <a:srgbClr val="FF0000"/>
                </a:solidFill>
              </a:rPr>
            </a:br>
            <a:r>
              <a:rPr lang="pt-BR" sz="4400" b="1" dirty="0">
                <a:solidFill>
                  <a:srgbClr val="FF0000"/>
                </a:solidFill>
              </a:rPr>
              <a:t>Propostas que defendemos – Tributação dos </a:t>
            </a:r>
            <a:r>
              <a:rPr lang="pt-BR" sz="4400" b="1" dirty="0" err="1">
                <a:solidFill>
                  <a:srgbClr val="FF0000"/>
                </a:solidFill>
              </a:rPr>
              <a:t>Super-Ricos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568A68-6908-9493-8129-C4AB14020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Previsão de arrecadação – R$ 300 bilhões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Alcança 0,3% da população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Mais ricos pagam pouco em relação à sua renda e patrimônio, sobra a base consumo para tributar</a:t>
            </a:r>
          </a:p>
          <a:p>
            <a:pPr marL="0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cada R$ 100,00 transferidos do 1% mais rico para os 30% mais pobres é gerada uma expansão de R$ 106,70 na economia e transfere R$ 125,00 para os 30% mais pobres, com impacto positivo no PIB de 2,4%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2EBFFEE8-2231-79B8-EBB9-6B63DC505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956" y="518160"/>
            <a:ext cx="3752088" cy="11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907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529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Curso de Formação sobre a Reforma Tributária - Módulo II – Contraf-CUT/IJF/Dieese</vt:lpstr>
      <vt:lpstr>Propostas de Reforma Tributária do Consumo – PEC 45 e PEC 110</vt:lpstr>
      <vt:lpstr>Propostas de Reforma Tributária do Consumo – PEC 45 e PEC 110</vt:lpstr>
      <vt:lpstr>O que precisamos levar em conta – função dos tributos e seletividade</vt:lpstr>
      <vt:lpstr>Tramitação das propostas – Relatório GT</vt:lpstr>
      <vt:lpstr>     Propostas que defendemos – Tributação dos Super-Ricos</vt:lpstr>
      <vt:lpstr>     Propostas que defendemos – Tributação dos Super-Ricos</vt:lpstr>
      <vt:lpstr>     Propostas que defendemos – Tributação dos Super-Ricos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Formação sobre a Reforma Tributária - Módulo II – Contraf-CUT/IJF/Dieese</dc:title>
  <dc:creator>Maria Regina Duarte</dc:creator>
  <cp:lastModifiedBy>Maria Regina Duarte</cp:lastModifiedBy>
  <cp:revision>1</cp:revision>
  <dcterms:created xsi:type="dcterms:W3CDTF">2023-06-06T15:18:30Z</dcterms:created>
  <dcterms:modified xsi:type="dcterms:W3CDTF">2023-06-06T17:50:21Z</dcterms:modified>
</cp:coreProperties>
</file>