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311" r:id="rId2"/>
    <p:sldId id="294" r:id="rId3"/>
    <p:sldId id="299" r:id="rId4"/>
    <p:sldId id="300" r:id="rId5"/>
    <p:sldId id="301" r:id="rId6"/>
    <p:sldId id="293" r:id="rId7"/>
    <p:sldId id="304" r:id="rId8"/>
    <p:sldId id="290" r:id="rId9"/>
    <p:sldId id="296" r:id="rId10"/>
    <p:sldId id="302" r:id="rId11"/>
    <p:sldId id="289" r:id="rId12"/>
    <p:sldId id="310" r:id="rId13"/>
    <p:sldId id="305" r:id="rId14"/>
    <p:sldId id="312" r:id="rId15"/>
    <p:sldId id="307" r:id="rId16"/>
    <p:sldId id="308" r:id="rId17"/>
    <p:sldId id="30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msrv10\personales\Natalia.Otero\IP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msrv10\Trabajos%20CTA\Fesur\Diagn&#243;stico\Posibles%20gr&#225;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UY" sz="1200" b="1" dirty="0">
                <a:solidFill>
                  <a:sysClr val="windowText" lastClr="000000"/>
                </a:solidFill>
              </a:rPr>
              <a:t>IPET – Sistema</a:t>
            </a:r>
            <a:r>
              <a:rPr lang="es-UY" sz="1200" b="1" baseline="0" dirty="0">
                <a:solidFill>
                  <a:sysClr val="windowText" lastClr="000000"/>
                </a:solidFill>
              </a:rPr>
              <a:t> de Pagos en</a:t>
            </a:r>
            <a:r>
              <a:rPr lang="es-UY" sz="1200" b="1" dirty="0">
                <a:solidFill>
                  <a:sysClr val="windowText" lastClr="000000"/>
                </a:solidFill>
              </a:rPr>
              <a:t> Uruguay</a:t>
            </a:r>
          </a:p>
          <a:p>
            <a:pPr>
              <a:defRPr sz="1200" b="1">
                <a:solidFill>
                  <a:sysClr val="windowText" lastClr="000000"/>
                </a:solidFill>
              </a:defRPr>
            </a:pPr>
            <a:r>
              <a:rPr lang="es-UY" sz="1200" b="0" i="1" dirty="0">
                <a:solidFill>
                  <a:sysClr val="windowText" lastClr="000000"/>
                </a:solidFill>
              </a:rPr>
              <a:t>(Datos</a:t>
            </a:r>
            <a:r>
              <a:rPr lang="es-UY" sz="1200" b="0" i="1" baseline="0" dirty="0">
                <a:solidFill>
                  <a:sysClr val="windowText" lastClr="000000"/>
                </a:solidFill>
              </a:rPr>
              <a:t> semestrales)</a:t>
            </a:r>
            <a:endParaRPr lang="es-UY" sz="1200" b="0" i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Hoja1!$B$11:$B$36</c:f>
              <c:numCache>
                <c:formatCode>General</c:formatCode>
                <c:ptCount val="26"/>
                <c:pt idx="0">
                  <c:v>2010</c:v>
                </c:pt>
                <c:pt idx="2">
                  <c:v>2011</c:v>
                </c:pt>
                <c:pt idx="4">
                  <c:v>2012</c:v>
                </c:pt>
                <c:pt idx="6">
                  <c:v>2013</c:v>
                </c:pt>
                <c:pt idx="8">
                  <c:v>2014</c:v>
                </c:pt>
                <c:pt idx="10">
                  <c:v>2015</c:v>
                </c:pt>
                <c:pt idx="12">
                  <c:v>2016</c:v>
                </c:pt>
                <c:pt idx="14">
                  <c:v>2017</c:v>
                </c:pt>
                <c:pt idx="16">
                  <c:v>2018</c:v>
                </c:pt>
                <c:pt idx="18">
                  <c:v>2019</c:v>
                </c:pt>
                <c:pt idx="20">
                  <c:v>2020</c:v>
                </c:pt>
                <c:pt idx="22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Hoja1!$O$11:$O$36</c:f>
              <c:numCache>
                <c:formatCode>#,##0.0</c:formatCode>
                <c:ptCount val="26"/>
                <c:pt idx="0">
                  <c:v>8.0976304482081005</c:v>
                </c:pt>
                <c:pt idx="1">
                  <c:v>8.6696974242037879</c:v>
                </c:pt>
                <c:pt idx="2">
                  <c:v>8.6593825467368735</c:v>
                </c:pt>
                <c:pt idx="3">
                  <c:v>8.5465777452221889</c:v>
                </c:pt>
                <c:pt idx="4">
                  <c:v>8.9718295457160835</c:v>
                </c:pt>
                <c:pt idx="5">
                  <c:v>8.9447116528129857</c:v>
                </c:pt>
                <c:pt idx="6">
                  <c:v>9.3185227601360374</c:v>
                </c:pt>
                <c:pt idx="7">
                  <c:v>11.720639952428423</c:v>
                </c:pt>
                <c:pt idx="8">
                  <c:v>12.665331200212476</c:v>
                </c:pt>
                <c:pt idx="9">
                  <c:v>9.704916096799364</c:v>
                </c:pt>
                <c:pt idx="10">
                  <c:v>11.103504190874935</c:v>
                </c:pt>
                <c:pt idx="11">
                  <c:v>15.980182200087413</c:v>
                </c:pt>
                <c:pt idx="12">
                  <c:v>23.739577889776488</c:v>
                </c:pt>
                <c:pt idx="13">
                  <c:v>26.207209290258724</c:v>
                </c:pt>
                <c:pt idx="14">
                  <c:v>30.569337555834529</c:v>
                </c:pt>
                <c:pt idx="15">
                  <c:v>33.014163384035285</c:v>
                </c:pt>
                <c:pt idx="16">
                  <c:v>37.738640466995385</c:v>
                </c:pt>
                <c:pt idx="17">
                  <c:v>41.966811874134109</c:v>
                </c:pt>
                <c:pt idx="18">
                  <c:v>46.232786187168387</c:v>
                </c:pt>
                <c:pt idx="19">
                  <c:v>50.268315976609365</c:v>
                </c:pt>
                <c:pt idx="20">
                  <c:v>57.137598675657678</c:v>
                </c:pt>
                <c:pt idx="21">
                  <c:v>61.066452043213502</c:v>
                </c:pt>
                <c:pt idx="22">
                  <c:v>63.845643468663972</c:v>
                </c:pt>
                <c:pt idx="23">
                  <c:v>65.028622668999645</c:v>
                </c:pt>
                <c:pt idx="24">
                  <c:v>68.042712382889988</c:v>
                </c:pt>
                <c:pt idx="25">
                  <c:v>69.71491096561661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3-44CA-8122-F9811ED93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543344"/>
        <c:axId val="509446256"/>
      </c:barChart>
      <c:lineChart>
        <c:grouping val="standard"/>
        <c:varyColors val="0"/>
        <c:ser>
          <c:idx val="1"/>
          <c:order val="1"/>
          <c:tx>
            <c:strRef>
              <c:f>Hoja1!$P$11:$P$36</c:f>
              <c:strCache>
                <c:ptCount val="2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Hoja1!$P$11:$P$36</c:f>
              <c:numCache>
                <c:formatCode>General</c:formatCode>
                <c:ptCount val="2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23-44CA-8122-F9811ED93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2543344"/>
        <c:axId val="509446256"/>
      </c:lineChart>
      <c:catAx>
        <c:axId val="58254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509446256"/>
        <c:crosses val="autoZero"/>
        <c:auto val="1"/>
        <c:lblAlgn val="ctr"/>
        <c:lblOffset val="100"/>
        <c:noMultiLvlLbl val="0"/>
      </c:catAx>
      <c:valAx>
        <c:axId val="5094462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58254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</a:rPr>
              <a:t>PIX –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  <a:r>
              <a:rPr lang="es-ES" sz="1200" b="1" baseline="0" noProof="0" dirty="0">
                <a:solidFill>
                  <a:schemeClr val="tx1"/>
                </a:solidFill>
              </a:rPr>
              <a:t>Cantidad de transacciones (en miles) mensuales </a:t>
            </a:r>
            <a:endParaRPr lang="es-ES" sz="1200" b="1" noProof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45966566369055"/>
          <c:y val="1.9370460048426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Hoja1!$A$2:$A$28</c:f>
              <c:numCache>
                <c:formatCode>mmm\-yy</c:formatCode>
                <c:ptCount val="27"/>
                <c:pt idx="0">
                  <c:v>44136</c:v>
                </c:pt>
                <c:pt idx="1">
                  <c:v>44166</c:v>
                </c:pt>
                <c:pt idx="2">
                  <c:v>44197</c:v>
                </c:pt>
                <c:pt idx="3">
                  <c:v>44228</c:v>
                </c:pt>
                <c:pt idx="4">
                  <c:v>44256</c:v>
                </c:pt>
                <c:pt idx="5">
                  <c:v>44287</c:v>
                </c:pt>
                <c:pt idx="6">
                  <c:v>44317</c:v>
                </c:pt>
                <c:pt idx="7">
                  <c:v>44348</c:v>
                </c:pt>
                <c:pt idx="8">
                  <c:v>44378</c:v>
                </c:pt>
                <c:pt idx="9">
                  <c:v>44409</c:v>
                </c:pt>
                <c:pt idx="10">
                  <c:v>44440</c:v>
                </c:pt>
                <c:pt idx="11">
                  <c:v>44470</c:v>
                </c:pt>
                <c:pt idx="12">
                  <c:v>44501</c:v>
                </c:pt>
                <c:pt idx="13">
                  <c:v>44531</c:v>
                </c:pt>
                <c:pt idx="14">
                  <c:v>44562</c:v>
                </c:pt>
                <c:pt idx="15">
                  <c:v>44593</c:v>
                </c:pt>
                <c:pt idx="16">
                  <c:v>44621</c:v>
                </c:pt>
                <c:pt idx="17">
                  <c:v>44652</c:v>
                </c:pt>
                <c:pt idx="18">
                  <c:v>44682</c:v>
                </c:pt>
                <c:pt idx="19">
                  <c:v>44713</c:v>
                </c:pt>
                <c:pt idx="20">
                  <c:v>44743</c:v>
                </c:pt>
                <c:pt idx="21">
                  <c:v>44774</c:v>
                </c:pt>
                <c:pt idx="22">
                  <c:v>44805</c:v>
                </c:pt>
                <c:pt idx="23">
                  <c:v>44835</c:v>
                </c:pt>
                <c:pt idx="24">
                  <c:v>44866</c:v>
                </c:pt>
                <c:pt idx="25">
                  <c:v>44896</c:v>
                </c:pt>
                <c:pt idx="26">
                  <c:v>44927</c:v>
                </c:pt>
              </c:numCache>
            </c:numRef>
          </c:cat>
          <c:val>
            <c:numRef>
              <c:f>Hoja1!$B$2:$B$28</c:f>
              <c:numCache>
                <c:formatCode>0</c:formatCode>
                <c:ptCount val="27"/>
                <c:pt idx="0">
                  <c:v>27615</c:v>
                </c:pt>
                <c:pt idx="1">
                  <c:v>124891</c:v>
                </c:pt>
                <c:pt idx="2">
                  <c:v>169766</c:v>
                </c:pt>
                <c:pt idx="3">
                  <c:v>229376</c:v>
                </c:pt>
                <c:pt idx="4">
                  <c:v>328460</c:v>
                </c:pt>
                <c:pt idx="5">
                  <c:v>410672</c:v>
                </c:pt>
                <c:pt idx="6">
                  <c:v>543278</c:v>
                </c:pt>
                <c:pt idx="7">
                  <c:v>626018</c:v>
                </c:pt>
                <c:pt idx="8">
                  <c:v>745679</c:v>
                </c:pt>
                <c:pt idx="9">
                  <c:v>815191</c:v>
                </c:pt>
                <c:pt idx="10">
                  <c:v>871214</c:v>
                </c:pt>
                <c:pt idx="11">
                  <c:v>979862</c:v>
                </c:pt>
                <c:pt idx="12">
                  <c:v>1035152</c:v>
                </c:pt>
                <c:pt idx="13">
                  <c:v>1224401</c:v>
                </c:pt>
                <c:pt idx="14">
                  <c:v>1093368</c:v>
                </c:pt>
                <c:pt idx="15">
                  <c:v>1162440</c:v>
                </c:pt>
                <c:pt idx="16">
                  <c:v>1362478</c:v>
                </c:pt>
                <c:pt idx="17">
                  <c:v>1419966</c:v>
                </c:pt>
                <c:pt idx="18">
                  <c:v>1575163</c:v>
                </c:pt>
                <c:pt idx="19">
                  <c:v>1633750</c:v>
                </c:pt>
                <c:pt idx="20">
                  <c:v>1749927</c:v>
                </c:pt>
                <c:pt idx="21">
                  <c:v>1858906</c:v>
                </c:pt>
                <c:pt idx="22">
                  <c:v>1921668</c:v>
                </c:pt>
                <c:pt idx="23">
                  <c:v>2048977</c:v>
                </c:pt>
                <c:pt idx="24">
                  <c:v>2103797</c:v>
                </c:pt>
                <c:pt idx="25">
                  <c:v>2423165</c:v>
                </c:pt>
                <c:pt idx="26">
                  <c:v>2182917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9-40C1-9381-2E750F8B4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914879"/>
        <c:axId val="1885915295"/>
      </c:barChart>
      <c:dateAx>
        <c:axId val="1885914879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885915295"/>
        <c:crosses val="autoZero"/>
        <c:auto val="1"/>
        <c:lblOffset val="100"/>
        <c:baseTimeUnit val="months"/>
      </c:dateAx>
      <c:valAx>
        <c:axId val="1885915295"/>
        <c:scaling>
          <c:orientation val="minMax"/>
          <c:max val="2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88591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UY" sz="1200" b="1">
                <a:solidFill>
                  <a:schemeClr val="tx1"/>
                </a:solidFill>
              </a:rPr>
              <a:t>Índice de Producción</a:t>
            </a:r>
            <a:r>
              <a:rPr lang="es-UY" sz="1200" b="1" baseline="0">
                <a:solidFill>
                  <a:schemeClr val="tx1"/>
                </a:solidFill>
              </a:rPr>
              <a:t>, empleo y productividad del trabajo en el sector financiero</a:t>
            </a:r>
            <a:endParaRPr lang="es-UY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464566929133859"/>
          <c:y val="2.4539877300613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Y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6297927360849807"/>
          <c:w val="0.89019685039370078"/>
          <c:h val="0.57102578991785324"/>
        </c:manualLayout>
      </c:layout>
      <c:lineChart>
        <c:grouping val="standard"/>
        <c:varyColors val="0"/>
        <c:ser>
          <c:idx val="0"/>
          <c:order val="0"/>
          <c:tx>
            <c:strRef>
              <c:f>IVF_anual!$D$52</c:f>
              <c:strCache>
                <c:ptCount val="1"/>
                <c:pt idx="0">
                  <c:v>IVF Intermediación Financiera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IVF_anual!$F$50:$Q$50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IVF_anual!$F$52:$Q$52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115.098440791941</c:v>
                </c:pt>
                <c:pt idx="2">
                  <c:v>127.76270964927926</c:v>
                </c:pt>
                <c:pt idx="3">
                  <c:v>138.4929170090349</c:v>
                </c:pt>
                <c:pt idx="4">
                  <c:v>149.93432163437231</c:v>
                </c:pt>
                <c:pt idx="5">
                  <c:v>158.49677534865791</c:v>
                </c:pt>
                <c:pt idx="6">
                  <c:v>161.52112650667243</c:v>
                </c:pt>
                <c:pt idx="7">
                  <c:v>153.64176110981657</c:v>
                </c:pt>
                <c:pt idx="8">
                  <c:v>152.62739125748203</c:v>
                </c:pt>
                <c:pt idx="9">
                  <c:v>155.41569678684297</c:v>
                </c:pt>
                <c:pt idx="10">
                  <c:v>154.78245540577922</c:v>
                </c:pt>
                <c:pt idx="11">
                  <c:v>162.49850972912367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1E-4F7A-8B5E-8A0AF44D67CE}"/>
            </c:ext>
          </c:extLst>
        </c:ser>
        <c:ser>
          <c:idx val="1"/>
          <c:order val="1"/>
          <c:tx>
            <c:strRef>
              <c:f>IVF_anual!$D$53</c:f>
              <c:strCache>
                <c:ptCount val="1"/>
                <c:pt idx="0">
                  <c:v>Empleo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IVF_anual!$F$50:$Q$50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IVF_anual!$F$54:$Q$54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101.51657363039075</c:v>
                </c:pt>
                <c:pt idx="2">
                  <c:v>103.8778837128884</c:v>
                </c:pt>
                <c:pt idx="3">
                  <c:v>107.19754977029096</c:v>
                </c:pt>
                <c:pt idx="4">
                  <c:v>106.86657116040112</c:v>
                </c:pt>
                <c:pt idx="5">
                  <c:v>104.44104134762634</c:v>
                </c:pt>
                <c:pt idx="6">
                  <c:v>103.54690510299856</c:v>
                </c:pt>
                <c:pt idx="7">
                  <c:v>102.66264881687496</c:v>
                </c:pt>
                <c:pt idx="8">
                  <c:v>103.21098651385664</c:v>
                </c:pt>
                <c:pt idx="9">
                  <c:v>101.77345255149929</c:v>
                </c:pt>
                <c:pt idx="10">
                  <c:v>96.438274959245177</c:v>
                </c:pt>
                <c:pt idx="11">
                  <c:v>90.475720001975986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1E-4F7A-8B5E-8A0AF44D67CE}"/>
            </c:ext>
          </c:extLst>
        </c:ser>
        <c:ser>
          <c:idx val="2"/>
          <c:order val="2"/>
          <c:tx>
            <c:strRef>
              <c:f>IVF_anual!$D$57</c:f>
              <c:strCache>
                <c:ptCount val="1"/>
                <c:pt idx="0">
                  <c:v>Productividad Aparente del Trabajo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IVF_anual!$F$50:$Q$50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IVF_anual!$F$57:$Q$57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113.37896530176457</c:v>
                </c:pt>
                <c:pt idx="2">
                  <c:v>122.99317726033669</c:v>
                </c:pt>
                <c:pt idx="3">
                  <c:v>129.1941068669997</c:v>
                </c:pt>
                <c:pt idx="4">
                  <c:v>140.30048873686491</c:v>
                </c:pt>
                <c:pt idx="5">
                  <c:v>151.75717639688213</c:v>
                </c:pt>
                <c:pt idx="6">
                  <c:v>155.98836715207148</c:v>
                </c:pt>
                <c:pt idx="7">
                  <c:v>149.65692282484923</c:v>
                </c:pt>
                <c:pt idx="8">
                  <c:v>147.87901599699461</c:v>
                </c:pt>
                <c:pt idx="9">
                  <c:v>152.70750170158539</c:v>
                </c:pt>
                <c:pt idx="10">
                  <c:v>160.49898805343656</c:v>
                </c:pt>
                <c:pt idx="11">
                  <c:v>179.60454995613708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1E-4F7A-8B5E-8A0AF44D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925568"/>
        <c:axId val="326331744"/>
      </c:lineChart>
      <c:catAx>
        <c:axId val="3359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326331744"/>
        <c:crosses val="autoZero"/>
        <c:auto val="1"/>
        <c:lblAlgn val="ctr"/>
        <c:lblOffset val="100"/>
        <c:noMultiLvlLbl val="0"/>
      </c:catAx>
      <c:valAx>
        <c:axId val="326331744"/>
        <c:scaling>
          <c:orientation val="minMax"/>
          <c:min val="9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335925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638013998250226E-2"/>
          <c:y val="0.83296464048188668"/>
          <c:w val="0.92794750656167979"/>
          <c:h val="0.1277516859065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7C459-156A-4752-8911-34F4C30F673D}" type="doc">
      <dgm:prSet loTypeId="urn:microsoft.com/office/officeart/2005/8/layout/hList7" loCatId="process" qsTypeId="urn:microsoft.com/office/officeart/2005/8/quickstyle/simple1" qsCatId="simple" csTypeId="urn:microsoft.com/office/officeart/2005/8/colors/accent1_5" csCatId="accent1" phldr="1"/>
      <dgm:spPr/>
    </dgm:pt>
    <dgm:pt modelId="{21CB9FD1-B1CB-445C-A1F1-1FE528812708}">
      <dgm:prSet phldrT="[Texto]"/>
      <dgm:spPr/>
      <dgm:t>
        <a:bodyPr/>
        <a:lstStyle/>
        <a:p>
          <a:r>
            <a:rPr lang="es-ES" dirty="0"/>
            <a:t>Transformaciones en el Ecosistema Financiero</a:t>
          </a:r>
          <a:endParaRPr lang="en-US" dirty="0"/>
        </a:p>
      </dgm:t>
    </dgm:pt>
    <dgm:pt modelId="{F04D5B57-F38C-4375-A263-B8A8A615675D}" type="parTrans" cxnId="{D9468A7C-3A52-4EA2-9AB3-467F709C2380}">
      <dgm:prSet/>
      <dgm:spPr/>
      <dgm:t>
        <a:bodyPr/>
        <a:lstStyle/>
        <a:p>
          <a:endParaRPr lang="en-US"/>
        </a:p>
      </dgm:t>
    </dgm:pt>
    <dgm:pt modelId="{A36E9E41-1E33-4616-8E0A-D0C3D92D06E6}" type="sibTrans" cxnId="{D9468A7C-3A52-4EA2-9AB3-467F709C2380}">
      <dgm:prSet/>
      <dgm:spPr/>
      <dgm:t>
        <a:bodyPr/>
        <a:lstStyle/>
        <a:p>
          <a:endParaRPr lang="en-US"/>
        </a:p>
      </dgm:t>
    </dgm:pt>
    <dgm:pt modelId="{0AB8EE54-286B-4CCB-9215-13C3B6CEAF1B}">
      <dgm:prSet phldrT="[Texto]"/>
      <dgm:spPr/>
      <dgm:t>
        <a:bodyPr/>
        <a:lstStyle/>
        <a:p>
          <a:r>
            <a:rPr lang="es-ES" dirty="0"/>
            <a:t>Transformaciones en el negocio – a nivel de empresa</a:t>
          </a:r>
          <a:endParaRPr lang="en-US" dirty="0"/>
        </a:p>
      </dgm:t>
    </dgm:pt>
    <dgm:pt modelId="{3A3A30B2-1BFB-414C-B163-7516E8AD5846}" type="parTrans" cxnId="{A4308490-A982-4E2C-9374-24BFE419F46D}">
      <dgm:prSet/>
      <dgm:spPr/>
      <dgm:t>
        <a:bodyPr/>
        <a:lstStyle/>
        <a:p>
          <a:endParaRPr lang="en-US"/>
        </a:p>
      </dgm:t>
    </dgm:pt>
    <dgm:pt modelId="{97EA9695-1A05-4626-ABE6-3957E0CD8737}" type="sibTrans" cxnId="{A4308490-A982-4E2C-9374-24BFE419F46D}">
      <dgm:prSet/>
      <dgm:spPr/>
      <dgm:t>
        <a:bodyPr/>
        <a:lstStyle/>
        <a:p>
          <a:endParaRPr lang="en-US"/>
        </a:p>
      </dgm:t>
    </dgm:pt>
    <dgm:pt modelId="{57E26D95-9A52-467B-90BE-452055CA8228}">
      <dgm:prSet phldrT="[Texto]"/>
      <dgm:spPr/>
      <dgm:t>
        <a:bodyPr/>
        <a:lstStyle/>
        <a:p>
          <a:r>
            <a:rPr lang="es-ES" dirty="0"/>
            <a:t>Transformaciones en el mundo del trabajo</a:t>
          </a:r>
          <a:endParaRPr lang="en-US" dirty="0"/>
        </a:p>
      </dgm:t>
    </dgm:pt>
    <dgm:pt modelId="{932C7221-0E12-464D-9949-9EFE9016C420}" type="parTrans" cxnId="{E2996F6F-2C24-4D7C-B422-C1A0A5609967}">
      <dgm:prSet/>
      <dgm:spPr/>
      <dgm:t>
        <a:bodyPr/>
        <a:lstStyle/>
        <a:p>
          <a:endParaRPr lang="en-US"/>
        </a:p>
      </dgm:t>
    </dgm:pt>
    <dgm:pt modelId="{F9267766-0C3A-4613-B134-BB7F64A6CA5C}" type="sibTrans" cxnId="{E2996F6F-2C24-4D7C-B422-C1A0A5609967}">
      <dgm:prSet/>
      <dgm:spPr/>
      <dgm:t>
        <a:bodyPr/>
        <a:lstStyle/>
        <a:p>
          <a:endParaRPr lang="en-US"/>
        </a:p>
      </dgm:t>
    </dgm:pt>
    <dgm:pt modelId="{E749AD2A-B620-4B54-8E00-3430F4F1F4FC}">
      <dgm:prSet/>
      <dgm:spPr/>
      <dgm:t>
        <a:bodyPr/>
        <a:lstStyle/>
        <a:p>
          <a:r>
            <a:rPr lang="es-ES" dirty="0"/>
            <a:t>Transformaciones en los usuarios y el entrono</a:t>
          </a:r>
          <a:endParaRPr lang="en-US" dirty="0"/>
        </a:p>
      </dgm:t>
    </dgm:pt>
    <dgm:pt modelId="{5DC059F2-E045-488C-A8DC-0771EEAEAC96}" type="parTrans" cxnId="{9F6D4EDE-DD0F-4B77-A32A-1FA45F139A43}">
      <dgm:prSet/>
      <dgm:spPr/>
      <dgm:t>
        <a:bodyPr/>
        <a:lstStyle/>
        <a:p>
          <a:endParaRPr lang="en-US"/>
        </a:p>
      </dgm:t>
    </dgm:pt>
    <dgm:pt modelId="{5736335B-C9DC-4D44-B59C-B49F073DBBDB}" type="sibTrans" cxnId="{9F6D4EDE-DD0F-4B77-A32A-1FA45F139A43}">
      <dgm:prSet/>
      <dgm:spPr/>
      <dgm:t>
        <a:bodyPr/>
        <a:lstStyle/>
        <a:p>
          <a:endParaRPr lang="en-US"/>
        </a:p>
      </dgm:t>
    </dgm:pt>
    <dgm:pt modelId="{F6E1A4F2-AF95-4B11-87B9-FA5558868089}" type="pres">
      <dgm:prSet presAssocID="{B897C459-156A-4752-8911-34F4C30F673D}" presName="Name0" presStyleCnt="0">
        <dgm:presLayoutVars>
          <dgm:dir/>
          <dgm:resizeHandles val="exact"/>
        </dgm:presLayoutVars>
      </dgm:prSet>
      <dgm:spPr/>
    </dgm:pt>
    <dgm:pt modelId="{0D4339ED-7707-4B4A-ACA3-F17C5CE8B39F}" type="pres">
      <dgm:prSet presAssocID="{B897C459-156A-4752-8911-34F4C30F673D}" presName="fgShape" presStyleLbl="fgShp" presStyleIdx="0" presStyleCnt="1"/>
      <dgm:spPr/>
    </dgm:pt>
    <dgm:pt modelId="{71E3BA29-3E99-4A38-92B2-B4999B8AD06C}" type="pres">
      <dgm:prSet presAssocID="{B897C459-156A-4752-8911-34F4C30F673D}" presName="linComp" presStyleCnt="0"/>
      <dgm:spPr/>
    </dgm:pt>
    <dgm:pt modelId="{8A00A250-6A5B-4B9B-B9E8-9853497FC349}" type="pres">
      <dgm:prSet presAssocID="{21CB9FD1-B1CB-445C-A1F1-1FE528812708}" presName="compNode" presStyleCnt="0"/>
      <dgm:spPr/>
    </dgm:pt>
    <dgm:pt modelId="{B1B03393-1649-4B88-B1B3-C4C8CF9D48EE}" type="pres">
      <dgm:prSet presAssocID="{21CB9FD1-B1CB-445C-A1F1-1FE528812708}" presName="bkgdShape" presStyleLbl="node1" presStyleIdx="0" presStyleCnt="4"/>
      <dgm:spPr/>
    </dgm:pt>
    <dgm:pt modelId="{80AF39EC-A9F6-41CA-93DA-FFCCF7530BA7}" type="pres">
      <dgm:prSet presAssocID="{21CB9FD1-B1CB-445C-A1F1-1FE528812708}" presName="nodeTx" presStyleLbl="node1" presStyleIdx="0" presStyleCnt="4">
        <dgm:presLayoutVars>
          <dgm:bulletEnabled val="1"/>
        </dgm:presLayoutVars>
      </dgm:prSet>
      <dgm:spPr/>
    </dgm:pt>
    <dgm:pt modelId="{254F67B4-3C87-4360-B9EE-A07DA8F403E4}" type="pres">
      <dgm:prSet presAssocID="{21CB9FD1-B1CB-445C-A1F1-1FE528812708}" presName="invisiNode" presStyleLbl="node1" presStyleIdx="0" presStyleCnt="4"/>
      <dgm:spPr/>
    </dgm:pt>
    <dgm:pt modelId="{4CAAA7BD-1B4D-463F-B3C1-8598597F1716}" type="pres">
      <dgm:prSet presAssocID="{21CB9FD1-B1CB-445C-A1F1-1FE52881270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34BC4C3-553A-4CB1-8B53-ED21578ADC25}" type="pres">
      <dgm:prSet presAssocID="{A36E9E41-1E33-4616-8E0A-D0C3D92D06E6}" presName="sibTrans" presStyleLbl="sibTrans2D1" presStyleIdx="0" presStyleCnt="0"/>
      <dgm:spPr/>
    </dgm:pt>
    <dgm:pt modelId="{1F9CE1CE-875C-4881-9F60-07535527D1DB}" type="pres">
      <dgm:prSet presAssocID="{0AB8EE54-286B-4CCB-9215-13C3B6CEAF1B}" presName="compNode" presStyleCnt="0"/>
      <dgm:spPr/>
    </dgm:pt>
    <dgm:pt modelId="{55D2452C-1B79-4285-A562-7AFED9378ED1}" type="pres">
      <dgm:prSet presAssocID="{0AB8EE54-286B-4CCB-9215-13C3B6CEAF1B}" presName="bkgdShape" presStyleLbl="node1" presStyleIdx="1" presStyleCnt="4"/>
      <dgm:spPr/>
    </dgm:pt>
    <dgm:pt modelId="{A9C62928-1030-4A11-B81E-5E93701FDAB8}" type="pres">
      <dgm:prSet presAssocID="{0AB8EE54-286B-4CCB-9215-13C3B6CEAF1B}" presName="nodeTx" presStyleLbl="node1" presStyleIdx="1" presStyleCnt="4">
        <dgm:presLayoutVars>
          <dgm:bulletEnabled val="1"/>
        </dgm:presLayoutVars>
      </dgm:prSet>
      <dgm:spPr/>
    </dgm:pt>
    <dgm:pt modelId="{6759DB6C-F3EF-456A-ACF3-A213FD6E2A9B}" type="pres">
      <dgm:prSet presAssocID="{0AB8EE54-286B-4CCB-9215-13C3B6CEAF1B}" presName="invisiNode" presStyleLbl="node1" presStyleIdx="1" presStyleCnt="4"/>
      <dgm:spPr/>
    </dgm:pt>
    <dgm:pt modelId="{0265A0FB-9247-42A4-A10E-ADAA940B6D3E}" type="pres">
      <dgm:prSet presAssocID="{0AB8EE54-286B-4CCB-9215-13C3B6CEAF1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E84F5EF-A65A-4BFF-B1E5-45F3A81846DC}" type="pres">
      <dgm:prSet presAssocID="{97EA9695-1A05-4626-ABE6-3957E0CD8737}" presName="sibTrans" presStyleLbl="sibTrans2D1" presStyleIdx="0" presStyleCnt="0"/>
      <dgm:spPr/>
    </dgm:pt>
    <dgm:pt modelId="{FDE111CD-7F02-443C-B448-8FD9E5A7D79E}" type="pres">
      <dgm:prSet presAssocID="{57E26D95-9A52-467B-90BE-452055CA8228}" presName="compNode" presStyleCnt="0"/>
      <dgm:spPr/>
    </dgm:pt>
    <dgm:pt modelId="{958D4421-A843-4CB3-A655-3E8FED9660AA}" type="pres">
      <dgm:prSet presAssocID="{57E26D95-9A52-467B-90BE-452055CA8228}" presName="bkgdShape" presStyleLbl="node1" presStyleIdx="2" presStyleCnt="4"/>
      <dgm:spPr/>
    </dgm:pt>
    <dgm:pt modelId="{8675800F-E9BD-4545-8ED7-605BE11E13CA}" type="pres">
      <dgm:prSet presAssocID="{57E26D95-9A52-467B-90BE-452055CA8228}" presName="nodeTx" presStyleLbl="node1" presStyleIdx="2" presStyleCnt="4">
        <dgm:presLayoutVars>
          <dgm:bulletEnabled val="1"/>
        </dgm:presLayoutVars>
      </dgm:prSet>
      <dgm:spPr/>
    </dgm:pt>
    <dgm:pt modelId="{481579A8-417D-4D27-9E78-D0841E9DEE13}" type="pres">
      <dgm:prSet presAssocID="{57E26D95-9A52-467B-90BE-452055CA8228}" presName="invisiNode" presStyleLbl="node1" presStyleIdx="2" presStyleCnt="4"/>
      <dgm:spPr/>
    </dgm:pt>
    <dgm:pt modelId="{E3FB0069-3515-470C-B2E6-9B20CEE5294A}" type="pres">
      <dgm:prSet presAssocID="{57E26D95-9A52-467B-90BE-452055CA822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1DC42FF-C65F-4D9D-B091-0E879D0D47A2}" type="pres">
      <dgm:prSet presAssocID="{F9267766-0C3A-4613-B134-BB7F64A6CA5C}" presName="sibTrans" presStyleLbl="sibTrans2D1" presStyleIdx="0" presStyleCnt="0"/>
      <dgm:spPr/>
    </dgm:pt>
    <dgm:pt modelId="{19159AA2-056A-46CE-B67B-9B2E02DDEA44}" type="pres">
      <dgm:prSet presAssocID="{E749AD2A-B620-4B54-8E00-3430F4F1F4FC}" presName="compNode" presStyleCnt="0"/>
      <dgm:spPr/>
    </dgm:pt>
    <dgm:pt modelId="{B264E9FC-84C5-42FD-8D95-0E7EBD5D65A8}" type="pres">
      <dgm:prSet presAssocID="{E749AD2A-B620-4B54-8E00-3430F4F1F4FC}" presName="bkgdShape" presStyleLbl="node1" presStyleIdx="3" presStyleCnt="4"/>
      <dgm:spPr/>
    </dgm:pt>
    <dgm:pt modelId="{0EB34204-C06F-4BE8-8A0A-7719E37546A6}" type="pres">
      <dgm:prSet presAssocID="{E749AD2A-B620-4B54-8E00-3430F4F1F4FC}" presName="nodeTx" presStyleLbl="node1" presStyleIdx="3" presStyleCnt="4">
        <dgm:presLayoutVars>
          <dgm:bulletEnabled val="1"/>
        </dgm:presLayoutVars>
      </dgm:prSet>
      <dgm:spPr/>
    </dgm:pt>
    <dgm:pt modelId="{737589BD-100E-4430-B722-17BB116DAA8F}" type="pres">
      <dgm:prSet presAssocID="{E749AD2A-B620-4B54-8E00-3430F4F1F4FC}" presName="invisiNode" presStyleLbl="node1" presStyleIdx="3" presStyleCnt="4"/>
      <dgm:spPr/>
    </dgm:pt>
    <dgm:pt modelId="{CC32CFAE-BC8B-4E22-BAD8-50F12D95ABB9}" type="pres">
      <dgm:prSet presAssocID="{E749AD2A-B620-4B54-8E00-3430F4F1F4F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15C83C01-1A15-4F8F-9376-7381C5AD7577}" type="presOf" srcId="{F9267766-0C3A-4613-B134-BB7F64A6CA5C}" destId="{41DC42FF-C65F-4D9D-B091-0E879D0D47A2}" srcOrd="0" destOrd="0" presId="urn:microsoft.com/office/officeart/2005/8/layout/hList7"/>
    <dgm:cxn modelId="{1E7BCC03-D2C8-495A-828D-377D2EBE606C}" type="presOf" srcId="{E749AD2A-B620-4B54-8E00-3430F4F1F4FC}" destId="{B264E9FC-84C5-42FD-8D95-0E7EBD5D65A8}" srcOrd="0" destOrd="0" presId="urn:microsoft.com/office/officeart/2005/8/layout/hList7"/>
    <dgm:cxn modelId="{23FFCC0D-E65E-4FA0-A5C8-28F5BA9EB595}" type="presOf" srcId="{0AB8EE54-286B-4CCB-9215-13C3B6CEAF1B}" destId="{A9C62928-1030-4A11-B81E-5E93701FDAB8}" srcOrd="1" destOrd="0" presId="urn:microsoft.com/office/officeart/2005/8/layout/hList7"/>
    <dgm:cxn modelId="{CAD3F410-1BF3-499B-A00E-E07AAE9F4BE7}" type="presOf" srcId="{0AB8EE54-286B-4CCB-9215-13C3B6CEAF1B}" destId="{55D2452C-1B79-4285-A562-7AFED9378ED1}" srcOrd="0" destOrd="0" presId="urn:microsoft.com/office/officeart/2005/8/layout/hList7"/>
    <dgm:cxn modelId="{71196334-D1A7-4361-BED0-708F52F36456}" type="presOf" srcId="{97EA9695-1A05-4626-ABE6-3957E0CD8737}" destId="{BE84F5EF-A65A-4BFF-B1E5-45F3A81846DC}" srcOrd="0" destOrd="0" presId="urn:microsoft.com/office/officeart/2005/8/layout/hList7"/>
    <dgm:cxn modelId="{700E4C3E-CD9C-4914-B5F4-2BD73E60A161}" type="presOf" srcId="{21CB9FD1-B1CB-445C-A1F1-1FE528812708}" destId="{80AF39EC-A9F6-41CA-93DA-FFCCF7530BA7}" srcOrd="1" destOrd="0" presId="urn:microsoft.com/office/officeart/2005/8/layout/hList7"/>
    <dgm:cxn modelId="{798E445D-A71B-46C2-9CDC-A02C3421673A}" type="presOf" srcId="{57E26D95-9A52-467B-90BE-452055CA8228}" destId="{8675800F-E9BD-4545-8ED7-605BE11E13CA}" srcOrd="1" destOrd="0" presId="urn:microsoft.com/office/officeart/2005/8/layout/hList7"/>
    <dgm:cxn modelId="{934CB345-1139-4C3A-8C78-2C1110F1599B}" type="presOf" srcId="{A36E9E41-1E33-4616-8E0A-D0C3D92D06E6}" destId="{834BC4C3-553A-4CB1-8B53-ED21578ADC25}" srcOrd="0" destOrd="0" presId="urn:microsoft.com/office/officeart/2005/8/layout/hList7"/>
    <dgm:cxn modelId="{24059546-339C-41FC-B0AB-10BD69A8FE34}" type="presOf" srcId="{E749AD2A-B620-4B54-8E00-3430F4F1F4FC}" destId="{0EB34204-C06F-4BE8-8A0A-7719E37546A6}" srcOrd="1" destOrd="0" presId="urn:microsoft.com/office/officeart/2005/8/layout/hList7"/>
    <dgm:cxn modelId="{E2996F6F-2C24-4D7C-B422-C1A0A5609967}" srcId="{B897C459-156A-4752-8911-34F4C30F673D}" destId="{57E26D95-9A52-467B-90BE-452055CA8228}" srcOrd="2" destOrd="0" parTransId="{932C7221-0E12-464D-9949-9EFE9016C420}" sibTransId="{F9267766-0C3A-4613-B134-BB7F64A6CA5C}"/>
    <dgm:cxn modelId="{8CABBD50-D3BF-47BB-B8EB-11CB6334C143}" type="presOf" srcId="{21CB9FD1-B1CB-445C-A1F1-1FE528812708}" destId="{B1B03393-1649-4B88-B1B3-C4C8CF9D48EE}" srcOrd="0" destOrd="0" presId="urn:microsoft.com/office/officeart/2005/8/layout/hList7"/>
    <dgm:cxn modelId="{D9468A7C-3A52-4EA2-9AB3-467F709C2380}" srcId="{B897C459-156A-4752-8911-34F4C30F673D}" destId="{21CB9FD1-B1CB-445C-A1F1-1FE528812708}" srcOrd="0" destOrd="0" parTransId="{F04D5B57-F38C-4375-A263-B8A8A615675D}" sibTransId="{A36E9E41-1E33-4616-8E0A-D0C3D92D06E6}"/>
    <dgm:cxn modelId="{A4308490-A982-4E2C-9374-24BFE419F46D}" srcId="{B897C459-156A-4752-8911-34F4C30F673D}" destId="{0AB8EE54-286B-4CCB-9215-13C3B6CEAF1B}" srcOrd="1" destOrd="0" parTransId="{3A3A30B2-1BFB-414C-B163-7516E8AD5846}" sibTransId="{97EA9695-1A05-4626-ABE6-3957E0CD8737}"/>
    <dgm:cxn modelId="{9F6D4EDE-DD0F-4B77-A32A-1FA45F139A43}" srcId="{B897C459-156A-4752-8911-34F4C30F673D}" destId="{E749AD2A-B620-4B54-8E00-3430F4F1F4FC}" srcOrd="3" destOrd="0" parTransId="{5DC059F2-E045-488C-A8DC-0771EEAEAC96}" sibTransId="{5736335B-C9DC-4D44-B59C-B49F073DBBDB}"/>
    <dgm:cxn modelId="{FF7ECDE3-BCC4-445D-B8BC-077F52B10D22}" type="presOf" srcId="{B897C459-156A-4752-8911-34F4C30F673D}" destId="{F6E1A4F2-AF95-4B11-87B9-FA5558868089}" srcOrd="0" destOrd="0" presId="urn:microsoft.com/office/officeart/2005/8/layout/hList7"/>
    <dgm:cxn modelId="{A67556E6-7DA2-4E48-9F1F-ADD1FACD5B8C}" type="presOf" srcId="{57E26D95-9A52-467B-90BE-452055CA8228}" destId="{958D4421-A843-4CB3-A655-3E8FED9660AA}" srcOrd="0" destOrd="0" presId="urn:microsoft.com/office/officeart/2005/8/layout/hList7"/>
    <dgm:cxn modelId="{B7A2538F-0A08-4183-92F1-2ED0D2304BA6}" type="presParOf" srcId="{F6E1A4F2-AF95-4B11-87B9-FA5558868089}" destId="{0D4339ED-7707-4B4A-ACA3-F17C5CE8B39F}" srcOrd="0" destOrd="0" presId="urn:microsoft.com/office/officeart/2005/8/layout/hList7"/>
    <dgm:cxn modelId="{4F650AF8-486E-40CC-AB97-E36B40F2F03C}" type="presParOf" srcId="{F6E1A4F2-AF95-4B11-87B9-FA5558868089}" destId="{71E3BA29-3E99-4A38-92B2-B4999B8AD06C}" srcOrd="1" destOrd="0" presId="urn:microsoft.com/office/officeart/2005/8/layout/hList7"/>
    <dgm:cxn modelId="{A5EF49F4-CE92-4CFA-90C3-33AACF6B4E1D}" type="presParOf" srcId="{71E3BA29-3E99-4A38-92B2-B4999B8AD06C}" destId="{8A00A250-6A5B-4B9B-B9E8-9853497FC349}" srcOrd="0" destOrd="0" presId="urn:microsoft.com/office/officeart/2005/8/layout/hList7"/>
    <dgm:cxn modelId="{3EB2C1D4-653F-4462-BFB9-649FC717C70D}" type="presParOf" srcId="{8A00A250-6A5B-4B9B-B9E8-9853497FC349}" destId="{B1B03393-1649-4B88-B1B3-C4C8CF9D48EE}" srcOrd="0" destOrd="0" presId="urn:microsoft.com/office/officeart/2005/8/layout/hList7"/>
    <dgm:cxn modelId="{A8AD9DF6-F4EC-4F4C-ADDA-1977D9CA40EE}" type="presParOf" srcId="{8A00A250-6A5B-4B9B-B9E8-9853497FC349}" destId="{80AF39EC-A9F6-41CA-93DA-FFCCF7530BA7}" srcOrd="1" destOrd="0" presId="urn:microsoft.com/office/officeart/2005/8/layout/hList7"/>
    <dgm:cxn modelId="{CE4762E7-44C0-4543-85A4-6D264E2E046B}" type="presParOf" srcId="{8A00A250-6A5B-4B9B-B9E8-9853497FC349}" destId="{254F67B4-3C87-4360-B9EE-A07DA8F403E4}" srcOrd="2" destOrd="0" presId="urn:microsoft.com/office/officeart/2005/8/layout/hList7"/>
    <dgm:cxn modelId="{6BCC970F-96F3-41C4-B8BF-5FE8AB7B7FE1}" type="presParOf" srcId="{8A00A250-6A5B-4B9B-B9E8-9853497FC349}" destId="{4CAAA7BD-1B4D-463F-B3C1-8598597F1716}" srcOrd="3" destOrd="0" presId="urn:microsoft.com/office/officeart/2005/8/layout/hList7"/>
    <dgm:cxn modelId="{25CCFEBD-4698-4048-B407-DAEFE47F6184}" type="presParOf" srcId="{71E3BA29-3E99-4A38-92B2-B4999B8AD06C}" destId="{834BC4C3-553A-4CB1-8B53-ED21578ADC25}" srcOrd="1" destOrd="0" presId="urn:microsoft.com/office/officeart/2005/8/layout/hList7"/>
    <dgm:cxn modelId="{6C3AFFB2-7D85-4C22-9650-37914AD4C333}" type="presParOf" srcId="{71E3BA29-3E99-4A38-92B2-B4999B8AD06C}" destId="{1F9CE1CE-875C-4881-9F60-07535527D1DB}" srcOrd="2" destOrd="0" presId="urn:microsoft.com/office/officeart/2005/8/layout/hList7"/>
    <dgm:cxn modelId="{23A30FEB-7BD6-481A-B52C-62E811A8EF8C}" type="presParOf" srcId="{1F9CE1CE-875C-4881-9F60-07535527D1DB}" destId="{55D2452C-1B79-4285-A562-7AFED9378ED1}" srcOrd="0" destOrd="0" presId="urn:microsoft.com/office/officeart/2005/8/layout/hList7"/>
    <dgm:cxn modelId="{94A2B769-B18B-466E-AA22-726B47B79602}" type="presParOf" srcId="{1F9CE1CE-875C-4881-9F60-07535527D1DB}" destId="{A9C62928-1030-4A11-B81E-5E93701FDAB8}" srcOrd="1" destOrd="0" presId="urn:microsoft.com/office/officeart/2005/8/layout/hList7"/>
    <dgm:cxn modelId="{C261A2CB-70A6-4FF0-A07D-0B1572BF0B14}" type="presParOf" srcId="{1F9CE1CE-875C-4881-9F60-07535527D1DB}" destId="{6759DB6C-F3EF-456A-ACF3-A213FD6E2A9B}" srcOrd="2" destOrd="0" presId="urn:microsoft.com/office/officeart/2005/8/layout/hList7"/>
    <dgm:cxn modelId="{BC7E843B-8917-4FD2-A4A4-6C36FA28EEB0}" type="presParOf" srcId="{1F9CE1CE-875C-4881-9F60-07535527D1DB}" destId="{0265A0FB-9247-42A4-A10E-ADAA940B6D3E}" srcOrd="3" destOrd="0" presId="urn:microsoft.com/office/officeart/2005/8/layout/hList7"/>
    <dgm:cxn modelId="{E1DAC317-8CD3-4465-B4F0-F27934072DA4}" type="presParOf" srcId="{71E3BA29-3E99-4A38-92B2-B4999B8AD06C}" destId="{BE84F5EF-A65A-4BFF-B1E5-45F3A81846DC}" srcOrd="3" destOrd="0" presId="urn:microsoft.com/office/officeart/2005/8/layout/hList7"/>
    <dgm:cxn modelId="{EACD7904-FCFD-43D4-AA42-FFF1301C285E}" type="presParOf" srcId="{71E3BA29-3E99-4A38-92B2-B4999B8AD06C}" destId="{FDE111CD-7F02-443C-B448-8FD9E5A7D79E}" srcOrd="4" destOrd="0" presId="urn:microsoft.com/office/officeart/2005/8/layout/hList7"/>
    <dgm:cxn modelId="{3042FE03-19C3-4BD6-8CEF-DAABAE034458}" type="presParOf" srcId="{FDE111CD-7F02-443C-B448-8FD9E5A7D79E}" destId="{958D4421-A843-4CB3-A655-3E8FED9660AA}" srcOrd="0" destOrd="0" presId="urn:microsoft.com/office/officeart/2005/8/layout/hList7"/>
    <dgm:cxn modelId="{F533F87C-DB6B-4359-9876-6B6F6186FFFA}" type="presParOf" srcId="{FDE111CD-7F02-443C-B448-8FD9E5A7D79E}" destId="{8675800F-E9BD-4545-8ED7-605BE11E13CA}" srcOrd="1" destOrd="0" presId="urn:microsoft.com/office/officeart/2005/8/layout/hList7"/>
    <dgm:cxn modelId="{3CA2E907-C5C9-4F81-9634-D9AC9BE45CEC}" type="presParOf" srcId="{FDE111CD-7F02-443C-B448-8FD9E5A7D79E}" destId="{481579A8-417D-4D27-9E78-D0841E9DEE13}" srcOrd="2" destOrd="0" presId="urn:microsoft.com/office/officeart/2005/8/layout/hList7"/>
    <dgm:cxn modelId="{370ABF9D-3CA8-4396-AAB4-279C5780C324}" type="presParOf" srcId="{FDE111CD-7F02-443C-B448-8FD9E5A7D79E}" destId="{E3FB0069-3515-470C-B2E6-9B20CEE5294A}" srcOrd="3" destOrd="0" presId="urn:microsoft.com/office/officeart/2005/8/layout/hList7"/>
    <dgm:cxn modelId="{06805D75-7E86-4ADE-8F55-398A6B448654}" type="presParOf" srcId="{71E3BA29-3E99-4A38-92B2-B4999B8AD06C}" destId="{41DC42FF-C65F-4D9D-B091-0E879D0D47A2}" srcOrd="5" destOrd="0" presId="urn:microsoft.com/office/officeart/2005/8/layout/hList7"/>
    <dgm:cxn modelId="{AC547DBE-A721-4D41-ACEC-550480876114}" type="presParOf" srcId="{71E3BA29-3E99-4A38-92B2-B4999B8AD06C}" destId="{19159AA2-056A-46CE-B67B-9B2E02DDEA44}" srcOrd="6" destOrd="0" presId="urn:microsoft.com/office/officeart/2005/8/layout/hList7"/>
    <dgm:cxn modelId="{7DD903C4-0F7D-4211-B60E-55C4D39ED50B}" type="presParOf" srcId="{19159AA2-056A-46CE-B67B-9B2E02DDEA44}" destId="{B264E9FC-84C5-42FD-8D95-0E7EBD5D65A8}" srcOrd="0" destOrd="0" presId="urn:microsoft.com/office/officeart/2005/8/layout/hList7"/>
    <dgm:cxn modelId="{F51B4C11-28EA-4C69-90A2-055DAFCAEC94}" type="presParOf" srcId="{19159AA2-056A-46CE-B67B-9B2E02DDEA44}" destId="{0EB34204-C06F-4BE8-8A0A-7719E37546A6}" srcOrd="1" destOrd="0" presId="urn:microsoft.com/office/officeart/2005/8/layout/hList7"/>
    <dgm:cxn modelId="{3FF9F316-C391-4D7A-902C-6A5B393ED472}" type="presParOf" srcId="{19159AA2-056A-46CE-B67B-9B2E02DDEA44}" destId="{737589BD-100E-4430-B722-17BB116DAA8F}" srcOrd="2" destOrd="0" presId="urn:microsoft.com/office/officeart/2005/8/layout/hList7"/>
    <dgm:cxn modelId="{32D331D0-1928-4A1A-A8A2-7EFC6622B75B}" type="presParOf" srcId="{19159AA2-056A-46CE-B67B-9B2E02DDEA44}" destId="{CC32CFAE-BC8B-4E22-BAD8-50F12D95AB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7A9EA-0686-4B3C-951D-EB3DB61DE5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0E8854-DEFD-4061-A0B5-34A23D28826F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/>
            <a:t>Las </a:t>
          </a:r>
          <a:r>
            <a:rPr lang="es-ES_tradnl" b="1" dirty="0"/>
            <a:t>herramientas tecnológicas</a:t>
          </a:r>
          <a:r>
            <a:rPr lang="es-ES_tradnl" dirty="0"/>
            <a:t> utilizadas han sido clave para que el proceso de digitalización, principalmente la inteligencia artificial, que permite la construcción de algoritmos y el uso de aprendizaje automático (machine </a:t>
          </a:r>
          <a:r>
            <a:rPr lang="es-ES_tradnl" dirty="0" err="1"/>
            <a:t>learning</a:t>
          </a:r>
          <a:r>
            <a:rPr lang="es-ES_tradnl" dirty="0"/>
            <a:t>) combinado con la explotación del llamado Big Data, que permite la utilización de bases de información muy grandes para utilizarla en la estrategia comercial en los segmentos masivos.</a:t>
          </a:r>
          <a:endParaRPr lang="en-US" dirty="0"/>
        </a:p>
      </dgm:t>
    </dgm:pt>
    <dgm:pt modelId="{8DDDF427-DCD5-4A97-83DF-BA9CE3CA4EE9}" type="parTrans" cxnId="{9741A54C-CC50-43A0-A83D-4D6774B8DFF8}">
      <dgm:prSet/>
      <dgm:spPr/>
      <dgm:t>
        <a:bodyPr/>
        <a:lstStyle/>
        <a:p>
          <a:endParaRPr lang="en-US"/>
        </a:p>
      </dgm:t>
    </dgm:pt>
    <dgm:pt modelId="{1DEB5943-8060-4B76-9CC5-F6F780D34DC9}" type="sibTrans" cxnId="{9741A54C-CC50-43A0-A83D-4D6774B8DFF8}">
      <dgm:prSet/>
      <dgm:spPr/>
      <dgm:t>
        <a:bodyPr/>
        <a:lstStyle/>
        <a:p>
          <a:endParaRPr lang="en-US"/>
        </a:p>
      </dgm:t>
    </dgm:pt>
    <dgm:pt modelId="{1FE33BF9-EFE4-46F5-AFB9-8C9371F1E9AC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/>
            <a:t>Los procesos de digitalización en las instituciones financieras tienen sus resultados más visibles en la transformación de los canales de venta, que antes se realizaban principalmente a través de la atención en sucursales, y ahora en los llamados </a:t>
          </a:r>
          <a:r>
            <a:rPr lang="es-ES_tradnl" b="1" dirty="0"/>
            <a:t>canales digitales</a:t>
          </a:r>
          <a:r>
            <a:rPr lang="es-ES_tradnl" dirty="0"/>
            <a:t>. </a:t>
          </a:r>
          <a:endParaRPr lang="en-US" dirty="0"/>
        </a:p>
      </dgm:t>
    </dgm:pt>
    <dgm:pt modelId="{502DAFA8-4E9A-426F-9972-CD107CE9FE70}" type="parTrans" cxnId="{02D9141C-74AE-4897-A02C-3404EAEB122D}">
      <dgm:prSet/>
      <dgm:spPr/>
      <dgm:t>
        <a:bodyPr/>
        <a:lstStyle/>
        <a:p>
          <a:endParaRPr lang="en-US"/>
        </a:p>
      </dgm:t>
    </dgm:pt>
    <dgm:pt modelId="{502361C5-27C3-4B54-BC62-F5C9B19E0E1D}" type="sibTrans" cxnId="{02D9141C-74AE-4897-A02C-3404EAEB122D}">
      <dgm:prSet/>
      <dgm:spPr/>
      <dgm:t>
        <a:bodyPr/>
        <a:lstStyle/>
        <a:p>
          <a:endParaRPr lang="en-US"/>
        </a:p>
      </dgm:t>
    </dgm:pt>
    <dgm:pt modelId="{DB28D7A9-41DB-4820-8BF0-3B2C74B7A15F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s-ES_tradn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creciente conglomeración de empresas financieras, la centralización de las tareas y decisiones principales en las casas centrales, una mayor capilaridad a través de empresas con presencia muy diseminada en el territorio y la subcontratación de cada vez más servicios.</a:t>
          </a:r>
        </a:p>
      </dgm:t>
    </dgm:pt>
    <dgm:pt modelId="{B47C1EDA-ACC7-49C9-9948-FB9316EC3E02}" type="parTrans" cxnId="{819991A8-7FC7-4044-A0A1-BDC7E734FFD9}">
      <dgm:prSet/>
      <dgm:spPr/>
      <dgm:t>
        <a:bodyPr/>
        <a:lstStyle/>
        <a:p>
          <a:endParaRPr lang="en-US"/>
        </a:p>
      </dgm:t>
    </dgm:pt>
    <dgm:pt modelId="{0806BF98-8404-4606-8A62-ACF25191B826}" type="sibTrans" cxnId="{819991A8-7FC7-4044-A0A1-BDC7E734FFD9}">
      <dgm:prSet/>
      <dgm:spPr/>
      <dgm:t>
        <a:bodyPr/>
        <a:lstStyle/>
        <a:p>
          <a:endParaRPr lang="en-US"/>
        </a:p>
      </dgm:t>
    </dgm:pt>
    <dgm:pt modelId="{D04B1936-6137-4365-B192-7E184DF86C6C}" type="pres">
      <dgm:prSet presAssocID="{AC47A9EA-0686-4B3C-951D-EB3DB61DE58D}" presName="root" presStyleCnt="0">
        <dgm:presLayoutVars>
          <dgm:dir/>
          <dgm:resizeHandles val="exact"/>
        </dgm:presLayoutVars>
      </dgm:prSet>
      <dgm:spPr/>
    </dgm:pt>
    <dgm:pt modelId="{AE6984F2-CF57-49B3-A7D0-D418A29982F3}" type="pres">
      <dgm:prSet presAssocID="{570E8854-DEFD-4061-A0B5-34A23D28826F}" presName="compNode" presStyleCnt="0"/>
      <dgm:spPr/>
    </dgm:pt>
    <dgm:pt modelId="{1118DD2A-5672-4D4B-8A7E-0C8E3896932E}" type="pres">
      <dgm:prSet presAssocID="{570E8854-DEFD-4061-A0B5-34A23D28826F}" presName="bgRect" presStyleLbl="bgShp" presStyleIdx="0" presStyleCnt="3"/>
      <dgm:spPr/>
    </dgm:pt>
    <dgm:pt modelId="{E1DAB4DC-EB6F-4D7D-A70A-14D36A3D2A1F}" type="pres">
      <dgm:prSet presAssocID="{570E8854-DEFD-4061-A0B5-34A23D2882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7EE1BA82-6223-44D5-866B-C1B761B341CF}" type="pres">
      <dgm:prSet presAssocID="{570E8854-DEFD-4061-A0B5-34A23D28826F}" presName="spaceRect" presStyleCnt="0"/>
      <dgm:spPr/>
    </dgm:pt>
    <dgm:pt modelId="{104B7E42-199A-463A-A45C-BB67B38A1399}" type="pres">
      <dgm:prSet presAssocID="{570E8854-DEFD-4061-A0B5-34A23D28826F}" presName="parTx" presStyleLbl="revTx" presStyleIdx="0" presStyleCnt="3" custScaleX="107120">
        <dgm:presLayoutVars>
          <dgm:chMax val="0"/>
          <dgm:chPref val="0"/>
        </dgm:presLayoutVars>
      </dgm:prSet>
      <dgm:spPr/>
    </dgm:pt>
    <dgm:pt modelId="{EF53E808-6432-4E3F-B60D-6D0749318924}" type="pres">
      <dgm:prSet presAssocID="{1DEB5943-8060-4B76-9CC5-F6F780D34DC9}" presName="sibTrans" presStyleCnt="0"/>
      <dgm:spPr/>
    </dgm:pt>
    <dgm:pt modelId="{BD6A7F70-E9CA-451B-8BFA-AAA6553BB163}" type="pres">
      <dgm:prSet presAssocID="{1FE33BF9-EFE4-46F5-AFB9-8C9371F1E9AC}" presName="compNode" presStyleCnt="0"/>
      <dgm:spPr/>
    </dgm:pt>
    <dgm:pt modelId="{4941E926-10AB-43DD-A3C4-4173417BDCD5}" type="pres">
      <dgm:prSet presAssocID="{1FE33BF9-EFE4-46F5-AFB9-8C9371F1E9AC}" presName="bgRect" presStyleLbl="bgShp" presStyleIdx="1" presStyleCnt="3"/>
      <dgm:spPr/>
    </dgm:pt>
    <dgm:pt modelId="{6C3F869B-71F5-461C-A8DE-EA4E849AF9A5}" type="pres">
      <dgm:prSet presAssocID="{1FE33BF9-EFE4-46F5-AFB9-8C9371F1E9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7DB77ADD-3003-4C7E-8776-F39BBE8A81B7}" type="pres">
      <dgm:prSet presAssocID="{1FE33BF9-EFE4-46F5-AFB9-8C9371F1E9AC}" presName="spaceRect" presStyleCnt="0"/>
      <dgm:spPr/>
    </dgm:pt>
    <dgm:pt modelId="{73ED2567-5853-4470-BD09-EF37B7E144AF}" type="pres">
      <dgm:prSet presAssocID="{1FE33BF9-EFE4-46F5-AFB9-8C9371F1E9AC}" presName="parTx" presStyleLbl="revTx" presStyleIdx="1" presStyleCnt="3" custScaleX="107592">
        <dgm:presLayoutVars>
          <dgm:chMax val="0"/>
          <dgm:chPref val="0"/>
        </dgm:presLayoutVars>
      </dgm:prSet>
      <dgm:spPr/>
    </dgm:pt>
    <dgm:pt modelId="{1A498AFC-B668-4738-95E0-CB80B42ADAEE}" type="pres">
      <dgm:prSet presAssocID="{502361C5-27C3-4B54-BC62-F5C9B19E0E1D}" presName="sibTrans" presStyleCnt="0"/>
      <dgm:spPr/>
    </dgm:pt>
    <dgm:pt modelId="{70CE6D3F-03F9-47BF-9E8C-5E86095DD6F0}" type="pres">
      <dgm:prSet presAssocID="{DB28D7A9-41DB-4820-8BF0-3B2C74B7A15F}" presName="compNode" presStyleCnt="0"/>
      <dgm:spPr/>
    </dgm:pt>
    <dgm:pt modelId="{38123F33-B271-448A-96D6-01031ACB949B}" type="pres">
      <dgm:prSet presAssocID="{DB28D7A9-41DB-4820-8BF0-3B2C74B7A15F}" presName="bgRect" presStyleLbl="bgShp" presStyleIdx="2" presStyleCnt="3"/>
      <dgm:spPr/>
    </dgm:pt>
    <dgm:pt modelId="{842C8BF3-B4CA-44AA-BEC4-4DBCCFEA00D9}" type="pres">
      <dgm:prSet presAssocID="{DB28D7A9-41DB-4820-8BF0-3B2C74B7A1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6CA1FF5-F6D6-4679-B9AA-99B9490E2396}" type="pres">
      <dgm:prSet presAssocID="{DB28D7A9-41DB-4820-8BF0-3B2C74B7A15F}" presName="spaceRect" presStyleCnt="0"/>
      <dgm:spPr/>
    </dgm:pt>
    <dgm:pt modelId="{CEC60CA3-DD5D-4C84-B4E8-B5F4D391E81C}" type="pres">
      <dgm:prSet presAssocID="{DB28D7A9-41DB-4820-8BF0-3B2C74B7A15F}" presName="parTx" presStyleLbl="revTx" presStyleIdx="2" presStyleCnt="3" custScaleX="105537">
        <dgm:presLayoutVars>
          <dgm:chMax val="0"/>
          <dgm:chPref val="0"/>
        </dgm:presLayoutVars>
      </dgm:prSet>
      <dgm:spPr/>
    </dgm:pt>
  </dgm:ptLst>
  <dgm:cxnLst>
    <dgm:cxn modelId="{1B37CE02-641D-479A-AC42-7D948898F590}" type="presOf" srcId="{DB28D7A9-41DB-4820-8BF0-3B2C74B7A15F}" destId="{CEC60CA3-DD5D-4C84-B4E8-B5F4D391E81C}" srcOrd="0" destOrd="0" presId="urn:microsoft.com/office/officeart/2018/2/layout/IconVerticalSolidList"/>
    <dgm:cxn modelId="{6443B210-9FF4-4BAA-8B51-F73322F17389}" type="presOf" srcId="{570E8854-DEFD-4061-A0B5-34A23D28826F}" destId="{104B7E42-199A-463A-A45C-BB67B38A1399}" srcOrd="0" destOrd="0" presId="urn:microsoft.com/office/officeart/2018/2/layout/IconVerticalSolidList"/>
    <dgm:cxn modelId="{02D9141C-74AE-4897-A02C-3404EAEB122D}" srcId="{AC47A9EA-0686-4B3C-951D-EB3DB61DE58D}" destId="{1FE33BF9-EFE4-46F5-AFB9-8C9371F1E9AC}" srcOrd="1" destOrd="0" parTransId="{502DAFA8-4E9A-426F-9972-CD107CE9FE70}" sibTransId="{502361C5-27C3-4B54-BC62-F5C9B19E0E1D}"/>
    <dgm:cxn modelId="{9741A54C-CC50-43A0-A83D-4D6774B8DFF8}" srcId="{AC47A9EA-0686-4B3C-951D-EB3DB61DE58D}" destId="{570E8854-DEFD-4061-A0B5-34A23D28826F}" srcOrd="0" destOrd="0" parTransId="{8DDDF427-DCD5-4A97-83DF-BA9CE3CA4EE9}" sibTransId="{1DEB5943-8060-4B76-9CC5-F6F780D34DC9}"/>
    <dgm:cxn modelId="{D7970378-4482-4E0A-948C-395E92D38574}" type="presOf" srcId="{AC47A9EA-0686-4B3C-951D-EB3DB61DE58D}" destId="{D04B1936-6137-4365-B192-7E184DF86C6C}" srcOrd="0" destOrd="0" presId="urn:microsoft.com/office/officeart/2018/2/layout/IconVerticalSolidList"/>
    <dgm:cxn modelId="{819991A8-7FC7-4044-A0A1-BDC7E734FFD9}" srcId="{AC47A9EA-0686-4B3C-951D-EB3DB61DE58D}" destId="{DB28D7A9-41DB-4820-8BF0-3B2C74B7A15F}" srcOrd="2" destOrd="0" parTransId="{B47C1EDA-ACC7-49C9-9948-FB9316EC3E02}" sibTransId="{0806BF98-8404-4606-8A62-ACF25191B826}"/>
    <dgm:cxn modelId="{5F2898AB-59DA-40B5-BEBB-F518E6017BE5}" type="presOf" srcId="{1FE33BF9-EFE4-46F5-AFB9-8C9371F1E9AC}" destId="{73ED2567-5853-4470-BD09-EF37B7E144AF}" srcOrd="0" destOrd="0" presId="urn:microsoft.com/office/officeart/2018/2/layout/IconVerticalSolidList"/>
    <dgm:cxn modelId="{9B802817-6D61-4647-9CEC-D8654EB317D7}" type="presParOf" srcId="{D04B1936-6137-4365-B192-7E184DF86C6C}" destId="{AE6984F2-CF57-49B3-A7D0-D418A29982F3}" srcOrd="0" destOrd="0" presId="urn:microsoft.com/office/officeart/2018/2/layout/IconVerticalSolidList"/>
    <dgm:cxn modelId="{A383D417-AE2D-48AC-9EA4-3F195867C963}" type="presParOf" srcId="{AE6984F2-CF57-49B3-A7D0-D418A29982F3}" destId="{1118DD2A-5672-4D4B-8A7E-0C8E3896932E}" srcOrd="0" destOrd="0" presId="urn:microsoft.com/office/officeart/2018/2/layout/IconVerticalSolidList"/>
    <dgm:cxn modelId="{902BC752-746A-4E77-999A-16ADE20D4A36}" type="presParOf" srcId="{AE6984F2-CF57-49B3-A7D0-D418A29982F3}" destId="{E1DAB4DC-EB6F-4D7D-A70A-14D36A3D2A1F}" srcOrd="1" destOrd="0" presId="urn:microsoft.com/office/officeart/2018/2/layout/IconVerticalSolidList"/>
    <dgm:cxn modelId="{6B046F74-5319-4F11-80BB-2BE24ACFB39C}" type="presParOf" srcId="{AE6984F2-CF57-49B3-A7D0-D418A29982F3}" destId="{7EE1BA82-6223-44D5-866B-C1B761B341CF}" srcOrd="2" destOrd="0" presId="urn:microsoft.com/office/officeart/2018/2/layout/IconVerticalSolidList"/>
    <dgm:cxn modelId="{80DF1D92-0AAD-4DAD-A8C0-02CAF04F7517}" type="presParOf" srcId="{AE6984F2-CF57-49B3-A7D0-D418A29982F3}" destId="{104B7E42-199A-463A-A45C-BB67B38A1399}" srcOrd="3" destOrd="0" presId="urn:microsoft.com/office/officeart/2018/2/layout/IconVerticalSolidList"/>
    <dgm:cxn modelId="{0CAB8650-4123-40A0-AC92-FC1782F70849}" type="presParOf" srcId="{D04B1936-6137-4365-B192-7E184DF86C6C}" destId="{EF53E808-6432-4E3F-B60D-6D0749318924}" srcOrd="1" destOrd="0" presId="urn:microsoft.com/office/officeart/2018/2/layout/IconVerticalSolidList"/>
    <dgm:cxn modelId="{FFB18BA5-A6B1-4A60-A3C3-7371D6FDA402}" type="presParOf" srcId="{D04B1936-6137-4365-B192-7E184DF86C6C}" destId="{BD6A7F70-E9CA-451B-8BFA-AAA6553BB163}" srcOrd="2" destOrd="0" presId="urn:microsoft.com/office/officeart/2018/2/layout/IconVerticalSolidList"/>
    <dgm:cxn modelId="{1EDA9355-D7A4-4075-BB45-A9E8A3830ABA}" type="presParOf" srcId="{BD6A7F70-E9CA-451B-8BFA-AAA6553BB163}" destId="{4941E926-10AB-43DD-A3C4-4173417BDCD5}" srcOrd="0" destOrd="0" presId="urn:microsoft.com/office/officeart/2018/2/layout/IconVerticalSolidList"/>
    <dgm:cxn modelId="{4F3CA060-8B29-4866-AFE1-4728A325BC00}" type="presParOf" srcId="{BD6A7F70-E9CA-451B-8BFA-AAA6553BB163}" destId="{6C3F869B-71F5-461C-A8DE-EA4E849AF9A5}" srcOrd="1" destOrd="0" presId="urn:microsoft.com/office/officeart/2018/2/layout/IconVerticalSolidList"/>
    <dgm:cxn modelId="{EBA13183-5986-465A-9E98-BF6D47AC7884}" type="presParOf" srcId="{BD6A7F70-E9CA-451B-8BFA-AAA6553BB163}" destId="{7DB77ADD-3003-4C7E-8776-F39BBE8A81B7}" srcOrd="2" destOrd="0" presId="urn:microsoft.com/office/officeart/2018/2/layout/IconVerticalSolidList"/>
    <dgm:cxn modelId="{B450AB2C-008F-4F91-8E23-FBE4DC82E32A}" type="presParOf" srcId="{BD6A7F70-E9CA-451B-8BFA-AAA6553BB163}" destId="{73ED2567-5853-4470-BD09-EF37B7E144AF}" srcOrd="3" destOrd="0" presId="urn:microsoft.com/office/officeart/2018/2/layout/IconVerticalSolidList"/>
    <dgm:cxn modelId="{D76669F7-0DA9-4132-AE52-AE6D4F10773B}" type="presParOf" srcId="{D04B1936-6137-4365-B192-7E184DF86C6C}" destId="{1A498AFC-B668-4738-95E0-CB80B42ADAEE}" srcOrd="3" destOrd="0" presId="urn:microsoft.com/office/officeart/2018/2/layout/IconVerticalSolidList"/>
    <dgm:cxn modelId="{C4FA4075-42B5-49C9-9167-8E592207D408}" type="presParOf" srcId="{D04B1936-6137-4365-B192-7E184DF86C6C}" destId="{70CE6D3F-03F9-47BF-9E8C-5E86095DD6F0}" srcOrd="4" destOrd="0" presId="urn:microsoft.com/office/officeart/2018/2/layout/IconVerticalSolidList"/>
    <dgm:cxn modelId="{359F1A4E-B73F-4062-84FF-C4ACAE000192}" type="presParOf" srcId="{70CE6D3F-03F9-47BF-9E8C-5E86095DD6F0}" destId="{38123F33-B271-448A-96D6-01031ACB949B}" srcOrd="0" destOrd="0" presId="urn:microsoft.com/office/officeart/2018/2/layout/IconVerticalSolidList"/>
    <dgm:cxn modelId="{178047FE-89E4-43BB-A4ED-02A80CC4249F}" type="presParOf" srcId="{70CE6D3F-03F9-47BF-9E8C-5E86095DD6F0}" destId="{842C8BF3-B4CA-44AA-BEC4-4DBCCFEA00D9}" srcOrd="1" destOrd="0" presId="urn:microsoft.com/office/officeart/2018/2/layout/IconVerticalSolidList"/>
    <dgm:cxn modelId="{D356A68C-EDC6-49F9-B097-E26BFB0C4CD1}" type="presParOf" srcId="{70CE6D3F-03F9-47BF-9E8C-5E86095DD6F0}" destId="{76CA1FF5-F6D6-4679-B9AA-99B9490E2396}" srcOrd="2" destOrd="0" presId="urn:microsoft.com/office/officeart/2018/2/layout/IconVerticalSolidList"/>
    <dgm:cxn modelId="{ADC26EA5-53EF-4645-8417-B48068F7282D}" type="presParOf" srcId="{70CE6D3F-03F9-47BF-9E8C-5E86095DD6F0}" destId="{CEC60CA3-DD5D-4C84-B4E8-B5F4D391E8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F2761-3B88-4435-A8DC-3F9F5CCCFED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14E2D7-C742-4488-89FC-3974325DD78B}">
      <dgm:prSet custT="1"/>
      <dgm:spPr>
        <a:xfrm>
          <a:off x="0" y="0"/>
          <a:ext cx="8175413" cy="1115283"/>
        </a:xfrm>
        <a:prstGeom prst="roundRect">
          <a:avLst>
            <a:gd name="adj" fmla="val 10000"/>
          </a:avLst>
        </a:prstGeom>
        <a:solidFill>
          <a:srgbClr val="903163">
            <a:hueOff val="0"/>
            <a:satOff val="0"/>
            <a:lumOff val="0"/>
            <a:alphaOff val="0"/>
          </a:srgb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600" b="1" u="sng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Sindicato sociopolítico</a:t>
          </a:r>
          <a:r>
            <a:rPr lang="es-MX" sz="16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: Impulsar un debate profundo sobre los impactos de la introducción acelerada de tecnología en nuestra sociedad. Debate filosófico introduciendo conceptos de justicia y ética en la incorporación tecnológica. </a:t>
          </a:r>
          <a:endParaRPr lang="en-US" sz="16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6C9FCD3D-42C9-4C6A-887A-1509EEF1B11F}" type="parTrans" cxnId="{7D0D755D-71C7-416A-88DE-D66EB7A5CD15}">
      <dgm:prSet/>
      <dgm:spPr/>
      <dgm:t>
        <a:bodyPr/>
        <a:lstStyle/>
        <a:p>
          <a:endParaRPr lang="en-US"/>
        </a:p>
      </dgm:t>
    </dgm:pt>
    <dgm:pt modelId="{B1B9A43A-AAC2-4D69-9581-C5449A6A51E0}" type="sibTrans" cxnId="{7D0D755D-71C7-416A-88DE-D66EB7A5CD15}">
      <dgm:prSet/>
      <dgm:spPr>
        <a:xfrm>
          <a:off x="7450478" y="845756"/>
          <a:ext cx="724934" cy="724934"/>
        </a:xfrm>
        <a:prstGeom prst="downArrow">
          <a:avLst>
            <a:gd name="adj1" fmla="val 55000"/>
            <a:gd name="adj2" fmla="val 45000"/>
          </a:avLst>
        </a:prstGeom>
        <a:solidFill>
          <a:srgbClr val="903163">
            <a:tint val="40000"/>
            <a:alpha val="90000"/>
            <a:hueOff val="0"/>
            <a:satOff val="0"/>
            <a:lumOff val="0"/>
            <a:alphaOff val="0"/>
          </a:srgbClr>
        </a:solidFill>
        <a:ln w="22225" cap="rnd" cmpd="sng" algn="ctr">
          <a:solidFill>
            <a:srgbClr val="90316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1760941A-8696-4436-9D78-1E28B33E6335}">
      <dgm:prSet/>
      <dgm:spPr>
        <a:xfrm>
          <a:off x="721359" y="1301163"/>
          <a:ext cx="8175413" cy="1115283"/>
        </a:xfrm>
        <a:prstGeom prst="roundRect">
          <a:avLst>
            <a:gd name="adj" fmla="val 10000"/>
          </a:avLst>
        </a:prstGeom>
        <a:solidFill>
          <a:srgbClr val="B2324B">
            <a:hueOff val="0"/>
            <a:satOff val="0"/>
            <a:lumOff val="0"/>
            <a:alphaOff val="0"/>
          </a:srgb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b="1" u="sng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La negociación colectiva como la herramienta por excelencia</a:t>
          </a:r>
          <a:r>
            <a:rPr lang="es-MX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: participación de los trabajadores para moldear la incorporación tecnológica, negociación en el uso de algoritmos, definición de sistemas de evaluación por desempeño y metas, abordar los impactos directos sobre condiciones laborales, programas de salud para impactos tecnológicos, etc.</a:t>
          </a:r>
          <a:endParaRPr lang="en-U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20DFB28D-D7EF-453F-8631-EB6D800B46C9}" type="parTrans" cxnId="{FD4C0B0E-1009-4703-B670-876A416C33F7}">
      <dgm:prSet/>
      <dgm:spPr/>
      <dgm:t>
        <a:bodyPr/>
        <a:lstStyle/>
        <a:p>
          <a:endParaRPr lang="en-US"/>
        </a:p>
      </dgm:t>
    </dgm:pt>
    <dgm:pt modelId="{02E356F9-5D5C-4476-A07A-7AD9AEC0E591}" type="sibTrans" cxnId="{FD4C0B0E-1009-4703-B670-876A416C33F7}">
      <dgm:prSet/>
      <dgm:spPr>
        <a:xfrm>
          <a:off x="8171838" y="2139485"/>
          <a:ext cx="724934" cy="724934"/>
        </a:xfrm>
        <a:prstGeom prst="downArrow">
          <a:avLst>
            <a:gd name="adj1" fmla="val 55000"/>
            <a:gd name="adj2" fmla="val 45000"/>
          </a:avLst>
        </a:prstGeom>
        <a:solidFill>
          <a:srgbClr val="B2324B">
            <a:tint val="40000"/>
            <a:alpha val="90000"/>
            <a:hueOff val="0"/>
            <a:satOff val="0"/>
            <a:lumOff val="0"/>
            <a:alphaOff val="0"/>
          </a:srgbClr>
        </a:solidFill>
        <a:ln w="22225" cap="rnd" cmpd="sng" algn="ctr">
          <a:solidFill>
            <a:srgbClr val="B2324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35AA7591-92A4-40F1-BFCB-5E95B99EE988}">
      <dgm:prSet custT="1"/>
      <dgm:spPr>
        <a:xfrm>
          <a:off x="1442719" y="2602327"/>
          <a:ext cx="8175413" cy="111528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MX" sz="1700" b="1" u="sng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Repensar nuevas formas de sindicalismo</a:t>
          </a:r>
          <a:r>
            <a:rPr lang="es-MX" sz="17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: Fortalecer comunicación interna aprovechando las nuevas tecnologías, repensar estructuras para un sindicalismo más plural que se adapte a las transformaciones del mercado laboral del sector, fortalecer alianzas clave para el sindicato principalmente a nivel internacional</a:t>
          </a:r>
          <a:endParaRPr lang="en-US" sz="17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EE530DA9-24A1-491B-AC7D-BBCB489164B1}" type="parTrans" cxnId="{C0E22BDB-8E9C-46F7-8D55-7FFC415CBC2A}">
      <dgm:prSet/>
      <dgm:spPr/>
      <dgm:t>
        <a:bodyPr/>
        <a:lstStyle/>
        <a:p>
          <a:endParaRPr lang="en-US"/>
        </a:p>
      </dgm:t>
    </dgm:pt>
    <dgm:pt modelId="{0C0C05CC-8616-47C3-9915-302F0A75334A}" type="sibTrans" cxnId="{C0E22BDB-8E9C-46F7-8D55-7FFC415CBC2A}">
      <dgm:prSet/>
      <dgm:spPr/>
      <dgm:t>
        <a:bodyPr/>
        <a:lstStyle/>
        <a:p>
          <a:endParaRPr lang="en-US"/>
        </a:p>
      </dgm:t>
    </dgm:pt>
    <dgm:pt modelId="{D9C268FB-231B-4BEC-943C-61B39474684E}" type="pres">
      <dgm:prSet presAssocID="{375F2761-3B88-4435-A8DC-3F9F5CCCFED3}" presName="outerComposite" presStyleCnt="0">
        <dgm:presLayoutVars>
          <dgm:chMax val="5"/>
          <dgm:dir/>
          <dgm:resizeHandles val="exact"/>
        </dgm:presLayoutVars>
      </dgm:prSet>
      <dgm:spPr/>
    </dgm:pt>
    <dgm:pt modelId="{798E0B28-E4CB-48AC-B0EE-1C5E4044B52C}" type="pres">
      <dgm:prSet presAssocID="{375F2761-3B88-4435-A8DC-3F9F5CCCFED3}" presName="dummyMaxCanvas" presStyleCnt="0">
        <dgm:presLayoutVars/>
      </dgm:prSet>
      <dgm:spPr/>
    </dgm:pt>
    <dgm:pt modelId="{9D570CDF-5D75-4500-B1C9-B39ECE0F3E5B}" type="pres">
      <dgm:prSet presAssocID="{375F2761-3B88-4435-A8DC-3F9F5CCCFED3}" presName="ThreeNodes_1" presStyleLbl="node1" presStyleIdx="0" presStyleCnt="3">
        <dgm:presLayoutVars>
          <dgm:bulletEnabled val="1"/>
        </dgm:presLayoutVars>
      </dgm:prSet>
      <dgm:spPr/>
    </dgm:pt>
    <dgm:pt modelId="{8E91090C-E0F3-452B-ACA8-589A78232A7F}" type="pres">
      <dgm:prSet presAssocID="{375F2761-3B88-4435-A8DC-3F9F5CCCFED3}" presName="ThreeNodes_2" presStyleLbl="node1" presStyleIdx="1" presStyleCnt="3">
        <dgm:presLayoutVars>
          <dgm:bulletEnabled val="1"/>
        </dgm:presLayoutVars>
      </dgm:prSet>
      <dgm:spPr/>
    </dgm:pt>
    <dgm:pt modelId="{D4272A04-DB42-4342-A36E-FBDDC4C7C4BC}" type="pres">
      <dgm:prSet presAssocID="{375F2761-3B88-4435-A8DC-3F9F5CCCFED3}" presName="ThreeNodes_3" presStyleLbl="node1" presStyleIdx="2" presStyleCnt="3" custScaleY="123603">
        <dgm:presLayoutVars>
          <dgm:bulletEnabled val="1"/>
        </dgm:presLayoutVars>
      </dgm:prSet>
      <dgm:spPr/>
    </dgm:pt>
    <dgm:pt modelId="{305F119B-4732-4F36-AE00-7094AD004AC2}" type="pres">
      <dgm:prSet presAssocID="{375F2761-3B88-4435-A8DC-3F9F5CCCFED3}" presName="ThreeConn_1-2" presStyleLbl="fgAccFollowNode1" presStyleIdx="0" presStyleCnt="2">
        <dgm:presLayoutVars>
          <dgm:bulletEnabled val="1"/>
        </dgm:presLayoutVars>
      </dgm:prSet>
      <dgm:spPr/>
    </dgm:pt>
    <dgm:pt modelId="{11A2C4C3-8B4D-4034-A4FC-1C5BAD2DA93A}" type="pres">
      <dgm:prSet presAssocID="{375F2761-3B88-4435-A8DC-3F9F5CCCFED3}" presName="ThreeConn_2-3" presStyleLbl="fgAccFollowNode1" presStyleIdx="1" presStyleCnt="2">
        <dgm:presLayoutVars>
          <dgm:bulletEnabled val="1"/>
        </dgm:presLayoutVars>
      </dgm:prSet>
      <dgm:spPr/>
    </dgm:pt>
    <dgm:pt modelId="{16727D72-5E12-4953-A33F-3829CD13E356}" type="pres">
      <dgm:prSet presAssocID="{375F2761-3B88-4435-A8DC-3F9F5CCCFED3}" presName="ThreeNodes_1_text" presStyleLbl="node1" presStyleIdx="2" presStyleCnt="3">
        <dgm:presLayoutVars>
          <dgm:bulletEnabled val="1"/>
        </dgm:presLayoutVars>
      </dgm:prSet>
      <dgm:spPr/>
    </dgm:pt>
    <dgm:pt modelId="{CB554283-DAA4-4866-8686-FB2FAC73D286}" type="pres">
      <dgm:prSet presAssocID="{375F2761-3B88-4435-A8DC-3F9F5CCCFED3}" presName="ThreeNodes_2_text" presStyleLbl="node1" presStyleIdx="2" presStyleCnt="3">
        <dgm:presLayoutVars>
          <dgm:bulletEnabled val="1"/>
        </dgm:presLayoutVars>
      </dgm:prSet>
      <dgm:spPr/>
    </dgm:pt>
    <dgm:pt modelId="{6A94A600-0119-4F34-98DB-71E0C9E6F711}" type="pres">
      <dgm:prSet presAssocID="{375F2761-3B88-4435-A8DC-3F9F5CCCFED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D4C0B0E-1009-4703-B670-876A416C33F7}" srcId="{375F2761-3B88-4435-A8DC-3F9F5CCCFED3}" destId="{1760941A-8696-4436-9D78-1E28B33E6335}" srcOrd="1" destOrd="0" parTransId="{20DFB28D-D7EF-453F-8631-EB6D800B46C9}" sibTransId="{02E356F9-5D5C-4476-A07A-7AD9AEC0E591}"/>
    <dgm:cxn modelId="{5E04D25C-4417-4C5B-B7F7-911129B05C90}" type="presOf" srcId="{2414E2D7-C742-4488-89FC-3974325DD78B}" destId="{9D570CDF-5D75-4500-B1C9-B39ECE0F3E5B}" srcOrd="0" destOrd="0" presId="urn:microsoft.com/office/officeart/2005/8/layout/vProcess5"/>
    <dgm:cxn modelId="{7D0D755D-71C7-416A-88DE-D66EB7A5CD15}" srcId="{375F2761-3B88-4435-A8DC-3F9F5CCCFED3}" destId="{2414E2D7-C742-4488-89FC-3974325DD78B}" srcOrd="0" destOrd="0" parTransId="{6C9FCD3D-42C9-4C6A-887A-1509EEF1B11F}" sibTransId="{B1B9A43A-AAC2-4D69-9581-C5449A6A51E0}"/>
    <dgm:cxn modelId="{2F0EB978-EF5D-4FD5-9DFF-8FC3186D4F25}" type="presOf" srcId="{02E356F9-5D5C-4476-A07A-7AD9AEC0E591}" destId="{11A2C4C3-8B4D-4034-A4FC-1C5BAD2DA93A}" srcOrd="0" destOrd="0" presId="urn:microsoft.com/office/officeart/2005/8/layout/vProcess5"/>
    <dgm:cxn modelId="{28D00C81-29B9-4A93-8AB8-8038145B5576}" type="presOf" srcId="{1760941A-8696-4436-9D78-1E28B33E6335}" destId="{8E91090C-E0F3-452B-ACA8-589A78232A7F}" srcOrd="0" destOrd="0" presId="urn:microsoft.com/office/officeart/2005/8/layout/vProcess5"/>
    <dgm:cxn modelId="{75320AA0-7BDB-493E-B0D0-77739A6AE5FD}" type="presOf" srcId="{1760941A-8696-4436-9D78-1E28B33E6335}" destId="{CB554283-DAA4-4866-8686-FB2FAC73D286}" srcOrd="1" destOrd="0" presId="urn:microsoft.com/office/officeart/2005/8/layout/vProcess5"/>
    <dgm:cxn modelId="{537712A0-E507-464F-B5E1-26A713614B92}" type="presOf" srcId="{B1B9A43A-AAC2-4D69-9581-C5449A6A51E0}" destId="{305F119B-4732-4F36-AE00-7094AD004AC2}" srcOrd="0" destOrd="0" presId="urn:microsoft.com/office/officeart/2005/8/layout/vProcess5"/>
    <dgm:cxn modelId="{907614AD-9CFF-4409-ABE6-9DBA8E9625B1}" type="presOf" srcId="{2414E2D7-C742-4488-89FC-3974325DD78B}" destId="{16727D72-5E12-4953-A33F-3829CD13E356}" srcOrd="1" destOrd="0" presId="urn:microsoft.com/office/officeart/2005/8/layout/vProcess5"/>
    <dgm:cxn modelId="{268377D6-3329-4D2D-B574-4E6060AD388F}" type="presOf" srcId="{375F2761-3B88-4435-A8DC-3F9F5CCCFED3}" destId="{D9C268FB-231B-4BEC-943C-61B39474684E}" srcOrd="0" destOrd="0" presId="urn:microsoft.com/office/officeart/2005/8/layout/vProcess5"/>
    <dgm:cxn modelId="{C0E22BDB-8E9C-46F7-8D55-7FFC415CBC2A}" srcId="{375F2761-3B88-4435-A8DC-3F9F5CCCFED3}" destId="{35AA7591-92A4-40F1-BFCB-5E95B99EE988}" srcOrd="2" destOrd="0" parTransId="{EE530DA9-24A1-491B-AC7D-BBCB489164B1}" sibTransId="{0C0C05CC-8616-47C3-9915-302F0A75334A}"/>
    <dgm:cxn modelId="{BEE7B7E8-427C-4968-A2FB-9FC90EE4412B}" type="presOf" srcId="{35AA7591-92A4-40F1-BFCB-5E95B99EE988}" destId="{6A94A600-0119-4F34-98DB-71E0C9E6F711}" srcOrd="1" destOrd="0" presId="urn:microsoft.com/office/officeart/2005/8/layout/vProcess5"/>
    <dgm:cxn modelId="{C74A5EEC-D3E7-4B0C-BC52-5F9DAA6C48DA}" type="presOf" srcId="{35AA7591-92A4-40F1-BFCB-5E95B99EE988}" destId="{D4272A04-DB42-4342-A36E-FBDDC4C7C4BC}" srcOrd="0" destOrd="0" presId="urn:microsoft.com/office/officeart/2005/8/layout/vProcess5"/>
    <dgm:cxn modelId="{4408C9A2-00BB-4C97-B6BF-C868D19196B1}" type="presParOf" srcId="{D9C268FB-231B-4BEC-943C-61B39474684E}" destId="{798E0B28-E4CB-48AC-B0EE-1C5E4044B52C}" srcOrd="0" destOrd="0" presId="urn:microsoft.com/office/officeart/2005/8/layout/vProcess5"/>
    <dgm:cxn modelId="{3A11428E-567F-4BFA-B9A7-0D91C6ECE0A9}" type="presParOf" srcId="{D9C268FB-231B-4BEC-943C-61B39474684E}" destId="{9D570CDF-5D75-4500-B1C9-B39ECE0F3E5B}" srcOrd="1" destOrd="0" presId="urn:microsoft.com/office/officeart/2005/8/layout/vProcess5"/>
    <dgm:cxn modelId="{00A2BF4E-02E1-4497-8217-70C71199E104}" type="presParOf" srcId="{D9C268FB-231B-4BEC-943C-61B39474684E}" destId="{8E91090C-E0F3-452B-ACA8-589A78232A7F}" srcOrd="2" destOrd="0" presId="urn:microsoft.com/office/officeart/2005/8/layout/vProcess5"/>
    <dgm:cxn modelId="{01A01C9B-FBDE-4170-B8D1-31DF29B1B226}" type="presParOf" srcId="{D9C268FB-231B-4BEC-943C-61B39474684E}" destId="{D4272A04-DB42-4342-A36E-FBDDC4C7C4BC}" srcOrd="3" destOrd="0" presId="urn:microsoft.com/office/officeart/2005/8/layout/vProcess5"/>
    <dgm:cxn modelId="{49B10034-12EC-43B6-AC82-2BA029256C39}" type="presParOf" srcId="{D9C268FB-231B-4BEC-943C-61B39474684E}" destId="{305F119B-4732-4F36-AE00-7094AD004AC2}" srcOrd="4" destOrd="0" presId="urn:microsoft.com/office/officeart/2005/8/layout/vProcess5"/>
    <dgm:cxn modelId="{F564A8B5-7EF7-4FD7-BC60-AEB616C55987}" type="presParOf" srcId="{D9C268FB-231B-4BEC-943C-61B39474684E}" destId="{11A2C4C3-8B4D-4034-A4FC-1C5BAD2DA93A}" srcOrd="5" destOrd="0" presId="urn:microsoft.com/office/officeart/2005/8/layout/vProcess5"/>
    <dgm:cxn modelId="{4556239C-C0E7-4078-A777-3F2667CED083}" type="presParOf" srcId="{D9C268FB-231B-4BEC-943C-61B39474684E}" destId="{16727D72-5E12-4953-A33F-3829CD13E356}" srcOrd="6" destOrd="0" presId="urn:microsoft.com/office/officeart/2005/8/layout/vProcess5"/>
    <dgm:cxn modelId="{F5EDCEC5-5391-4BFC-A486-52612583FC8F}" type="presParOf" srcId="{D9C268FB-231B-4BEC-943C-61B39474684E}" destId="{CB554283-DAA4-4866-8686-FB2FAC73D286}" srcOrd="7" destOrd="0" presId="urn:microsoft.com/office/officeart/2005/8/layout/vProcess5"/>
    <dgm:cxn modelId="{752B518E-9C68-4C58-A84E-E64C57308736}" type="presParOf" srcId="{D9C268FB-231B-4BEC-943C-61B39474684E}" destId="{6A94A600-0119-4F34-98DB-71E0C9E6F7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03393-1649-4B88-B1B3-C4C8CF9D48EE}">
      <dsp:nvSpPr>
        <dsp:cNvPr id="0" name=""/>
        <dsp:cNvSpPr/>
      </dsp:nvSpPr>
      <dsp:spPr>
        <a:xfrm>
          <a:off x="1705" y="0"/>
          <a:ext cx="1787723" cy="45520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Transformaciones en el Ecosistema Financiero</a:t>
          </a:r>
          <a:endParaRPr lang="en-US" sz="1700" kern="1200" dirty="0"/>
        </a:p>
      </dsp:txBody>
      <dsp:txXfrm>
        <a:off x="1705" y="1820833"/>
        <a:ext cx="1787723" cy="1820833"/>
      </dsp:txXfrm>
    </dsp:sp>
    <dsp:sp modelId="{4CAAA7BD-1B4D-463F-B3C1-8598597F1716}">
      <dsp:nvSpPr>
        <dsp:cNvPr id="0" name=""/>
        <dsp:cNvSpPr/>
      </dsp:nvSpPr>
      <dsp:spPr>
        <a:xfrm>
          <a:off x="137645" y="273125"/>
          <a:ext cx="1515843" cy="15158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2452C-1B79-4285-A562-7AFED9378ED1}">
      <dsp:nvSpPr>
        <dsp:cNvPr id="0" name=""/>
        <dsp:cNvSpPr/>
      </dsp:nvSpPr>
      <dsp:spPr>
        <a:xfrm>
          <a:off x="1843060" y="0"/>
          <a:ext cx="1787723" cy="45520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Transformaciones en el negocio – a nivel de empresa</a:t>
          </a:r>
          <a:endParaRPr lang="en-US" sz="1700" kern="1200" dirty="0"/>
        </a:p>
      </dsp:txBody>
      <dsp:txXfrm>
        <a:off x="1843060" y="1820833"/>
        <a:ext cx="1787723" cy="1820833"/>
      </dsp:txXfrm>
    </dsp:sp>
    <dsp:sp modelId="{0265A0FB-9247-42A4-A10E-ADAA940B6D3E}">
      <dsp:nvSpPr>
        <dsp:cNvPr id="0" name=""/>
        <dsp:cNvSpPr/>
      </dsp:nvSpPr>
      <dsp:spPr>
        <a:xfrm>
          <a:off x="1979000" y="273125"/>
          <a:ext cx="1515843" cy="15158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D4421-A843-4CB3-A655-3E8FED9660AA}">
      <dsp:nvSpPr>
        <dsp:cNvPr id="0" name=""/>
        <dsp:cNvSpPr/>
      </dsp:nvSpPr>
      <dsp:spPr>
        <a:xfrm>
          <a:off x="3684415" y="0"/>
          <a:ext cx="1787723" cy="45520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Transformaciones en el mundo del trabajo</a:t>
          </a:r>
          <a:endParaRPr lang="en-US" sz="1700" kern="1200" dirty="0"/>
        </a:p>
      </dsp:txBody>
      <dsp:txXfrm>
        <a:off x="3684415" y="1820833"/>
        <a:ext cx="1787723" cy="1820833"/>
      </dsp:txXfrm>
    </dsp:sp>
    <dsp:sp modelId="{E3FB0069-3515-470C-B2E6-9B20CEE5294A}">
      <dsp:nvSpPr>
        <dsp:cNvPr id="0" name=""/>
        <dsp:cNvSpPr/>
      </dsp:nvSpPr>
      <dsp:spPr>
        <a:xfrm>
          <a:off x="3820354" y="273125"/>
          <a:ext cx="1515843" cy="15158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4E9FC-84C5-42FD-8D95-0E7EBD5D65A8}">
      <dsp:nvSpPr>
        <dsp:cNvPr id="0" name=""/>
        <dsp:cNvSpPr/>
      </dsp:nvSpPr>
      <dsp:spPr>
        <a:xfrm>
          <a:off x="5525770" y="0"/>
          <a:ext cx="1787723" cy="45520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Transformaciones en los usuarios y el entrono</a:t>
          </a:r>
          <a:endParaRPr lang="en-US" sz="1700" kern="1200" dirty="0"/>
        </a:p>
      </dsp:txBody>
      <dsp:txXfrm>
        <a:off x="5525770" y="1820833"/>
        <a:ext cx="1787723" cy="1820833"/>
      </dsp:txXfrm>
    </dsp:sp>
    <dsp:sp modelId="{CC32CFAE-BC8B-4E22-BAD8-50F12D95ABB9}">
      <dsp:nvSpPr>
        <dsp:cNvPr id="0" name=""/>
        <dsp:cNvSpPr/>
      </dsp:nvSpPr>
      <dsp:spPr>
        <a:xfrm>
          <a:off x="5661709" y="273125"/>
          <a:ext cx="1515843" cy="15158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339ED-7707-4B4A-ACA3-F17C5CE8B39F}">
      <dsp:nvSpPr>
        <dsp:cNvPr id="0" name=""/>
        <dsp:cNvSpPr/>
      </dsp:nvSpPr>
      <dsp:spPr>
        <a:xfrm>
          <a:off x="292607" y="3641667"/>
          <a:ext cx="6729983" cy="682812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8DD2A-5672-4D4B-8A7E-0C8E3896932E}">
      <dsp:nvSpPr>
        <dsp:cNvPr id="0" name=""/>
        <dsp:cNvSpPr/>
      </dsp:nvSpPr>
      <dsp:spPr>
        <a:xfrm>
          <a:off x="-70954" y="9820"/>
          <a:ext cx="7356109" cy="14904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B4DC-EB6F-4D7D-A70A-14D36A3D2A1F}">
      <dsp:nvSpPr>
        <dsp:cNvPr id="0" name=""/>
        <dsp:cNvSpPr/>
      </dsp:nvSpPr>
      <dsp:spPr>
        <a:xfrm>
          <a:off x="379903" y="345169"/>
          <a:ext cx="821344" cy="8197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B7E42-199A-463A-A45C-BB67B38A1399}">
      <dsp:nvSpPr>
        <dsp:cNvPr id="0" name=""/>
        <dsp:cNvSpPr/>
      </dsp:nvSpPr>
      <dsp:spPr>
        <a:xfrm>
          <a:off x="1454035" y="9820"/>
          <a:ext cx="5959897" cy="149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92" tIns="157892" rIns="157892" bIns="1578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Las </a:t>
          </a:r>
          <a:r>
            <a:rPr lang="es-ES_tradnl" sz="1400" b="1" kern="1200" dirty="0"/>
            <a:t>herramientas tecnológicas</a:t>
          </a:r>
          <a:r>
            <a:rPr lang="es-ES_tradnl" sz="1400" kern="1200" dirty="0"/>
            <a:t> utilizadas han sido clave para que el proceso de digitalización, principalmente la inteligencia artificial, que permite la construcción de algoritmos y el uso de aprendizaje automático (machine </a:t>
          </a:r>
          <a:r>
            <a:rPr lang="es-ES_tradnl" sz="1400" kern="1200" dirty="0" err="1"/>
            <a:t>learning</a:t>
          </a:r>
          <a:r>
            <a:rPr lang="es-ES_tradnl" sz="1400" kern="1200" dirty="0"/>
            <a:t>) combinado con la explotación del llamado Big Data, que permite la utilización de bases de información muy grandes para utilizarla en la estrategia comercial en los segmentos masivos.</a:t>
          </a:r>
          <a:endParaRPr lang="en-US" sz="1400" kern="1200" dirty="0"/>
        </a:p>
      </dsp:txBody>
      <dsp:txXfrm>
        <a:off x="1454035" y="9820"/>
        <a:ext cx="5959897" cy="1491895"/>
      </dsp:txXfrm>
    </dsp:sp>
    <dsp:sp modelId="{4941E926-10AB-43DD-A3C4-4173417BDCD5}">
      <dsp:nvSpPr>
        <dsp:cNvPr id="0" name=""/>
        <dsp:cNvSpPr/>
      </dsp:nvSpPr>
      <dsp:spPr>
        <a:xfrm>
          <a:off x="-70954" y="1863387"/>
          <a:ext cx="7356109" cy="14904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F869B-71F5-461C-A8DE-EA4E849AF9A5}">
      <dsp:nvSpPr>
        <dsp:cNvPr id="0" name=""/>
        <dsp:cNvSpPr/>
      </dsp:nvSpPr>
      <dsp:spPr>
        <a:xfrm>
          <a:off x="379903" y="2198735"/>
          <a:ext cx="821344" cy="8197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D2567-5853-4470-BD09-EF37B7E144AF}">
      <dsp:nvSpPr>
        <dsp:cNvPr id="0" name=""/>
        <dsp:cNvSpPr/>
      </dsp:nvSpPr>
      <dsp:spPr>
        <a:xfrm>
          <a:off x="1440905" y="1863387"/>
          <a:ext cx="5986158" cy="149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92" tIns="157892" rIns="157892" bIns="1578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Los procesos de digitalización en las instituciones financieras tienen sus resultados más visibles en la transformación de los canales de venta, que antes se realizaban principalmente a través de la atención en sucursales, y ahora en los llamados </a:t>
          </a:r>
          <a:r>
            <a:rPr lang="es-ES_tradnl" sz="1400" b="1" kern="1200" dirty="0"/>
            <a:t>canales digitales</a:t>
          </a:r>
          <a:r>
            <a:rPr lang="es-ES_tradnl" sz="1400" kern="1200" dirty="0"/>
            <a:t>. </a:t>
          </a:r>
          <a:endParaRPr lang="en-US" sz="1400" kern="1200" dirty="0"/>
        </a:p>
      </dsp:txBody>
      <dsp:txXfrm>
        <a:off x="1440905" y="1863387"/>
        <a:ext cx="5986158" cy="1491895"/>
      </dsp:txXfrm>
    </dsp:sp>
    <dsp:sp modelId="{38123F33-B271-448A-96D6-01031ACB949B}">
      <dsp:nvSpPr>
        <dsp:cNvPr id="0" name=""/>
        <dsp:cNvSpPr/>
      </dsp:nvSpPr>
      <dsp:spPr>
        <a:xfrm>
          <a:off x="-70954" y="3716954"/>
          <a:ext cx="7356109" cy="14904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C8BF3-B4CA-44AA-BEC4-4DBCCFEA00D9}">
      <dsp:nvSpPr>
        <dsp:cNvPr id="0" name=""/>
        <dsp:cNvSpPr/>
      </dsp:nvSpPr>
      <dsp:spPr>
        <a:xfrm>
          <a:off x="379903" y="4052302"/>
          <a:ext cx="821344" cy="8197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60CA3-DD5D-4C84-B4E8-B5F4D391E81C}">
      <dsp:nvSpPr>
        <dsp:cNvPr id="0" name=""/>
        <dsp:cNvSpPr/>
      </dsp:nvSpPr>
      <dsp:spPr>
        <a:xfrm>
          <a:off x="1498072" y="3716954"/>
          <a:ext cx="5871822" cy="149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92" tIns="157892" rIns="157892" bIns="15789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</a:t>
          </a:r>
          <a:r>
            <a:rPr lang="es-ES_tradnl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creciente conglomeración de empresas financieras, la centralización de las tareas y decisiones principales en las casas centrales, una mayor capilaridad a través de empresas con presencia muy diseminada en el territorio y la subcontratación de cada vez más servicios.</a:t>
          </a:r>
        </a:p>
      </dsp:txBody>
      <dsp:txXfrm>
        <a:off x="1498072" y="3716954"/>
        <a:ext cx="5871822" cy="1491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70CDF-5D75-4500-B1C9-B39ECE0F3E5B}">
      <dsp:nvSpPr>
        <dsp:cNvPr id="0" name=""/>
        <dsp:cNvSpPr/>
      </dsp:nvSpPr>
      <dsp:spPr>
        <a:xfrm>
          <a:off x="0" y="-70276"/>
          <a:ext cx="8175413" cy="1190970"/>
        </a:xfrm>
        <a:prstGeom prst="roundRect">
          <a:avLst>
            <a:gd name="adj" fmla="val 10000"/>
          </a:avLst>
        </a:prstGeom>
        <a:solidFill>
          <a:srgbClr val="903163">
            <a:hueOff val="0"/>
            <a:satOff val="0"/>
            <a:lumOff val="0"/>
            <a:alphaOff val="0"/>
          </a:srgb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sng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Sindicato sociopolítico</a:t>
          </a:r>
          <a:r>
            <a:rPr lang="es-MX" sz="16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: Impulsar un debate profundo sobre los impactos de la introducción acelerada de tecnología en nuestra sociedad. Debate filosófico introduciendo conceptos de justicia y ética en la incorporación tecnológica. </a:t>
          </a:r>
          <a:endParaRPr lang="en-US" sz="1600" kern="12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4882" y="-35394"/>
        <a:ext cx="6890264" cy="1121206"/>
      </dsp:txXfrm>
    </dsp:sp>
    <dsp:sp modelId="{8E91090C-E0F3-452B-ACA8-589A78232A7F}">
      <dsp:nvSpPr>
        <dsp:cNvPr id="0" name=""/>
        <dsp:cNvSpPr/>
      </dsp:nvSpPr>
      <dsp:spPr>
        <a:xfrm>
          <a:off x="721359" y="1319188"/>
          <a:ext cx="8175413" cy="1190970"/>
        </a:xfrm>
        <a:prstGeom prst="roundRect">
          <a:avLst>
            <a:gd name="adj" fmla="val 10000"/>
          </a:avLst>
        </a:prstGeom>
        <a:solidFill>
          <a:srgbClr val="B2324B">
            <a:hueOff val="0"/>
            <a:satOff val="0"/>
            <a:lumOff val="0"/>
            <a:alphaOff val="0"/>
          </a:srgb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u="sng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La negociación colectiva como la herramienta por excelencia</a:t>
          </a:r>
          <a:r>
            <a:rPr lang="es-MX" sz="15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: participación de los trabajadores para moldear la incorporación tecnológica, negociación en el uso de algoritmos, definición de sistemas de evaluación por desempeño y metas, abordar los impactos directos sobre condiciones laborales, programas de salud para impactos tecnológicos, etc.</a:t>
          </a:r>
          <a:endParaRPr lang="en-US" sz="1500" kern="12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56241" y="1354070"/>
        <a:ext cx="6610158" cy="1121206"/>
      </dsp:txXfrm>
    </dsp:sp>
    <dsp:sp modelId="{D4272A04-DB42-4342-A36E-FBDDC4C7C4BC}">
      <dsp:nvSpPr>
        <dsp:cNvPr id="0" name=""/>
        <dsp:cNvSpPr/>
      </dsp:nvSpPr>
      <dsp:spPr>
        <a:xfrm>
          <a:off x="1442719" y="2568101"/>
          <a:ext cx="8175413" cy="1472074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2222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u="sng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Repensar nuevas formas de sindicalismo</a:t>
          </a:r>
          <a:r>
            <a:rPr lang="es-MX" sz="17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: Fortalecer comunicación interna aprovechando las nuevas tecnologías, repensar estructuras para un sindicalismo más plural que se adapte a las transformaciones del mercado laboral del sector, fortalecer alianzas clave para el sindicato principalmente a nivel internacional</a:t>
          </a:r>
          <a:endParaRPr lang="en-US" sz="1700" kern="12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1485835" y="2611217"/>
        <a:ext cx="6593690" cy="1385842"/>
      </dsp:txXfrm>
    </dsp:sp>
    <dsp:sp modelId="{305F119B-4732-4F36-AE00-7094AD004AC2}">
      <dsp:nvSpPr>
        <dsp:cNvPr id="0" name=""/>
        <dsp:cNvSpPr/>
      </dsp:nvSpPr>
      <dsp:spPr>
        <a:xfrm>
          <a:off x="7401282" y="832876"/>
          <a:ext cx="774130" cy="774130"/>
        </a:xfrm>
        <a:prstGeom prst="downArrow">
          <a:avLst>
            <a:gd name="adj1" fmla="val 55000"/>
            <a:gd name="adj2" fmla="val 45000"/>
          </a:avLst>
        </a:prstGeom>
        <a:solidFill>
          <a:srgbClr val="903163">
            <a:tint val="40000"/>
            <a:alpha val="90000"/>
            <a:hueOff val="0"/>
            <a:satOff val="0"/>
            <a:lumOff val="0"/>
            <a:alphaOff val="0"/>
          </a:srgbClr>
        </a:solidFill>
        <a:ln w="22225" cap="rnd" cmpd="sng" algn="ctr">
          <a:solidFill>
            <a:srgbClr val="90316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7575461" y="832876"/>
        <a:ext cx="425772" cy="582533"/>
      </dsp:txXfrm>
    </dsp:sp>
    <dsp:sp modelId="{11A2C4C3-8B4D-4034-A4FC-1C5BAD2DA93A}">
      <dsp:nvSpPr>
        <dsp:cNvPr id="0" name=""/>
        <dsp:cNvSpPr/>
      </dsp:nvSpPr>
      <dsp:spPr>
        <a:xfrm>
          <a:off x="8122642" y="2214401"/>
          <a:ext cx="774130" cy="774130"/>
        </a:xfrm>
        <a:prstGeom prst="downArrow">
          <a:avLst>
            <a:gd name="adj1" fmla="val 55000"/>
            <a:gd name="adj2" fmla="val 45000"/>
          </a:avLst>
        </a:prstGeom>
        <a:solidFill>
          <a:srgbClr val="B2324B">
            <a:tint val="40000"/>
            <a:alpha val="90000"/>
            <a:hueOff val="0"/>
            <a:satOff val="0"/>
            <a:lumOff val="0"/>
            <a:alphaOff val="0"/>
          </a:srgbClr>
        </a:solidFill>
        <a:ln w="22225" cap="rnd" cmpd="sng" algn="ctr">
          <a:solidFill>
            <a:srgbClr val="B2324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8296821" y="2214401"/>
        <a:ext cx="425772" cy="582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28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776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019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2325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6597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033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1660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541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654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3573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3B05B0-0F3F-468F-ADD9-6D3D4673A3DD}" type="datetimeFigureOut">
              <a:rPr lang="es-UY" smtClean="0"/>
              <a:t>25/10/2023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00A121-1D09-4D44-899F-83032AC650F3}" type="slidenum">
              <a:rPr lang="es-UY" smtClean="0"/>
              <a:t>‹Nº›</a:t>
            </a:fld>
            <a:endParaRPr lang="es-UY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83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E59CFA4-3228-FE75-7289-660B1E8CF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tecnología y el trabajo en el sistema financiero</a:t>
            </a:r>
            <a:endParaRPr lang="en-U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887D315-48EC-2FD0-7CF1-58B13E364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660073"/>
            <a:ext cx="10993546" cy="425693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COMISIÓN TÉCNICA ASESORA 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aebu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81DFF63-E4EF-22A1-7DC3-B6422FBE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81" y="5460352"/>
            <a:ext cx="2137559" cy="7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D5B602-9B79-34A8-15EC-9994C7B1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EFF"/>
                </a:solidFill>
              </a:rPr>
              <a:t>Tendencias negocio financiero</a:t>
            </a:r>
            <a:endParaRPr lang="en-US" dirty="0">
              <a:solidFill>
                <a:srgbClr val="FFFE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65B02B4-0284-177E-B19F-F9E32139A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657881"/>
              </p:ext>
            </p:extLst>
          </p:nvPr>
        </p:nvGraphicFramePr>
        <p:xfrm>
          <a:off x="486032" y="1037967"/>
          <a:ext cx="7356109" cy="521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24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AE860-DC02-4159-A36D-32A1ECC9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Tendencias – </a:t>
            </a:r>
            <a:r>
              <a:rPr lang="es-UY" sz="2400" dirty="0">
                <a:latin typeface="+mn-lt"/>
              </a:rPr>
              <a:t>empleo y productividad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385610-02CB-4FAD-B054-B3DABBB0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2" y="2007978"/>
            <a:ext cx="6008794" cy="4542188"/>
          </a:xfrm>
        </p:spPr>
        <p:txBody>
          <a:bodyPr>
            <a:normAutofit/>
          </a:bodyPr>
          <a:lstStyle/>
          <a:p>
            <a:r>
              <a:rPr lang="es-ES" b="1" dirty="0"/>
              <a:t>Los efectos de la Inteligencia Artificial y de la automatización sobre la calidad del empleo no están predeterminados tecnológicamente, sino que son el resultado de las elecciones realizadas por actores, por los diseñadores tecnológicos y gerentes en base a incentivos económicos, sociales y políticos. En donde generalmente prima el objetivo de aumento de la productividad. </a:t>
            </a:r>
          </a:p>
          <a:p>
            <a:r>
              <a:rPr lang="es-ES_tradnl" b="1" dirty="0"/>
              <a:t>Aumento de la productividad aparente del trabajo,</a:t>
            </a:r>
            <a:r>
              <a:rPr lang="es-ES_tradnl" dirty="0"/>
              <a:t> acumulando un incremento de 80% en el mismo periodo. </a:t>
            </a:r>
          </a:p>
          <a:p>
            <a:r>
              <a:rPr lang="es-ES_tradnl" dirty="0"/>
              <a:t>Este fuerte incremento en la productividad de los trabajadores responde principalmente a la introducción de tecnología y los impactos que ésta tuvo en la organización del trabajo.</a:t>
            </a:r>
            <a:endParaRPr lang="es-UY" dirty="0"/>
          </a:p>
          <a:p>
            <a:pPr algn="r"/>
            <a:endParaRPr lang="es-UY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F06A138-1ABF-4E38-8732-CDAA86040482}"/>
              </a:ext>
            </a:extLst>
          </p:cNvPr>
          <p:cNvGraphicFramePr/>
          <p:nvPr/>
        </p:nvGraphicFramePr>
        <p:xfrm>
          <a:off x="581192" y="2180495"/>
          <a:ext cx="4720724" cy="39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 de texto 2">
            <a:extLst>
              <a:ext uri="{FF2B5EF4-FFF2-40B4-BE49-F238E27FC236}">
                <a16:creationId xmlns:a16="http://schemas.microsoft.com/office/drawing/2014/main" id="{FE952530-AE5F-48F6-83C6-994F150D6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24" y="6155844"/>
            <a:ext cx="3402681" cy="341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Banco Central del Uruguay (BCU) y Caja Bancaria</a:t>
            </a:r>
            <a:endParaRPr kumimoji="0" lang="es-UY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591C611-4490-4E72-897D-24984D43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56" y="6155844"/>
            <a:ext cx="1989443" cy="7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2CC52-2017-6FDE-6628-0B0E238B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Tendencias en el empleo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910B0-7693-4205-A2B2-4D63214B0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Flexibilización de la jornada laboral</a:t>
            </a: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reciente el uso de algoritmos para las evaluaciones por desempeño de los trabajadores, y con esto la determinación de niveles de salarios variables, el alcance de metas, el cobro de bonos y, paralelamente, las posibilidades de ascenso o movilidad laboral.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base a sistemas algorítmicos la s</a:t>
            </a: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elección de personal y/o desvinculación.</a:t>
            </a: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MX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Transformación en las ocupaciones y tareas, vinculados a los procesos de automatización</a:t>
            </a:r>
          </a:p>
        </p:txBody>
      </p:sp>
    </p:spTree>
    <p:extLst>
      <p:ext uri="{BB962C8B-B14F-4D97-AF65-F5344CB8AC3E}">
        <p14:creationId xmlns:p14="http://schemas.microsoft.com/office/powerpoint/2010/main" val="109600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FCD5-CB2C-6C39-F798-73BBB6B2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Tendencias en el empleo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267E8-336A-3E1A-4845-D5E03A2E0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4043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Polarización del empleo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en la cual pierden peso los trabajos de calificación media y aumentan los de clasificación baja y alta. Lo que se traduce además, por un lado, trabajos de atención al público peor remunerados y altamente feminizados, y por otro, trabajos tecnológicos o con requerimientos de formación terciaria con remuneraciones altas, mayor “calidad” y masculinizados.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Diversos impactos en la </a:t>
            </a:r>
            <a:r>
              <a:rPr lang="es-MX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del empleo</a:t>
            </a: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Nuevas 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contratación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s-UY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Teletrabajo</a:t>
            </a:r>
            <a:r>
              <a:rPr lang="es-UY" sz="2000" dirty="0">
                <a:latin typeface="Calibri" panose="020F0502020204030204" pitchFamily="34" charset="0"/>
                <a:cs typeface="Calibri" panose="020F0502020204030204" pitchFamily="34" charset="0"/>
              </a:rPr>
              <a:t>–aumentó en el último año debido al contexto. De un análisis FODA, se identifican como amenazas: problemas con la delimitación de la jornada y cumplimiento de otros derechos laborales, incremento de la brecha de género en relación a la corresponsabilidad de cuidados.</a:t>
            </a:r>
          </a:p>
          <a:p>
            <a:r>
              <a:rPr lang="es-UY" sz="2000" b="1" dirty="0">
                <a:latin typeface="Calibri" panose="020F0502020204030204" pitchFamily="34" charset="0"/>
                <a:cs typeface="Calibri" panose="020F0502020204030204" pitchFamily="34" charset="0"/>
              </a:rPr>
              <a:t>Flexibilización, deslocalización y uberización de condiciones de trabajo</a:t>
            </a:r>
            <a:r>
              <a:rPr lang="es-UY" sz="2000" dirty="0">
                <a:latin typeface="Calibri" panose="020F0502020204030204" pitchFamily="34" charset="0"/>
                <a:cs typeface="Calibri" panose="020F0502020204030204" pitchFamily="34" charset="0"/>
              </a:rPr>
              <a:t>, que han empezado a surgir desde el ámbito empresarial. Y que se observa que muchas veces vienen acompañados de los procesos de digitalización.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2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631438-C1D5-1F29-1C72-AE0C726A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18" y="3843343"/>
            <a:ext cx="4121936" cy="27479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982F2F-284D-8388-E632-604D1E91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74860"/>
            <a:ext cx="11029616" cy="1013800"/>
          </a:xfrm>
        </p:spPr>
        <p:txBody>
          <a:bodyPr/>
          <a:lstStyle/>
          <a:p>
            <a:r>
              <a:rPr lang="es-ES" dirty="0"/>
              <a:t>Implicancias – Intensidad del trabajo y salud mental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2B115E-EEDD-C98D-1C38-746A92BA7A2D}"/>
              </a:ext>
            </a:extLst>
          </p:cNvPr>
          <p:cNvSpPr txBox="1"/>
          <p:nvPr/>
        </p:nvSpPr>
        <p:spPr>
          <a:xfrm>
            <a:off x="394246" y="2212822"/>
            <a:ext cx="71209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-Mayor carga de trabajo </a:t>
            </a:r>
            <a:r>
              <a:rPr lang="es-ES" dirty="0"/>
              <a:t>– mayor volumen de transacciones en menos tiempo, mayor presión por alcanzar metas, efectos en las evaluaciones de desempeño y remuneraciones variables.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-Conexión constante – </a:t>
            </a:r>
            <a:r>
              <a:rPr lang="es-ES" dirty="0"/>
              <a:t>La idea de disponibilidad en todo momento o la posibilidad de consulta y resolución de problemas las 24hs. Pérdida de los límites de la jornada y exigencia de respuestas sin respetar el derecho a la desconexión.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-Fallos tecnológicos </a:t>
            </a:r>
            <a:r>
              <a:rPr lang="es-ES" dirty="0"/>
              <a:t>– Mayor posibilidad de que fallos tecnológicos afecten la productividad y el cumplimiento de las metas.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-Falta de habilidades técnicas </a:t>
            </a:r>
            <a:r>
              <a:rPr lang="es-ES" dirty="0"/>
              <a:t>– La velocidad de incorporación de nuevas tecnologías con poco tiempo para la capacitación </a:t>
            </a:r>
            <a:endParaRPr lang="es-UY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F9B8B3B-A50C-E9B9-4F94-3EF8D4AE1859}"/>
              </a:ext>
            </a:extLst>
          </p:cNvPr>
          <p:cNvSpPr txBox="1"/>
          <p:nvPr/>
        </p:nvSpPr>
        <p:spPr>
          <a:xfrm>
            <a:off x="7867650" y="2195066"/>
            <a:ext cx="3552825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latin typeface="Aharoni" panose="02010803020104030203" pitchFamily="2" charset="-79"/>
                <a:cs typeface="Aharoni" panose="02010803020104030203" pitchFamily="2" charset="-79"/>
              </a:rPr>
              <a:t>Consecuencias sobre la salud mental:</a:t>
            </a:r>
          </a:p>
          <a:p>
            <a:pPr algn="ctr"/>
            <a:r>
              <a:rPr lang="es-ES" b="1" dirty="0">
                <a:latin typeface="Aharoni" panose="02010803020104030203" pitchFamily="2" charset="-79"/>
                <a:cs typeface="Aharoni" panose="02010803020104030203" pitchFamily="2" charset="-79"/>
              </a:rPr>
              <a:t>Aumento de los casos de ansiedad, stress laboral y situaciones de “Burnout”</a:t>
            </a:r>
            <a:endParaRPr lang="es-UY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270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34C67-F302-D5A1-ABBA-2533DD32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usuarios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4E3841-B188-C881-A66A-234579836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Cambio en las preferencias – acelerado por la pandemia</a:t>
            </a:r>
          </a:p>
          <a:p>
            <a:r>
              <a:rPr lang="es-ES" sz="2000" dirty="0"/>
              <a:t>Problemas de ciberseguridad: transferencia del riesgo desde las empresas al usuario y al trabajador, ej.: fraudes</a:t>
            </a:r>
          </a:p>
          <a:p>
            <a:r>
              <a:rPr lang="es-ES" sz="2000" dirty="0"/>
              <a:t>Uso de algoritmos puede potenciar discriminación y ampliar brechas</a:t>
            </a:r>
          </a:p>
          <a:p>
            <a:r>
              <a:rPr lang="es-ES" sz="2000" dirty="0" err="1"/>
              <a:t>Financiarización</a:t>
            </a:r>
            <a:r>
              <a:rPr lang="es-ES" sz="2000" dirty="0"/>
              <a:t> de la economía potenciada por las herramientas tecnológicas - Problemas de sobrendeudamiento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769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9B57C-4734-6630-AD24-F014F7BE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Desafíos para las organizaciones sindicales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9D7A8-9241-D7F2-EDF9-ECF21AEB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18508"/>
            <a:ext cx="11029615" cy="3948547"/>
          </a:xfrm>
        </p:spPr>
        <p:txBody>
          <a:bodyPr>
            <a:normAutofit fontScale="92500" lnSpcReduction="20000"/>
          </a:bodyPr>
          <a:lstStyle/>
          <a:p>
            <a:r>
              <a:rPr lang="es-UY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UY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mercado individualiza al trabajador y donde impera reducir los problemas del trabajo a contratos individuales, que, además, cada vez garantizan menos derechos bajo la forma de “colaborador” por ejemplo – riesgo para la afiliación sindical.</a:t>
            </a:r>
          </a:p>
          <a:p>
            <a:r>
              <a:rPr lang="es-UY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erosiona el poder coercitivo de los sindicatos</a:t>
            </a:r>
          </a:p>
          <a:p>
            <a:r>
              <a:rPr lang="es-UY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Desafíos en cuanto a la movilización y organización, dado las nuevas formas de contratación deslocalizadas del lugar de trabajo.</a:t>
            </a:r>
          </a:p>
          <a:p>
            <a:r>
              <a:rPr lang="es-UY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 riesgo de erosión de las instituciones de negociación colectiva, vaciándolas de contenidos vinculados a la calidad del empleo y a la permanencia de derechos laborales, bajo discursos vinculados al paradigma tecno-digital.</a:t>
            </a:r>
          </a:p>
          <a:p>
            <a:r>
              <a:rPr lang="es-UY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internacionalización</a:t>
            </a:r>
            <a:r>
              <a:rPr lang="es-UY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sistema financiero, combinado con la capacidad que tienen las empresas de tomar las decisiones de forma centralizada – desafíos de internacionalización de las luchas comunes.</a:t>
            </a:r>
          </a:p>
          <a:p>
            <a:r>
              <a:rPr lang="es-UY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Desafíos socio-políticos en cada territorio</a:t>
            </a:r>
          </a:p>
          <a:p>
            <a:endParaRPr lang="es-U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UY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4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0E969-1755-4575-F71C-D4E93434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Posibles líneas de una agenda estratégica</a:t>
            </a:r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B8EF007-9F71-8114-918D-7EB778A87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698231"/>
              </p:ext>
            </p:extLst>
          </p:nvPr>
        </p:nvGraphicFramePr>
        <p:xfrm>
          <a:off x="1286933" y="2185944"/>
          <a:ext cx="9618133" cy="396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6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A54EE-B5A6-F5E0-92EF-1C24B450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Economía digital</a:t>
            </a:r>
            <a:endParaRPr lang="en-U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1648F2A-8636-6272-08E7-3F62AB51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637343"/>
          </a:xfrm>
        </p:spPr>
        <p:txBody>
          <a:bodyPr>
            <a:normAutofit/>
          </a:bodyPr>
          <a:lstStyle/>
          <a:p>
            <a:r>
              <a:rPr lang="es-ES" sz="2000" dirty="0"/>
              <a:t>La economía digital está constituida por la infraestructura de telecomunicaciones, las industrias TIC (software, hardware y servicios TIC) y la red de actividades económicas y sociales facilitadas por Internet, la computación en la nube y las redes móviles, las sociales y de sensores remotos.</a:t>
            </a:r>
          </a:p>
          <a:p>
            <a:r>
              <a:rPr lang="es-ES" sz="2000" dirty="0"/>
              <a:t>Pero a pesar de tener características nuevas en el negocio, las relaciones de producción no se han visto alteradas. Y solo han primado los objetivos de maximización de rentabilidad.</a:t>
            </a:r>
          </a:p>
          <a:p>
            <a:r>
              <a:rPr lang="es-ES" sz="2000" dirty="0"/>
              <a:t>Traslación de trabajo a capital, más capacidad de producción con menos trabajo aplicado.</a:t>
            </a:r>
          </a:p>
          <a:p>
            <a:r>
              <a:rPr lang="es-ES" sz="2000" dirty="0"/>
              <a:t>La economía digital tiene un impacto significativo en el ambiente, aunque a veces no sea tan evidente. Este consumo parece invisible e intangible, y eso es un problema.</a:t>
            </a:r>
          </a:p>
          <a:p>
            <a:r>
              <a:rPr lang="es-ES" sz="2000" dirty="0"/>
              <a:t>Uso de recursos naturales: agua y minerales como el litio</a:t>
            </a:r>
          </a:p>
          <a:p>
            <a:r>
              <a:rPr lang="es-ES" sz="2000" dirty="0"/>
              <a:t>Problemas con los desechos tecnológicos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352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916AEC9-47D6-2204-2E39-D7704AFFB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3" t="9213" r="18964" b="7571"/>
          <a:stretch/>
        </p:blipFill>
        <p:spPr>
          <a:xfrm>
            <a:off x="726568" y="1009403"/>
            <a:ext cx="6513028" cy="521042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B5019-841F-E527-E593-A0A67746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Velocidad</a:t>
            </a:r>
          </a:p>
        </p:txBody>
      </p:sp>
    </p:spTree>
    <p:extLst>
      <p:ext uri="{BB962C8B-B14F-4D97-AF65-F5344CB8AC3E}">
        <p14:creationId xmlns:p14="http://schemas.microsoft.com/office/powerpoint/2010/main" val="85701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85F54-B3CF-F446-360C-446E3220B8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025" y="518029"/>
            <a:ext cx="11029950" cy="65960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Concentración en la economía digital</a:t>
            </a:r>
            <a:r>
              <a:rPr lang="es-ES" dirty="0"/>
              <a:t>”</a:t>
            </a: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5BC931-58BD-AAF1-72D2-D41E5BAC38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8202" t="38453" r="19101" b="16462"/>
          <a:stretch/>
        </p:blipFill>
        <p:spPr>
          <a:xfrm>
            <a:off x="165315" y="1235734"/>
            <a:ext cx="6136037" cy="5323202"/>
          </a:xfrm>
        </p:spPr>
      </p:pic>
      <p:pic>
        <p:nvPicPr>
          <p:cNvPr id="6" name="Imagen 5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1CF23C94-5FED-A271-03BB-1108BAE9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5" y="1177636"/>
            <a:ext cx="5765370" cy="5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AB90B-96CC-3BF2-1C75-956BEC93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tendencias en el sistema financiero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25ADCF-D04C-9685-CF9B-FE2329695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90314"/>
              </p:ext>
            </p:extLst>
          </p:nvPr>
        </p:nvGraphicFramePr>
        <p:xfrm>
          <a:off x="1900052" y="1872468"/>
          <a:ext cx="7315199" cy="455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E4A1C325-E752-E519-4F94-0BD42C443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4" y="6047335"/>
            <a:ext cx="2137559" cy="7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AE860-DC02-4159-A36D-32A1ECC9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Tendencias del ecosistema: nuevos jugadores</a:t>
            </a:r>
            <a:endParaRPr lang="es-UY" sz="2400" dirty="0">
              <a:latin typeface="+mn-lt"/>
            </a:endParaRPr>
          </a:p>
        </p:txBody>
      </p:sp>
      <p:pic>
        <p:nvPicPr>
          <p:cNvPr id="5" name="Marcador de contenido 4" descr="Gráfico&#10;&#10;Descripción generada automáticamente">
            <a:extLst>
              <a:ext uri="{FF2B5EF4-FFF2-40B4-BE49-F238E27FC236}">
                <a16:creationId xmlns:a16="http://schemas.microsoft.com/office/drawing/2014/main" id="{EF095F06-2F0C-CED0-446C-976696FE7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4" y="1975737"/>
            <a:ext cx="5308164" cy="4614196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0C0908-0F86-16A4-DB17-EC6118DAE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0" t="28701" r="10841" b="14570"/>
          <a:stretch/>
        </p:blipFill>
        <p:spPr>
          <a:xfrm>
            <a:off x="5889356" y="2127567"/>
            <a:ext cx="6243268" cy="46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0DEDACB-09B8-6A25-A030-C9D5A88115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3390" y="908792"/>
            <a:ext cx="9345219" cy="55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2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AE860-DC02-4159-A36D-32A1ECC9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Tendencias – </a:t>
            </a:r>
            <a:r>
              <a:rPr lang="es-UY" sz="2400" dirty="0">
                <a:latin typeface="+mn-lt"/>
              </a:rPr>
              <a:t>digitalización del sistema de pagos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385610-02CB-4FAD-B054-B3DABBB0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21" y="5142045"/>
            <a:ext cx="5969329" cy="1543763"/>
          </a:xfrm>
        </p:spPr>
        <p:txBody>
          <a:bodyPr>
            <a:normAutofit/>
          </a:bodyPr>
          <a:lstStyle/>
          <a:p>
            <a:r>
              <a:rPr lang="es-UY" sz="1400" dirty="0"/>
              <a:t>Índice de pagos electrónicos vs pagos tradicionales - En 2020 por primera vez el índice llegó a 50, lo que implica que la mitad de los medios de pago se realizaban por vía electrónica, el último dato (segundo semestre 2022), muestra que el 70% de los pagos se realizaron por medios electrónicos.</a:t>
            </a: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683F7808-904E-444C-8EED-7F587F85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2" y="4848645"/>
            <a:ext cx="1647825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 BCU</a:t>
            </a:r>
            <a:endParaRPr lang="es-UY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6B9CA37F-2073-4BCC-B699-EC84EC58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20" y="6103566"/>
            <a:ext cx="2137559" cy="754433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5D08B05-9C76-4C57-B0CE-33C600251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960846"/>
              </p:ext>
            </p:extLst>
          </p:nvPr>
        </p:nvGraphicFramePr>
        <p:xfrm>
          <a:off x="581192" y="1899404"/>
          <a:ext cx="4819650" cy="294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FC0C5DC-A1C5-3AB3-02FA-67DFC1FF3712}"/>
              </a:ext>
            </a:extLst>
          </p:cNvPr>
          <p:cNvSpPr txBox="1">
            <a:spLocks/>
          </p:cNvSpPr>
          <p:nvPr/>
        </p:nvSpPr>
        <p:spPr>
          <a:xfrm>
            <a:off x="6495803" y="1933050"/>
            <a:ext cx="5342768" cy="41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UY" sz="1400" dirty="0">
              <a:highlight>
                <a:srgbClr val="FFFF00"/>
              </a:highlight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1B83851-8F61-65DE-E85C-3396DA49A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524990"/>
              </p:ext>
            </p:extLst>
          </p:nvPr>
        </p:nvGraphicFramePr>
        <p:xfrm>
          <a:off x="6033793" y="1899404"/>
          <a:ext cx="5342768" cy="368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 de texto 2">
            <a:extLst>
              <a:ext uri="{FF2B5EF4-FFF2-40B4-BE49-F238E27FC236}">
                <a16:creationId xmlns:a16="http://schemas.microsoft.com/office/drawing/2014/main" id="{808592D3-8EA8-1D7B-1494-7573E0F3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500" y="5626598"/>
            <a:ext cx="4683299" cy="529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pt-B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Diretório de Identificadores de Contas Transacionais. Banco Central do Brasil. Elaboração: DIEESE . Subseção Sindicato dos Bancários. DF.</a:t>
            </a:r>
          </a:p>
        </p:txBody>
      </p:sp>
    </p:spTree>
    <p:extLst>
      <p:ext uri="{BB962C8B-B14F-4D97-AF65-F5344CB8AC3E}">
        <p14:creationId xmlns:p14="http://schemas.microsoft.com/office/powerpoint/2010/main" val="191120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7C5B6-0821-43B1-9AC1-A4377FF4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2613"/>
          </a:xfrm>
        </p:spPr>
        <p:txBody>
          <a:bodyPr/>
          <a:lstStyle/>
          <a:p>
            <a:r>
              <a:rPr lang="es-UY" dirty="0"/>
              <a:t>Tendencias – inclusión financiera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1D0599-86BF-4CF0-8150-704DECAA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12" y="2446317"/>
            <a:ext cx="6839487" cy="4002649"/>
          </a:xfrm>
        </p:spPr>
        <p:txBody>
          <a:bodyPr>
            <a:noAutofit/>
          </a:bodyPr>
          <a:lstStyle/>
          <a:p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La propiedad de </a:t>
            </a:r>
            <a:r>
              <a:rPr lang="es-ES" sz="1900" b="1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cuentas</a:t>
            </a:r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 pasó de 51% en 2011 a 76% en 2021 de la población mundial.</a:t>
            </a:r>
          </a:p>
          <a:p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La </a:t>
            </a:r>
            <a:r>
              <a:rPr lang="es-ES" sz="1900" b="1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brecha de género </a:t>
            </a:r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en la titularidad de cuentas en las economías en desarrollo se ha reducido a 6 puntos porcentuales desde 9 puntos porcentuales.</a:t>
            </a:r>
          </a:p>
          <a:p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Recibir </a:t>
            </a:r>
            <a:r>
              <a:rPr lang="es-ES" sz="1900" b="1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pagos digitales</a:t>
            </a:r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, como el pago de un salario, una transferencia del gobierno o una remesa nacional, cataliza el uso de otros servicios financieros, como el almacenamiento, el ahorro y el préstamo de dinero.</a:t>
            </a:r>
          </a:p>
          <a:p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COVID-19 impulsó la adopción de </a:t>
            </a:r>
            <a:r>
              <a:rPr lang="es-ES" sz="1900" b="1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servicios financieros digitales</a:t>
            </a:r>
          </a:p>
          <a:p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El </a:t>
            </a:r>
            <a:r>
              <a:rPr lang="es-ES" sz="1900" b="1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dinero móvil </a:t>
            </a:r>
            <a:r>
              <a:rPr lang="es-ES" sz="1900" i="0" dirty="0"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se ha convertido en un facilitador importante de la inclusión financiera en África subsahariana, especialmente para las mujeres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89C1B3-B5E9-FA54-119D-C171F19A96EC}"/>
              </a:ext>
            </a:extLst>
          </p:cNvPr>
          <p:cNvSpPr txBox="1"/>
          <p:nvPr/>
        </p:nvSpPr>
        <p:spPr>
          <a:xfrm>
            <a:off x="7078682" y="1898612"/>
            <a:ext cx="399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Último informe de Global </a:t>
            </a:r>
            <a:r>
              <a:rPr lang="es-ES" dirty="0" err="1"/>
              <a:t>Findex</a:t>
            </a:r>
            <a:r>
              <a:rPr lang="es-ES" dirty="0"/>
              <a:t> 2021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F1906A-0482-EA0E-5BFE-623112506200}"/>
              </a:ext>
            </a:extLst>
          </p:cNvPr>
          <p:cNvSpPr txBox="1"/>
          <p:nvPr/>
        </p:nvSpPr>
        <p:spPr>
          <a:xfrm>
            <a:off x="603370" y="2679024"/>
            <a:ext cx="4370412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s-ES" sz="1600" b="1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Población mundial: </a:t>
            </a:r>
            <a:r>
              <a:rPr lang="es-ES" sz="1600" b="0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57% de esas personas residiendo en áreas urbanas.</a:t>
            </a:r>
          </a:p>
          <a:p>
            <a:pPr algn="l"/>
            <a:endParaRPr lang="es-ES" sz="1600" dirty="0">
              <a:solidFill>
                <a:srgbClr val="151416"/>
              </a:solidFill>
              <a:latin typeface="Roboto" panose="02000000000000000000" pitchFamily="2" charset="0"/>
            </a:endParaRPr>
          </a:p>
          <a:p>
            <a:pPr algn="l"/>
            <a:r>
              <a:rPr lang="es-ES" sz="1600" b="1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Usuarios móviles: </a:t>
            </a:r>
            <a:r>
              <a:rPr lang="es-ES" sz="1600" b="0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67% de la población mundial total.</a:t>
            </a:r>
          </a:p>
          <a:p>
            <a:pPr algn="l"/>
            <a:endParaRPr lang="es-ES" sz="1600" dirty="0">
              <a:solidFill>
                <a:srgbClr val="151416"/>
              </a:solidFill>
              <a:latin typeface="Roboto" panose="02000000000000000000" pitchFamily="2" charset="0"/>
            </a:endParaRPr>
          </a:p>
          <a:p>
            <a:pPr algn="l"/>
            <a:r>
              <a:rPr lang="es-ES" sz="1600" b="1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Usuarios de Internet: </a:t>
            </a:r>
            <a:r>
              <a:rPr lang="es-ES" sz="1600" b="0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63% de la población mundial ahora está en línea.</a:t>
            </a:r>
          </a:p>
          <a:p>
            <a:pPr algn="l"/>
            <a:endParaRPr lang="es-ES" sz="1600" b="0" i="0" dirty="0">
              <a:solidFill>
                <a:srgbClr val="151416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s-ES" sz="1600" b="1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Usuarios de redes sociales:</a:t>
            </a:r>
            <a:r>
              <a:rPr lang="es-ES" sz="1600" b="0" i="0" dirty="0">
                <a:solidFill>
                  <a:srgbClr val="151416"/>
                </a:solidFill>
                <a:effectLst/>
                <a:latin typeface="Roboto" panose="02000000000000000000" pitchFamily="2" charset="0"/>
              </a:rPr>
              <a:t> 58,7% de la población mundial total.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51446D-3398-464F-39FC-55352C1EDCD8}"/>
              </a:ext>
            </a:extLst>
          </p:cNvPr>
          <p:cNvSpPr txBox="1"/>
          <p:nvPr/>
        </p:nvSpPr>
        <p:spPr>
          <a:xfrm>
            <a:off x="603370" y="5480024"/>
            <a:ext cx="4988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Fuente: </a:t>
            </a:r>
            <a:r>
              <a:rPr lang="es-ES" sz="1600" dirty="0" err="1"/>
              <a:t>DataReportal</a:t>
            </a:r>
            <a:r>
              <a:rPr lang="es-ES" sz="1600" dirty="0"/>
              <a:t> – </a:t>
            </a:r>
            <a:r>
              <a:rPr lang="es-ES" sz="1600" dirty="0" err="1"/>
              <a:t>We</a:t>
            </a:r>
            <a:r>
              <a:rPr lang="es-ES" sz="1600" dirty="0"/>
              <a:t> Are Social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777697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Personalizado 6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C00000"/>
      </a:accent2>
      <a:accent3>
        <a:srgbClr val="45CBE8"/>
      </a:accent3>
      <a:accent4>
        <a:srgbClr val="CC9900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11726</TotalTime>
  <Words>1518</Words>
  <Application>Microsoft Office PowerPoint</Application>
  <PresentationFormat>Panorámica</PresentationFormat>
  <Paragraphs>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Arial Narrow</vt:lpstr>
      <vt:lpstr>Calibri</vt:lpstr>
      <vt:lpstr>Gill Sans MT</vt:lpstr>
      <vt:lpstr>Roboto</vt:lpstr>
      <vt:lpstr>Wingdings 2</vt:lpstr>
      <vt:lpstr>Dividendo</vt:lpstr>
      <vt:lpstr>La tecnología y el trabajo en el sistema financiero</vt:lpstr>
      <vt:lpstr>Economía digital</vt:lpstr>
      <vt:lpstr>Velocidad</vt:lpstr>
      <vt:lpstr>Concentración en la economía digital”</vt:lpstr>
      <vt:lpstr>tendencias en el sistema financiero</vt:lpstr>
      <vt:lpstr>Tendencias del ecosistema: nuevos jugadores</vt:lpstr>
      <vt:lpstr>Presentación de PowerPoint</vt:lpstr>
      <vt:lpstr>Tendencias – digitalización del sistema de pagos</vt:lpstr>
      <vt:lpstr>Tendencias – inclusión financiera</vt:lpstr>
      <vt:lpstr>Tendencias negocio financiero</vt:lpstr>
      <vt:lpstr>Tendencias – empleo y productividad</vt:lpstr>
      <vt:lpstr>Tendencias en el empleo</vt:lpstr>
      <vt:lpstr>Tendencias en el empleo</vt:lpstr>
      <vt:lpstr>Implicancias – Intensidad del trabajo y salud mental</vt:lpstr>
      <vt:lpstr>usuarios</vt:lpstr>
      <vt:lpstr>Desafíos para las organizaciones sindicales</vt:lpstr>
      <vt:lpstr>Posibles líneas de una agenda estratégica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transformación tecnológica del sistema financiero y sindicalismo del futuro</dc:title>
  <dc:creator>AEBUCTA15</dc:creator>
  <cp:lastModifiedBy>Soledad Giudice</cp:lastModifiedBy>
  <cp:revision>24</cp:revision>
  <dcterms:created xsi:type="dcterms:W3CDTF">2023-04-10T17:49:19Z</dcterms:created>
  <dcterms:modified xsi:type="dcterms:W3CDTF">2023-10-25T12:29:44Z</dcterms:modified>
</cp:coreProperties>
</file>