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sldIdLst>
    <p:sldId id="398" r:id="rId2"/>
    <p:sldId id="833" r:id="rId3"/>
    <p:sldId id="834" r:id="rId4"/>
    <p:sldId id="399" r:id="rId5"/>
    <p:sldId id="838" r:id="rId6"/>
    <p:sldId id="400" r:id="rId7"/>
    <p:sldId id="839" r:id="rId8"/>
    <p:sldId id="262" r:id="rId9"/>
    <p:sldId id="835" r:id="rId10"/>
    <p:sldId id="841" r:id="rId11"/>
    <p:sldId id="263" r:id="rId12"/>
    <p:sldId id="842" r:id="rId13"/>
    <p:sldId id="840" r:id="rId14"/>
    <p:sldId id="402" r:id="rId15"/>
    <p:sldId id="830" r:id="rId16"/>
    <p:sldId id="831" r:id="rId17"/>
    <p:sldId id="832" r:id="rId18"/>
    <p:sldId id="837" r:id="rId19"/>
    <p:sldId id="83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F31B1-67EA-4010-B087-F22BFFEA3B98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6EF89-DC1A-499A-8A73-98FC2F80E8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15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94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8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87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12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21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87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95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28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72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74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15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AC51E5-2997-42FE-80FA-BB552BB8838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C97E51-1DD8-4D37-9A5A-54428396C01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BAFD4-D092-4638-FDF5-10A2B77E1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7" y="246867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700" b="1" dirty="0"/>
              <a:t>Novo Regime Fiscal: Uma visão geral</a:t>
            </a: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A54661-80B8-3340-9BD4-E29B555A6B28}"/>
              </a:ext>
            </a:extLst>
          </p:cNvPr>
          <p:cNvSpPr txBox="1"/>
          <p:nvPr/>
        </p:nvSpPr>
        <p:spPr>
          <a:xfrm>
            <a:off x="993913" y="45331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Junho/2023</a:t>
            </a:r>
          </a:p>
          <a:p>
            <a:r>
              <a:rPr lang="pt-BR" b="1" dirty="0"/>
              <a:t>Gustavo Cavarzan - DIEESE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86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5E151-9955-7F5D-D9D3-D4BDED8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6755"/>
          </a:xfrm>
        </p:spPr>
        <p:txBody>
          <a:bodyPr/>
          <a:lstStyle/>
          <a:p>
            <a:pPr algn="ctr"/>
            <a:r>
              <a:rPr lang="pt-BR" dirty="0"/>
              <a:t>Regra para investimentos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E9EEDB0-1086-6D73-DFA0-B091A4D9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733" y="1797906"/>
            <a:ext cx="6951158" cy="420962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20720F-7CC8-75EA-BF38-B4E45C9E18EC}"/>
              </a:ext>
            </a:extLst>
          </p:cNvPr>
          <p:cNvSpPr txBox="1"/>
          <p:nvPr/>
        </p:nvSpPr>
        <p:spPr>
          <a:xfrm>
            <a:off x="778534" y="647811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Fonte: Agência Câmara de Notícias 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1086679" y="462567"/>
            <a:ext cx="10760765" cy="10027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3300"/>
            </a:pPr>
            <a:r>
              <a:rPr lang="pt-BR" dirty="0"/>
              <a:t>Punições em caso de não cumprimento da meta de resultado primário</a:t>
            </a: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F988B9-7906-9856-6AEE-1883CE66101D}"/>
              </a:ext>
            </a:extLst>
          </p:cNvPr>
          <p:cNvSpPr txBox="1"/>
          <p:nvPr/>
        </p:nvSpPr>
        <p:spPr>
          <a:xfrm>
            <a:off x="357536" y="1748822"/>
            <a:ext cx="11162104" cy="5015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pt-BR" sz="1700" dirty="0">
                <a:solidFill>
                  <a:schemeClr val="dk1"/>
                </a:solidFill>
                <a:ea typeface="Rockwell"/>
                <a:cs typeface="Rockwell"/>
                <a:sym typeface="Rockwell"/>
              </a:rPr>
              <a:t>Se o resultado ficar abaixo do limite inferior da meta, as despesas só poderão crescer 50% da variação da receita, e não mais 70%</a:t>
            </a:r>
          </a:p>
          <a:p>
            <a:pPr marL="285750" indent="-285750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r>
              <a:rPr lang="pt-BR" sz="1700" i="0" u="none" strike="noStrike" baseline="0" dirty="0">
                <a:solidFill>
                  <a:srgbClr val="FF0000"/>
                </a:solidFill>
              </a:rPr>
              <a:t>Gatilhos: aplicam-se gradualmente as seguintes sanções:</a:t>
            </a:r>
          </a:p>
          <a:p>
            <a:r>
              <a:rPr lang="pt-BR" sz="1700" b="0" i="0" u="none" strike="noStrike" baseline="0" dirty="0">
                <a:solidFill>
                  <a:srgbClr val="FF0000"/>
                </a:solidFill>
              </a:rPr>
              <a:t>1º ano de descumprimento fica proibido: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Alteração de estrutura de carreira que implique em aumento de despesa;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Criação ou majoração de auxílios, vantagens e benefícios de qualquer natureza;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Criação de despesa obrigatória;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Medida que implique ganho real de despesa obrigatória (exceto salário mínimo)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Criação ou expansão de programas e linhas de financiamento de dívidas que ampliem subsídios e subvenções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Concessão ou ampliação de incentivo ou benefício de natureza tributária</a:t>
            </a:r>
          </a:p>
          <a:p>
            <a:r>
              <a:rPr lang="pt-BR" sz="1700" b="0" i="0" u="none" strike="noStrike" baseline="0" dirty="0">
                <a:solidFill>
                  <a:srgbClr val="FF0000"/>
                </a:solidFill>
              </a:rPr>
              <a:t>2º ano de descumprimento fica proibido adicionalmente: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Aumentos e reajustes em geral na despesa com pessoal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Admissão ou contratação de pessoal, a não ser para repor vacâncias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Realização de concurso público, exceto para repor vacâncias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700" b="0" i="0" u="none" strike="noStrike" baseline="0" dirty="0">
                <a:solidFill>
                  <a:srgbClr val="FF0000"/>
                </a:solidFill>
              </a:rPr>
              <a:t>Os mesmos gatilhos são acionados no caso de despesas obrigatórias atingirem 95% das despesas primárias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700" b="0" i="0" dirty="0">
                <a:solidFill>
                  <a:srgbClr val="FF0000"/>
                </a:solidFill>
                <a:effectLst/>
              </a:rPr>
              <a:t>O Poder Executivo poderá enviar projeto de lei ao Congresso solicitando a suspensão parcial de algumas das medidas, e propondo outras medidas para compensar o não cumprimento da meta</a:t>
            </a:r>
            <a:endParaRPr lang="pt-BR" sz="1700" b="0" i="0" u="none" strike="noStrike" baseline="0" dirty="0">
              <a:solidFill>
                <a:srgbClr val="FF0000"/>
              </a:solidFill>
            </a:endParaRP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dk1"/>
              </a:buClr>
              <a:buSzPts val="2400"/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4010A-DE6D-5823-6BC0-85C97F8B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2" y="13995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Resumo dos gatilhos acionados em caso de não cumprimento da meta de resultado primário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D0AE891-321D-5E62-6E74-CC84A733D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870" y="1846263"/>
            <a:ext cx="5956585" cy="402272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C7A0522-2224-51C3-B7BF-A10489231A97}"/>
              </a:ext>
            </a:extLst>
          </p:cNvPr>
          <p:cNvSpPr txBox="1"/>
          <p:nvPr/>
        </p:nvSpPr>
        <p:spPr>
          <a:xfrm>
            <a:off x="778533" y="6478111"/>
            <a:ext cx="108326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i="0" dirty="0">
                <a:solidFill>
                  <a:schemeClr val="bg1"/>
                </a:solidFill>
                <a:effectLst/>
              </a:rPr>
              <a:t>Fonte: </a:t>
            </a:r>
            <a:r>
              <a:rPr lang="pt-BR" sz="1500" dirty="0">
                <a:solidFill>
                  <a:schemeClr val="bg1"/>
                </a:solidFill>
              </a:rPr>
              <a:t>Raio X do Arcabouço Fiscal. Consultoria de Orçamento e Fiscalização Financeiro da Câmara dos Deputados</a:t>
            </a:r>
            <a:endParaRPr lang="pt-BR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3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06BF4-F43B-7FF6-2420-B6628E78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1142"/>
          </a:xfrm>
        </p:spPr>
        <p:txBody>
          <a:bodyPr>
            <a:noAutofit/>
          </a:bodyPr>
          <a:lstStyle/>
          <a:p>
            <a:pPr algn="just"/>
            <a:r>
              <a:rPr lang="pt-BR" sz="4000" b="1" dirty="0"/>
              <a:t>Resumindo a regra de crescimento das despesas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A2795DB-437D-ADF4-7A30-2C138DE0F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862" y="1865745"/>
            <a:ext cx="6480877" cy="331004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0F6048-1E6B-DF11-2D74-D312BF14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19" y="5440218"/>
            <a:ext cx="7205044" cy="8630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475C23-E47D-E2C1-8C58-441606DF8EEC}"/>
              </a:ext>
            </a:extLst>
          </p:cNvPr>
          <p:cNvSpPr txBox="1"/>
          <p:nvPr/>
        </p:nvSpPr>
        <p:spPr>
          <a:xfrm>
            <a:off x="778534" y="647811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Fonte: Agência Câmara de Notícias 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4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1034414" y="513779"/>
            <a:ext cx="10351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3300"/>
            </a:pPr>
            <a:r>
              <a:rPr lang="pt-BR" dirty="0"/>
              <a:t>FICAM FORA DA REGRA FISCAL:</a:t>
            </a:r>
            <a:endParaRPr dirty="0"/>
          </a:p>
        </p:txBody>
      </p:sp>
      <p:sp>
        <p:nvSpPr>
          <p:cNvPr id="249" name="Google Shape;249;p27"/>
          <p:cNvSpPr txBox="1">
            <a:spLocks noGrp="1"/>
          </p:cNvSpPr>
          <p:nvPr>
            <p:ph idx="1"/>
          </p:nvPr>
        </p:nvSpPr>
        <p:spPr>
          <a:xfrm>
            <a:off x="915145" y="2096064"/>
            <a:ext cx="103512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228531" indent="-101531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  <a:p>
            <a:pPr marL="228531" indent="-101531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  <a:p>
            <a:pPr marL="228531" indent="-101594">
              <a:lnSpc>
                <a:spcPct val="120000"/>
              </a:lnSpc>
              <a:buClr>
                <a:schemeClr val="lt1"/>
              </a:buClr>
              <a:buSzPts val="1999"/>
              <a:buNone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78E32A-08AC-EBE6-A5BE-E81D5F3450C3}"/>
              </a:ext>
            </a:extLst>
          </p:cNvPr>
          <p:cNvSpPr txBox="1"/>
          <p:nvPr/>
        </p:nvSpPr>
        <p:spPr>
          <a:xfrm>
            <a:off x="702364" y="2096064"/>
            <a:ext cx="1021742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Transferências constitucionais por repartição de receita com entes subnacionais;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Créditos extraordinários;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Despesas não recorrentes com Justiça Eleitoral com eleições;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Determinadas operações envolvendo precatórios 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Projetos socioambientais/climáticos com doações e acordos judiciais em decorrência de desastres ambientais;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Despesas de instituições federais de ensino financiadas com receitas próprias, de doações ou de convênios;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Obras de engenharia com recursos de transferência dos entes subnacionais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b="0" i="0" u="none" strike="sng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pt-BR" sz="1800" b="0" i="0" u="none" strike="sng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omplementação ao Fundeb;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trike="sngStrike" dirty="0">
                <a:solidFill>
                  <a:srgbClr val="FF0000"/>
                </a:solidFill>
                <a:latin typeface="Calibri" panose="020F0502020204030204" pitchFamily="34" charset="0"/>
              </a:rPr>
              <a:t>Despesas com aumento de capital de empresas estatais não financeiras e não dependentes;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sz="1800" b="0" i="0" u="none" strike="sng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Pisos do enfermeiro, técnico de enfermagem, auxiliar de enfermagem e da parteira;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E12F45-AF72-700D-1828-3A64D60F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5" y="175628"/>
            <a:ext cx="10846190" cy="60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4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DCA2054-21C9-7D0A-06E9-17105C399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074" y="461527"/>
            <a:ext cx="10775852" cy="5775371"/>
          </a:xfrm>
        </p:spPr>
      </p:pic>
    </p:spTree>
    <p:extLst>
      <p:ext uri="{BB962C8B-B14F-4D97-AF65-F5344CB8AC3E}">
        <p14:creationId xmlns:p14="http://schemas.microsoft.com/office/powerpoint/2010/main" val="364905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4C071FF-DBBE-7D84-0EC4-E3EC34B0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543340"/>
            <a:ext cx="10223248" cy="57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D3B51-E305-D56A-096E-02D3D010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Última Ata do COPOM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D7523E-0969-F87D-0100-767697F5B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3786"/>
            <a:ext cx="10058400" cy="4023360"/>
          </a:xfrm>
        </p:spPr>
        <p:txBody>
          <a:bodyPr/>
          <a:lstStyle/>
          <a:p>
            <a:pPr algn="just"/>
            <a:r>
              <a:rPr lang="pt-BR" i="1" dirty="0">
                <a:solidFill>
                  <a:srgbClr val="606060"/>
                </a:solidFill>
                <a:latin typeface="Ubuntu" panose="020B0504030602030204" pitchFamily="34" charset="0"/>
              </a:rPr>
              <a:t>“</a:t>
            </a:r>
            <a:r>
              <a:rPr lang="pt-BR" b="0" i="1" dirty="0">
                <a:solidFill>
                  <a:srgbClr val="606060"/>
                </a:solidFill>
                <a:effectLst/>
                <a:latin typeface="Ubuntu" panose="020B0504030602030204" pitchFamily="34" charset="0"/>
              </a:rPr>
              <a:t>O Comitê discutiu também os impactos do cenário fiscal sobre a inflação e avalia que a apresentação do arcabouço fiscal reduziu a incerteza associada a cenários extremos de crescimento da dívida pública. O Comitê seguirá acompanhando a tramitação e a implementação do arcabouço fiscal apresentado pelo Governo e em apreciação no Congresso. O Copom novamente enfatizou que não há relação mecânica entre a convergência de inflação e a aprovação do arcabouço fiscal, uma vez que a trajetória de inflação segue condicional à reação das expectativas de inflação e das condições financeiras. A materialização de um cenário com um arcabouço fiscal sólido e crível pode levar a um processo </a:t>
            </a:r>
            <a:r>
              <a:rPr lang="pt-BR" b="0" i="1" dirty="0" err="1">
                <a:solidFill>
                  <a:srgbClr val="606060"/>
                </a:solidFill>
                <a:effectLst/>
                <a:latin typeface="Ubuntu" panose="020B0504030602030204" pitchFamily="34" charset="0"/>
              </a:rPr>
              <a:t>desinflacionário</a:t>
            </a:r>
            <a:r>
              <a:rPr lang="pt-BR" b="0" i="1" dirty="0">
                <a:solidFill>
                  <a:srgbClr val="606060"/>
                </a:solidFill>
                <a:effectLst/>
                <a:latin typeface="Ubuntu" panose="020B0504030602030204" pitchFamily="34" charset="0"/>
              </a:rPr>
              <a:t> mais benigno através de seu efeito no canal de expectativas, ao reduzir as expectativas de inflação, a incerteza na economia, o prêmio de risco associado aos ativos domésticos e, consequentemente, as projeções do Comitê.”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7390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E04F5-4DC5-2816-A02B-03147701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9345"/>
          </a:xfrm>
        </p:spPr>
        <p:txBody>
          <a:bodyPr/>
          <a:lstStyle/>
          <a:p>
            <a:pPr algn="ctr"/>
            <a:r>
              <a:rPr lang="pt-BR" dirty="0"/>
              <a:t>Elementos para 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CF0768-CCF1-8B45-D13F-3FE54CC0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978254"/>
            <a:ext cx="11423373" cy="47273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necessidade de um teto de gastos?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teto de 2,5% de crescimento real é suficiente diante das demandas do país?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atual conjuntura econômica a possibilidade de crescimento de despesas do governo estaria mais próxima do piso ou do teto?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noção de que as despesas públicas irão crescer sempre menos do que as receitas implica uma redução do Estado ao longo do tempo?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inclusão de gastos obrigatórios no teto como saúde, educação, previdência tende a achatar em demasia gastos discricionários? O que isso pode gerar em relação ao próprio debate sobre a existência de gastos constitucionais e obrigatórios?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piso de crescimento do gasto em 0,6% real é de fato anticíclico? E as punições em caso de não cumprimento da meta de resultado primário?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ausência de um teto de gastos é possível ter bom desempenho nas contas públicas? De que forma?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redução do Estado ao longo do tempo o setor privado terá de assumir um papel mais ativo na economia brasileira? Historicamente tem sido assim?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espaço para atuação na tramitação do projeto no Senado?</a:t>
            </a: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o tema do novo Regime Fiscal conversa e se relaciona com o tema do curso: Reforma Tributária?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1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59658-EA42-68F4-9671-713A4F50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878"/>
            <a:ext cx="10515600" cy="90881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Contextualização</a:t>
            </a:r>
            <a:br>
              <a:rPr lang="pt-BR" b="1" dirty="0"/>
            </a:br>
            <a:endParaRPr lang="pt-BR" b="1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4E4D3B-6D2E-5A45-2571-F3778996B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44" y="2184710"/>
            <a:ext cx="5638800" cy="3076575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92CDCA-BC1E-E794-4C68-2B90151E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444" y="1932397"/>
            <a:ext cx="6347791" cy="38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7D535-8BAC-FF24-A1C4-56A2C3AC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9101"/>
          </a:xfrm>
        </p:spPr>
        <p:txBody>
          <a:bodyPr/>
          <a:lstStyle/>
          <a:p>
            <a:r>
              <a:rPr lang="pt-BR" b="1" dirty="0"/>
              <a:t>Principais regras fiscais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08DC4-DDFA-1290-1B04-2C21C707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73" y="1939749"/>
            <a:ext cx="10736912" cy="4382788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1988: Regra de Ouro</a:t>
            </a:r>
            <a:endParaRPr lang="pt-BR" sz="2600" b="0" i="0" u="none" strike="noStrike" baseline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governo não pode contrair dívida para realizar pagamento de despesas correntes</a:t>
            </a:r>
          </a:p>
          <a:p>
            <a:endParaRPr lang="pt-BR" sz="2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6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2000: Lei de Responsabilidade Fiscal (LC 101/2000)</a:t>
            </a:r>
            <a:endParaRPr lang="pt-BR" sz="2600" b="0" i="0" u="none" strike="noStrike" baseline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 cada aumento de despesa é necessário ter como contrapartida uma nova fonte de 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Governo deve estabelecer uma meta de resultado primário a ser atingida no ano seguinte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Contingenciamento: ajuste do orçamento caso haja indicação de que a meta de resultado primário não será cumprida</a:t>
            </a:r>
          </a:p>
          <a:p>
            <a:endParaRPr lang="pt-BR" sz="2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6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2016: Teto de Gastos (EC 95/2016)</a:t>
            </a:r>
            <a:endParaRPr lang="pt-BR" sz="2600" b="0" i="0" u="none" strike="noStrike" baseline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Despesa primária não pode crescer em termo reais ao longo de 20 anos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80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14723-4C53-84E7-9A2C-91715685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O novo regime fiscal substitui o teto de gastos estabelecido no governo Temer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BB3CFD-E1E4-298B-BC1D-CD243779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91" y="2503669"/>
            <a:ext cx="11324977" cy="45580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 Teto de Gastos (Emenda 95/2016),  em vigência desde 2017, estabeleceu limite para os gastos públicos por 20 anos, equivalente à despesa de 2016, corrigida, a cada ano, pela inflação (o IPCA).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Ou seja, durante 20 anos não haveria ganho real nos gasto do governo, mesmo em condições de crescimento do PIB, da arrecadação e crescimento populacional, bem como das demandas da população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 novo regime fiscal substitui essa regra, estabelecendo novos parâmetros para a evolução das despesas do governo.</a:t>
            </a:r>
          </a:p>
        </p:txBody>
      </p:sp>
    </p:spTree>
    <p:extLst>
      <p:ext uri="{BB962C8B-B14F-4D97-AF65-F5344CB8AC3E}">
        <p14:creationId xmlns:p14="http://schemas.microsoft.com/office/powerpoint/2010/main" val="369456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87587-BA03-AB8A-DF97-3A95C608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050" y="13132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Na vigência do Teto de Gastos as despesas discricionárias (investimentos em obras, por exemplo) passaram a ser espremidas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FE8690A-2A45-B8B3-E235-D8819F358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745" y="1910917"/>
            <a:ext cx="8173471" cy="402272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03D9F5-B84A-6002-52D1-7DE46F2052D8}"/>
              </a:ext>
            </a:extLst>
          </p:cNvPr>
          <p:cNvSpPr txBox="1"/>
          <p:nvPr/>
        </p:nvSpPr>
        <p:spPr>
          <a:xfrm>
            <a:off x="778534" y="647811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Fonte: Agência Câmara de Notícias 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4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58954-80E2-E7C4-431C-67BCB30B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1º passo do NOVO REGIME FISCAL – meta de superávit primário</a:t>
            </a:r>
          </a:p>
        </p:txBody>
      </p:sp>
      <p:grpSp>
        <p:nvGrpSpPr>
          <p:cNvPr id="4" name="Google Shape;205;p24">
            <a:extLst>
              <a:ext uri="{FF2B5EF4-FFF2-40B4-BE49-F238E27FC236}">
                <a16:creationId xmlns:a16="http://schemas.microsoft.com/office/drawing/2014/main" id="{C5AB9F34-C700-CC18-5729-E4981637CC1F}"/>
              </a:ext>
            </a:extLst>
          </p:cNvPr>
          <p:cNvGrpSpPr/>
          <p:nvPr/>
        </p:nvGrpSpPr>
        <p:grpSpPr>
          <a:xfrm>
            <a:off x="5161785" y="1974289"/>
            <a:ext cx="6630526" cy="4028878"/>
            <a:chOff x="-99" y="1818"/>
            <a:chExt cx="6854499" cy="4028878"/>
          </a:xfrm>
        </p:grpSpPr>
        <p:sp>
          <p:nvSpPr>
            <p:cNvPr id="5" name="Google Shape;206;p24">
              <a:extLst>
                <a:ext uri="{FF2B5EF4-FFF2-40B4-BE49-F238E27FC236}">
                  <a16:creationId xmlns:a16="http://schemas.microsoft.com/office/drawing/2014/main" id="{CEAECF3C-1A7F-9570-2785-45F477947210}"/>
                </a:ext>
              </a:extLst>
            </p:cNvPr>
            <p:cNvSpPr/>
            <p:nvPr/>
          </p:nvSpPr>
          <p:spPr>
            <a:xfrm>
              <a:off x="0" y="2433796"/>
              <a:ext cx="6854400" cy="1596900"/>
            </a:xfrm>
            <a:prstGeom prst="rect">
              <a:avLst/>
            </a:prstGeom>
            <a:gradFill>
              <a:gsLst>
                <a:gs pos="0">
                  <a:srgbClr val="6DC6AD"/>
                </a:gs>
                <a:gs pos="69000">
                  <a:srgbClr val="3BC3A2"/>
                </a:gs>
                <a:gs pos="100000">
                  <a:srgbClr val="34B193"/>
                </a:gs>
              </a:gsLst>
              <a:lin ang="5400012" scaled="0"/>
            </a:gradFill>
            <a:ln>
              <a:noFill/>
            </a:ln>
            <a:effectLst>
              <a:outerShdw blurRad="50800" dist="38100" dir="5400000" sy="96000" rotWithShape="0">
                <a:srgbClr val="000000">
                  <a:alpha val="537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7;p24">
              <a:extLst>
                <a:ext uri="{FF2B5EF4-FFF2-40B4-BE49-F238E27FC236}">
                  <a16:creationId xmlns:a16="http://schemas.microsoft.com/office/drawing/2014/main" id="{431C7925-DE91-3364-38B0-3A2C68D0ABA0}"/>
                </a:ext>
              </a:extLst>
            </p:cNvPr>
            <p:cNvSpPr txBox="1"/>
            <p:nvPr/>
          </p:nvSpPr>
          <p:spPr>
            <a:xfrm>
              <a:off x="0" y="2433796"/>
              <a:ext cx="6854400" cy="15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ckwell"/>
                <a:buNone/>
              </a:pPr>
              <a:r>
                <a:rPr lang="pt-BR" sz="2200" b="1" i="0" u="none" strike="noStrike" cap="non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Bandas de 0,25% do PIB, para mais ou para menos, ao final de cada período.</a:t>
              </a:r>
              <a:endParaRPr sz="2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" name="Google Shape;208;p24">
              <a:extLst>
                <a:ext uri="{FF2B5EF4-FFF2-40B4-BE49-F238E27FC236}">
                  <a16:creationId xmlns:a16="http://schemas.microsoft.com/office/drawing/2014/main" id="{741DDE2F-CA37-FFD3-1127-AF7049832A99}"/>
                </a:ext>
              </a:extLst>
            </p:cNvPr>
            <p:cNvSpPr/>
            <p:nvPr/>
          </p:nvSpPr>
          <p:spPr>
            <a:xfrm rot="10800000">
              <a:off x="-99" y="1948"/>
              <a:ext cx="6854400" cy="24558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6AA8D0"/>
                </a:gs>
                <a:gs pos="69000">
                  <a:srgbClr val="3596CF"/>
                </a:gs>
                <a:gs pos="100000">
                  <a:srgbClr val="2C89BE"/>
                </a:gs>
              </a:gsLst>
              <a:lin ang="5400012" scaled="0"/>
            </a:gradFill>
            <a:ln>
              <a:noFill/>
            </a:ln>
            <a:effectLst>
              <a:outerShdw blurRad="50800" dist="38100" dir="5400000" sy="96000" rotWithShape="0">
                <a:srgbClr val="000000">
                  <a:alpha val="537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9;p24">
              <a:extLst>
                <a:ext uri="{FF2B5EF4-FFF2-40B4-BE49-F238E27FC236}">
                  <a16:creationId xmlns:a16="http://schemas.microsoft.com/office/drawing/2014/main" id="{7A1788DA-FCE1-2FAC-0247-84E3068B2279}"/>
                </a:ext>
              </a:extLst>
            </p:cNvPr>
            <p:cNvSpPr txBox="1"/>
            <p:nvPr/>
          </p:nvSpPr>
          <p:spPr>
            <a:xfrm>
              <a:off x="0" y="1818"/>
              <a:ext cx="68544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Rockwell"/>
                <a:buNone/>
              </a:pPr>
              <a:r>
                <a:rPr lang="pt-BR" sz="2200" b="0" i="0" u="none" strike="noStrike" cap="non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Estabelece metas de resultado primário até 2026:</a:t>
              </a:r>
              <a:endParaRPr sz="2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" name="Google Shape;210;p24">
              <a:extLst>
                <a:ext uri="{FF2B5EF4-FFF2-40B4-BE49-F238E27FC236}">
                  <a16:creationId xmlns:a16="http://schemas.microsoft.com/office/drawing/2014/main" id="{8879B69F-3482-543E-79BF-3C00544086D4}"/>
                </a:ext>
              </a:extLst>
            </p:cNvPr>
            <p:cNvSpPr/>
            <p:nvPr/>
          </p:nvSpPr>
          <p:spPr>
            <a:xfrm>
              <a:off x="0" y="863849"/>
              <a:ext cx="1713600" cy="734400"/>
            </a:xfrm>
            <a:prstGeom prst="rect">
              <a:avLst/>
            </a:prstGeom>
            <a:solidFill>
              <a:srgbClr val="CFE7DF">
                <a:alpha val="89800"/>
              </a:srgbClr>
            </a:solidFill>
            <a:ln w="12700" cap="flat" cmpd="sng">
              <a:solidFill>
                <a:srgbClr val="CFE7DF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1;p24">
              <a:extLst>
                <a:ext uri="{FF2B5EF4-FFF2-40B4-BE49-F238E27FC236}">
                  <a16:creationId xmlns:a16="http://schemas.microsoft.com/office/drawing/2014/main" id="{2580D872-EBC6-2851-C340-94B84F3CA1BB}"/>
                </a:ext>
              </a:extLst>
            </p:cNvPr>
            <p:cNvSpPr txBox="1"/>
            <p:nvPr/>
          </p:nvSpPr>
          <p:spPr>
            <a:xfrm>
              <a:off x="0" y="863849"/>
              <a:ext cx="1713600" cy="7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21575" rIns="120900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ckwell"/>
                <a:buNone/>
              </a:pPr>
              <a:r>
                <a:rPr lang="pt-BR" sz="1700" b="0" i="0" u="none" strike="noStrike" cap="none" dirty="0">
                  <a:latin typeface="Rockwell"/>
                  <a:ea typeface="Rockwell"/>
                  <a:cs typeface="Rockwell"/>
                  <a:sym typeface="Rockwell"/>
                </a:rPr>
                <a:t>2023 = déficit de 0,5% do PIB</a:t>
              </a:r>
              <a:endParaRPr sz="1700" b="0" i="0" u="none" strike="noStrike" cap="none"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1" name="Google Shape;212;p24">
              <a:extLst>
                <a:ext uri="{FF2B5EF4-FFF2-40B4-BE49-F238E27FC236}">
                  <a16:creationId xmlns:a16="http://schemas.microsoft.com/office/drawing/2014/main" id="{ED1BE54C-126A-85D5-8CFF-33EEA524B745}"/>
                </a:ext>
              </a:extLst>
            </p:cNvPr>
            <p:cNvSpPr/>
            <p:nvPr/>
          </p:nvSpPr>
          <p:spPr>
            <a:xfrm>
              <a:off x="1713575" y="863849"/>
              <a:ext cx="1713600" cy="734400"/>
            </a:xfrm>
            <a:prstGeom prst="rect">
              <a:avLst/>
            </a:prstGeom>
            <a:solidFill>
              <a:srgbClr val="CDE8E7">
                <a:alpha val="89800"/>
              </a:srgbClr>
            </a:solidFill>
            <a:ln w="12700" cap="flat" cmpd="sng">
              <a:solidFill>
                <a:srgbClr val="CDE8E7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3;p24">
              <a:extLst>
                <a:ext uri="{FF2B5EF4-FFF2-40B4-BE49-F238E27FC236}">
                  <a16:creationId xmlns:a16="http://schemas.microsoft.com/office/drawing/2014/main" id="{715CD4AF-8015-91E1-F13F-F99D59C1ABCD}"/>
                </a:ext>
              </a:extLst>
            </p:cNvPr>
            <p:cNvSpPr txBox="1"/>
            <p:nvPr/>
          </p:nvSpPr>
          <p:spPr>
            <a:xfrm>
              <a:off x="1713575" y="863849"/>
              <a:ext cx="1713600" cy="7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21575" rIns="120900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ckwell"/>
                <a:buNone/>
              </a:pPr>
              <a:r>
                <a:rPr lang="pt-BR" sz="1700" b="0" i="0" u="none" strike="noStrike" cap="none" dirty="0">
                  <a:latin typeface="Rockwell"/>
                  <a:ea typeface="Rockwell"/>
                  <a:cs typeface="Rockwell"/>
                  <a:sym typeface="Rockwell"/>
                </a:rPr>
                <a:t>2024 = zerar resultado primário </a:t>
              </a:r>
              <a:endParaRPr sz="1700" b="0" i="0" u="none" strike="noStrike" cap="none"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" name="Google Shape;214;p24">
              <a:extLst>
                <a:ext uri="{FF2B5EF4-FFF2-40B4-BE49-F238E27FC236}">
                  <a16:creationId xmlns:a16="http://schemas.microsoft.com/office/drawing/2014/main" id="{CEA16A49-066C-94DA-B242-00B763753B19}"/>
                </a:ext>
              </a:extLst>
            </p:cNvPr>
            <p:cNvSpPr/>
            <p:nvPr/>
          </p:nvSpPr>
          <p:spPr>
            <a:xfrm>
              <a:off x="3427150" y="863849"/>
              <a:ext cx="1713600" cy="734400"/>
            </a:xfrm>
            <a:prstGeom prst="rect">
              <a:avLst/>
            </a:prstGeom>
            <a:solidFill>
              <a:srgbClr val="CDE3E9">
                <a:alpha val="89800"/>
              </a:srgbClr>
            </a:solidFill>
            <a:ln w="12700" cap="flat" cmpd="sng">
              <a:solidFill>
                <a:srgbClr val="CDE3E9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5;p24">
              <a:extLst>
                <a:ext uri="{FF2B5EF4-FFF2-40B4-BE49-F238E27FC236}">
                  <a16:creationId xmlns:a16="http://schemas.microsoft.com/office/drawing/2014/main" id="{5523DAC6-5650-456D-2176-81B21187729B}"/>
                </a:ext>
              </a:extLst>
            </p:cNvPr>
            <p:cNvSpPr txBox="1"/>
            <p:nvPr/>
          </p:nvSpPr>
          <p:spPr>
            <a:xfrm>
              <a:off x="3427150" y="863849"/>
              <a:ext cx="1713600" cy="7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21575" rIns="120900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ckwell"/>
                <a:buNone/>
              </a:pPr>
              <a:r>
                <a:rPr lang="pt-BR" sz="1700" b="0" i="0" u="none" strike="noStrike" cap="none" dirty="0">
                  <a:latin typeface="Rockwell"/>
                  <a:ea typeface="Rockwell"/>
                  <a:cs typeface="Rockwell"/>
                  <a:sym typeface="Rockwell"/>
                </a:rPr>
                <a:t>2025 = superávit de 0,5% do PIB</a:t>
              </a:r>
              <a:endParaRPr sz="1700" b="0" i="0" u="none" strike="noStrike" cap="none"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" name="Google Shape;216;p24">
              <a:extLst>
                <a:ext uri="{FF2B5EF4-FFF2-40B4-BE49-F238E27FC236}">
                  <a16:creationId xmlns:a16="http://schemas.microsoft.com/office/drawing/2014/main" id="{86B70372-823F-2D27-00D4-F911BE1201D2}"/>
                </a:ext>
              </a:extLst>
            </p:cNvPr>
            <p:cNvSpPr/>
            <p:nvPr/>
          </p:nvSpPr>
          <p:spPr>
            <a:xfrm>
              <a:off x="5140725" y="863849"/>
              <a:ext cx="1713600" cy="734400"/>
            </a:xfrm>
            <a:prstGeom prst="rect">
              <a:avLst/>
            </a:prstGeom>
            <a:solidFill>
              <a:srgbClr val="CDDCEB">
                <a:alpha val="89800"/>
              </a:srgbClr>
            </a:solidFill>
            <a:ln w="12700" cap="flat" cmpd="sng">
              <a:solidFill>
                <a:srgbClr val="CDDCEB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7;p24">
              <a:extLst>
                <a:ext uri="{FF2B5EF4-FFF2-40B4-BE49-F238E27FC236}">
                  <a16:creationId xmlns:a16="http://schemas.microsoft.com/office/drawing/2014/main" id="{3C3EB684-6E07-E325-E36F-50323C3A8B7C}"/>
                </a:ext>
              </a:extLst>
            </p:cNvPr>
            <p:cNvSpPr txBox="1"/>
            <p:nvPr/>
          </p:nvSpPr>
          <p:spPr>
            <a:xfrm>
              <a:off x="5140725" y="863849"/>
              <a:ext cx="1713600" cy="7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21575" rIns="120900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ckwell"/>
                <a:buNone/>
              </a:pPr>
              <a:r>
                <a:rPr lang="pt-BR" sz="1700" b="0" i="0" u="none" strike="noStrike" cap="none" dirty="0">
                  <a:latin typeface="Rockwell"/>
                  <a:ea typeface="Rockwell"/>
                  <a:cs typeface="Rockwell"/>
                  <a:sym typeface="Rockwell"/>
                </a:rPr>
                <a:t>2026 = superávit de 1,0% do PIB</a:t>
              </a:r>
              <a:endParaRPr sz="1700" b="0" i="0" u="none" strike="noStrike" cap="none" dirty="0"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FF7E117-B287-E5C3-BE0D-AB32BDC8F410}"/>
              </a:ext>
            </a:extLst>
          </p:cNvPr>
          <p:cNvSpPr txBox="1"/>
          <p:nvPr/>
        </p:nvSpPr>
        <p:spPr>
          <a:xfrm>
            <a:off x="163316" y="2405239"/>
            <a:ext cx="46604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O primeiro passo do novo regime fiscal é o estabelecimento de metas de superávit primário (receitas – despesas não financeiras do governo) até 2026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Ao contrário do que ocorria anteriormente no Brasil as metas de superávit não serão mais um valor fixo, mas terão uma margem de flutuação com possibilidade de 0,25% do PIB para mais ou para menos.</a:t>
            </a:r>
          </a:p>
        </p:txBody>
      </p:sp>
    </p:spTree>
    <p:extLst>
      <p:ext uri="{BB962C8B-B14F-4D97-AF65-F5344CB8AC3E}">
        <p14:creationId xmlns:p14="http://schemas.microsoft.com/office/powerpoint/2010/main" val="12924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58954-80E2-E7C4-431C-67BCB30B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1º passo do NOVO REGIME FISCAL – meta de superávit primário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6016C5C-C571-4EEC-5C22-624970A0F82F}"/>
              </a:ext>
            </a:extLst>
          </p:cNvPr>
          <p:cNvSpPr txBox="1"/>
          <p:nvPr/>
        </p:nvSpPr>
        <p:spPr>
          <a:xfrm>
            <a:off x="778533" y="6478111"/>
            <a:ext cx="108326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i="0" dirty="0">
                <a:solidFill>
                  <a:schemeClr val="bg1"/>
                </a:solidFill>
                <a:effectLst/>
              </a:rPr>
              <a:t>Fonte: </a:t>
            </a:r>
            <a:r>
              <a:rPr lang="pt-BR" sz="1500" dirty="0">
                <a:solidFill>
                  <a:schemeClr val="bg1"/>
                </a:solidFill>
              </a:rPr>
              <a:t>Raio X do Arcabouço Fiscal. Consultoria de Orçamento e Fiscalização Financeiro da Câmara dos Deputados</a:t>
            </a:r>
            <a:endParaRPr lang="pt-BR" sz="1500" b="1" dirty="0">
              <a:solidFill>
                <a:schemeClr val="bg1"/>
              </a:solidFill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B172133-0884-71BA-1B55-10223AEC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40" y="1940476"/>
            <a:ext cx="6094562" cy="39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0" y="488554"/>
            <a:ext cx="3109800" cy="560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just">
              <a:spcBef>
                <a:spcPts val="0"/>
              </a:spcBef>
              <a:buClr>
                <a:schemeClr val="lt1"/>
              </a:buClr>
              <a:buSzPts val="3300"/>
            </a:pPr>
            <a:r>
              <a:rPr lang="pt-BR" sz="2400" b="1" dirty="0"/>
              <a:t>2º passo: Para garantir o atingimento das metas de superávit primário há uma regra para o patamar de crescimento das despesas do governo</a:t>
            </a:r>
            <a:endParaRPr sz="2400" b="1" dirty="0"/>
          </a:p>
        </p:txBody>
      </p:sp>
      <p:grpSp>
        <p:nvGrpSpPr>
          <p:cNvPr id="225" name="Google Shape;225;p25"/>
          <p:cNvGrpSpPr/>
          <p:nvPr/>
        </p:nvGrpSpPr>
        <p:grpSpPr>
          <a:xfrm>
            <a:off x="3350446" y="182400"/>
            <a:ext cx="8697612" cy="6436914"/>
            <a:chOff x="49217" y="-150257"/>
            <a:chExt cx="8697612" cy="6436914"/>
          </a:xfrm>
        </p:grpSpPr>
        <p:sp>
          <p:nvSpPr>
            <p:cNvPr id="226" name="Google Shape;226;p25"/>
            <p:cNvSpPr/>
            <p:nvPr/>
          </p:nvSpPr>
          <p:spPr>
            <a:xfrm>
              <a:off x="76316" y="-150257"/>
              <a:ext cx="8555400" cy="1817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DC6AD"/>
                </a:gs>
                <a:gs pos="69000">
                  <a:srgbClr val="3BC3A2"/>
                </a:gs>
                <a:gs pos="100000">
                  <a:srgbClr val="34B193"/>
                </a:gs>
              </a:gsLst>
              <a:lin ang="5400012" scaled="0"/>
            </a:gradFill>
            <a:ln>
              <a:noFill/>
            </a:ln>
            <a:effectLst>
              <a:outerShdw blurRad="50800" dist="38100" dir="5400000" sy="96000" rotWithShape="0">
                <a:srgbClr val="000000">
                  <a:alpha val="537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25"/>
            <p:cNvSpPr txBox="1"/>
            <p:nvPr/>
          </p:nvSpPr>
          <p:spPr>
            <a:xfrm>
              <a:off x="369029" y="111569"/>
              <a:ext cx="8377800" cy="16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pt-BR" sz="24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A expansão da despesa tem limite de 70% da variação real da receita líquida acumulada em 12 meses até junho do ano anterior,</a:t>
              </a:r>
              <a:endParaRPr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76316" y="1800250"/>
              <a:ext cx="8555400" cy="15633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BC5CA"/>
                </a:gs>
                <a:gs pos="69000">
                  <a:srgbClr val="37C0C9"/>
                </a:gs>
                <a:gs pos="100000">
                  <a:srgbClr val="30AFB7"/>
                </a:gs>
              </a:gsLst>
              <a:lin ang="5400012" scaled="0"/>
            </a:gradFill>
            <a:ln>
              <a:noFill/>
            </a:ln>
            <a:effectLst>
              <a:outerShdw blurRad="50800" dist="38100" dir="5400000" sy="96000" rotWithShape="0">
                <a:srgbClr val="000000">
                  <a:alpha val="537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25"/>
            <p:cNvSpPr txBox="1"/>
            <p:nvPr/>
          </p:nvSpPr>
          <p:spPr>
            <a:xfrm>
              <a:off x="344129" y="1933057"/>
              <a:ext cx="8402700" cy="14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pt-BR" sz="24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Além do limite de 70%, há um piso e um teto para o crescimento real da despesa, que poderá ficar apenas entre 0,6% e 2,5%, independente do comportamento da arrecadação;</a:t>
              </a:r>
              <a:endParaRPr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9217" y="3496357"/>
              <a:ext cx="8555400" cy="27903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AA8D0"/>
                </a:gs>
                <a:gs pos="69000">
                  <a:srgbClr val="3596CF"/>
                </a:gs>
                <a:gs pos="100000">
                  <a:srgbClr val="2C89BE"/>
                </a:gs>
              </a:gsLst>
              <a:lin ang="5400012" scaled="0"/>
            </a:gradFill>
            <a:ln>
              <a:noFill/>
            </a:ln>
            <a:effectLst>
              <a:outerShdw blurRad="50800" dist="38100" dir="5400000" sy="96000" rotWithShape="0">
                <a:srgbClr val="000000">
                  <a:alpha val="537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25"/>
            <p:cNvSpPr txBox="1"/>
            <p:nvPr/>
          </p:nvSpPr>
          <p:spPr>
            <a:xfrm>
              <a:off x="212516" y="3575074"/>
              <a:ext cx="8283000" cy="25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pt-BR" sz="24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Esse intervalo é o que garante o caráter anticíclico da proposta, de acordo com o governo. O piso de 0,6% garantiria ao governo margem de manobra de evitar um corte brusco nos gastos públicos se houver uma queda na arrecadação. </a:t>
              </a:r>
              <a:endParaRPr dirty="0"/>
            </a:p>
            <a:p>
              <a:pPr>
                <a:lnSpc>
                  <a:spcPct val="90000"/>
                </a:lnSpc>
                <a:spcBef>
                  <a:spcPts val="840"/>
                </a:spcBef>
                <a:buClr>
                  <a:schemeClr val="dk1"/>
                </a:buClr>
                <a:buSzPts val="2400"/>
              </a:pPr>
              <a:r>
                <a:rPr lang="pt-BR" sz="24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Por outro lado, o limite de 2,5% impede um aumento maior das despesas em caso de avanço das receitas.</a:t>
              </a:r>
              <a:endParaRPr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26">
            <a:extLst>
              <a:ext uri="{FF2B5EF4-FFF2-40B4-BE49-F238E27FC236}">
                <a16:creationId xmlns:a16="http://schemas.microsoft.com/office/drawing/2014/main" id="{4993B9E9-A587-82F8-2322-0A3584B5E083}"/>
              </a:ext>
            </a:extLst>
          </p:cNvPr>
          <p:cNvSpPr/>
          <p:nvPr/>
        </p:nvSpPr>
        <p:spPr>
          <a:xfrm>
            <a:off x="3833540" y="3963363"/>
            <a:ext cx="8023200" cy="163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DC6AD"/>
              </a:gs>
              <a:gs pos="69000">
                <a:srgbClr val="3BC3A2"/>
              </a:gs>
              <a:gs pos="100000">
                <a:srgbClr val="34B193"/>
              </a:gs>
            </a:gsLst>
            <a:lin ang="5400012" scaled="0"/>
          </a:gradFill>
          <a:ln>
            <a:noFill/>
          </a:ln>
          <a:effectLst>
            <a:outerShdw blurRad="50800" dist="38100" dir="5400000" sy="96000" rotWithShape="0">
              <a:srgbClr val="000000">
                <a:alpha val="5373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191240" y="627284"/>
            <a:ext cx="3642300" cy="560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3300"/>
            </a:pPr>
            <a:r>
              <a:rPr lang="pt-BR" dirty="0"/>
              <a:t>3º passo: investimentos</a:t>
            </a:r>
            <a:endParaRPr dirty="0"/>
          </a:p>
        </p:txBody>
      </p:sp>
      <p:grpSp>
        <p:nvGrpSpPr>
          <p:cNvPr id="237" name="Google Shape;237;p26"/>
          <p:cNvGrpSpPr/>
          <p:nvPr/>
        </p:nvGrpSpPr>
        <p:grpSpPr>
          <a:xfrm>
            <a:off x="3833540" y="2184208"/>
            <a:ext cx="8023200" cy="3558310"/>
            <a:chOff x="0" y="530544"/>
            <a:chExt cx="8023200" cy="3558310"/>
          </a:xfrm>
        </p:grpSpPr>
        <p:sp>
          <p:nvSpPr>
            <p:cNvPr id="238" name="Google Shape;238;p26"/>
            <p:cNvSpPr/>
            <p:nvPr/>
          </p:nvSpPr>
          <p:spPr>
            <a:xfrm>
              <a:off x="0" y="530544"/>
              <a:ext cx="8023200" cy="1633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DC6AD"/>
                </a:gs>
                <a:gs pos="69000">
                  <a:srgbClr val="3BC3A2"/>
                </a:gs>
                <a:gs pos="100000">
                  <a:srgbClr val="34B193"/>
                </a:gs>
              </a:gsLst>
              <a:lin ang="5400012" scaled="0"/>
            </a:gradFill>
            <a:ln>
              <a:noFill/>
            </a:ln>
            <a:effectLst>
              <a:outerShdw blurRad="50800" dist="38100" dir="5400000" sy="96000" rotWithShape="0">
                <a:srgbClr val="000000">
                  <a:alpha val="537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6"/>
            <p:cNvSpPr txBox="1"/>
            <p:nvPr/>
          </p:nvSpPr>
          <p:spPr>
            <a:xfrm>
              <a:off x="159600" y="610344"/>
              <a:ext cx="7863600" cy="14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pt-BR" sz="24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O investimentos tem piso a partir de cerca de R$ 78 bilhões, previsto na LOA 2023 e serão corrigidos anualmente em termos reais;</a:t>
              </a:r>
              <a:endParaRPr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159600" y="2614654"/>
              <a:ext cx="7863600" cy="14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pt-BR" sz="20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Se o resultado primário ficar acima da banda superior da meta, </a:t>
              </a:r>
              <a:r>
                <a:rPr lang="pt-BR" sz="2000" dirty="0">
                  <a:solidFill>
                    <a:srgbClr val="FF0000"/>
                  </a:solidFill>
                  <a:latin typeface="Rockwell"/>
                  <a:ea typeface="Rockwell"/>
                  <a:cs typeface="Rockwell"/>
                  <a:sym typeface="Rockwell"/>
                </a:rPr>
                <a:t>70</a:t>
              </a:r>
              <a:r>
                <a:rPr lang="pt-BR" sz="2000" dirty="0">
                  <a:solidFill>
                    <a:srgbClr val="FF0000"/>
                  </a:solidFill>
                  <a:latin typeface="Rockwell"/>
                  <a:sym typeface="Rockwell"/>
                </a:rPr>
                <a:t>%</a:t>
              </a:r>
              <a:r>
                <a:rPr lang="pt-BR" sz="2000" dirty="0">
                  <a:solidFill>
                    <a:schemeClr val="dk1"/>
                  </a:solidFill>
                  <a:latin typeface="Rockwell"/>
                  <a:sym typeface="Rockwell"/>
                </a:rPr>
                <a:t> do excedente poderá ser usado como acréscimo nos investimentos e </a:t>
              </a:r>
              <a:r>
                <a:rPr lang="pt-BR" sz="2000" dirty="0">
                  <a:solidFill>
                    <a:srgbClr val="FF0000"/>
                  </a:solidFill>
                  <a:latin typeface="Rockwell"/>
                </a:rPr>
                <a:t>desde que não ultrapasse 0,25% do PIB. Excedentes acima disso serão utilizados para pagamento da dívida pública.</a:t>
              </a: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endParaRPr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6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847</TotalTime>
  <Words>1387</Words>
  <Application>Microsoft Office PowerPoint</Application>
  <PresentationFormat>Widescreen</PresentationFormat>
  <Paragraphs>89</Paragraphs>
  <Slides>19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Rockwell</vt:lpstr>
      <vt:lpstr>Ubuntu</vt:lpstr>
      <vt:lpstr>Wingdings</vt:lpstr>
      <vt:lpstr>Retrospectiva</vt:lpstr>
      <vt:lpstr>Novo Regime Fiscal: Uma visão geral  </vt:lpstr>
      <vt:lpstr>Contextualização </vt:lpstr>
      <vt:lpstr>Principais regras fiscais no Brasil</vt:lpstr>
      <vt:lpstr>O novo regime fiscal substitui o teto de gastos estabelecido no governo Temer</vt:lpstr>
      <vt:lpstr>Na vigência do Teto de Gastos as despesas discricionárias (investimentos em obras, por exemplo) passaram a ser espremidas </vt:lpstr>
      <vt:lpstr>1º passo do NOVO REGIME FISCAL – meta de superávit primário</vt:lpstr>
      <vt:lpstr>1º passo do NOVO REGIME FISCAL – meta de superávit primário</vt:lpstr>
      <vt:lpstr>2º passo: Para garantir o atingimento das metas de superávit primário há uma regra para o patamar de crescimento das despesas do governo</vt:lpstr>
      <vt:lpstr>3º passo: investimentos</vt:lpstr>
      <vt:lpstr>Regra para investimentos</vt:lpstr>
      <vt:lpstr>Punições em caso de não cumprimento da meta de resultado primário</vt:lpstr>
      <vt:lpstr>Resumo dos gatilhos acionados em caso de não cumprimento da meta de resultado primário</vt:lpstr>
      <vt:lpstr>Resumindo a regra de crescimento das despesas</vt:lpstr>
      <vt:lpstr>FICAM FORA DA REGRA FISCAL:</vt:lpstr>
      <vt:lpstr>Apresentação do PowerPoint</vt:lpstr>
      <vt:lpstr>Apresentação do PowerPoint</vt:lpstr>
      <vt:lpstr>Apresentação do PowerPoint</vt:lpstr>
      <vt:lpstr>Última Ata do COPOM</vt:lpstr>
      <vt:lpstr>Elementos para reflexão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Balanços 2022 - resumo</dc:title>
  <dc:creator>Contraf Cut</dc:creator>
  <cp:lastModifiedBy>Contraf Cut</cp:lastModifiedBy>
  <cp:revision>30</cp:revision>
  <dcterms:created xsi:type="dcterms:W3CDTF">2023-05-02T18:52:01Z</dcterms:created>
  <dcterms:modified xsi:type="dcterms:W3CDTF">2023-06-06T13:59:38Z</dcterms:modified>
</cp:coreProperties>
</file>