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 id="2147483787" r:id="rId2"/>
  </p:sldMasterIdLst>
  <p:notesMasterIdLst>
    <p:notesMasterId r:id="rId38"/>
  </p:notesMasterIdLst>
  <p:sldIdLst>
    <p:sldId id="256" r:id="rId3"/>
    <p:sldId id="269" r:id="rId4"/>
    <p:sldId id="788" r:id="rId5"/>
    <p:sldId id="282" r:id="rId6"/>
    <p:sldId id="281" r:id="rId7"/>
    <p:sldId id="283" r:id="rId8"/>
    <p:sldId id="789" r:id="rId9"/>
    <p:sldId id="794" r:id="rId10"/>
    <p:sldId id="268" r:id="rId11"/>
    <p:sldId id="485" r:id="rId12"/>
    <p:sldId id="453" r:id="rId13"/>
    <p:sldId id="270" r:id="rId14"/>
    <p:sldId id="273" r:id="rId15"/>
    <p:sldId id="482" r:id="rId16"/>
    <p:sldId id="483" r:id="rId17"/>
    <p:sldId id="274" r:id="rId18"/>
    <p:sldId id="478" r:id="rId19"/>
    <p:sldId id="778" r:id="rId20"/>
    <p:sldId id="779" r:id="rId21"/>
    <p:sldId id="277" r:id="rId22"/>
    <p:sldId id="796" r:id="rId23"/>
    <p:sldId id="795" r:id="rId24"/>
    <p:sldId id="287" r:id="rId25"/>
    <p:sldId id="791" r:id="rId26"/>
    <p:sldId id="792" r:id="rId27"/>
    <p:sldId id="793" r:id="rId28"/>
    <p:sldId id="787" r:id="rId29"/>
    <p:sldId id="290" r:id="rId30"/>
    <p:sldId id="786" r:id="rId31"/>
    <p:sldId id="785" r:id="rId32"/>
    <p:sldId id="784" r:id="rId33"/>
    <p:sldId id="288" r:id="rId34"/>
    <p:sldId id="797" r:id="rId35"/>
    <p:sldId id="798" r:id="rId36"/>
    <p:sldId id="450" r:id="rId3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Estilo com Tema 2 - Ênfas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Estilo com Tema 1 - Ênfas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Estilo Claro 3 - Ênfas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21" autoAdjust="0"/>
    <p:restoredTop sz="93692" autoAdjust="0"/>
  </p:normalViewPr>
  <p:slideViewPr>
    <p:cSldViewPr snapToGrid="0">
      <p:cViewPr varScale="1">
        <p:scale>
          <a:sx n="68" d="100"/>
          <a:sy n="68" d="100"/>
        </p:scale>
        <p:origin x="1116" y="66"/>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osangela.vieira\Desktop\Dados%20Imprensa_100%20an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osangela.vieira\Desktop\Dados%20Imprensa_100%20ano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rosangela.vieira\Desktop\Dados%20Imprensa_100%20ano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rosangela.vieira\Desktop\Dados%20Imprensa_100%20ano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rosangela.vieira\Desktop\Dados%20Imprensa_100%20ano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95791374192664"/>
          <c:y val="5.4938248543467877E-2"/>
          <c:w val="0.70292755847776622"/>
          <c:h val="0.8901235029130643"/>
        </c:manualLayout>
      </c:layout>
      <c:barChart>
        <c:barDir val="bar"/>
        <c:grouping val="clustered"/>
        <c:varyColors val="0"/>
        <c:ser>
          <c:idx val="0"/>
          <c:order val="0"/>
          <c:tx>
            <c:strRef>
              <c:f>Planilha1!$B$1</c:f>
              <c:strCache>
                <c:ptCount val="1"/>
                <c:pt idx="0">
                  <c:v>Série 1</c:v>
                </c:pt>
              </c:strCache>
            </c:strRef>
          </c:tx>
          <c:spPr>
            <a:solidFill>
              <a:schemeClr val="accent3">
                <a:lumMod val="40000"/>
                <a:lumOff val="60000"/>
              </a:schemeClr>
            </a:solidFill>
            <a:ln>
              <a:noFill/>
            </a:ln>
            <a:effectLst/>
          </c:spPr>
          <c:invertIfNegative val="0"/>
          <c:dLbls>
            <c:dLbl>
              <c:idx val="2"/>
              <c:tx>
                <c:rich>
                  <a:bodyPr/>
                  <a:lstStyle/>
                  <a:p>
                    <a:r>
                      <a:rPr lang="en-US" dirty="0"/>
                      <a:t>47,0%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0C8-42A7-B426-55578211C14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Planilha1!$A$2:$A$4</c:f>
              <c:strCache>
                <c:ptCount val="3"/>
                <c:pt idx="0">
                  <c:v>Preta</c:v>
                </c:pt>
                <c:pt idx="1">
                  <c:v>Branca</c:v>
                </c:pt>
                <c:pt idx="2">
                  <c:v>Parda</c:v>
                </c:pt>
              </c:strCache>
            </c:strRef>
          </c:cat>
          <c:val>
            <c:numRef>
              <c:f>Planilha1!$B$2:$B$4</c:f>
              <c:numCache>
                <c:formatCode>0.0%</c:formatCode>
                <c:ptCount val="3"/>
                <c:pt idx="0">
                  <c:v>0.10034837005890451</c:v>
                </c:pt>
                <c:pt idx="1">
                  <c:v>0.42989520803873277</c:v>
                </c:pt>
                <c:pt idx="2">
                  <c:v>0.45855145481958737</c:v>
                </c:pt>
              </c:numCache>
            </c:numRef>
          </c:val>
          <c:extLst>
            <c:ext xmlns:c16="http://schemas.microsoft.com/office/drawing/2014/chart" uri="{C3380CC4-5D6E-409C-BE32-E72D297353CC}">
              <c16:uniqueId val="{00000000-D29C-4AD9-8CDC-9E0A83F0E87B}"/>
            </c:ext>
          </c:extLst>
        </c:ser>
        <c:dLbls>
          <c:showLegendKey val="0"/>
          <c:showVal val="0"/>
          <c:showCatName val="0"/>
          <c:showSerName val="0"/>
          <c:showPercent val="0"/>
          <c:showBubbleSize val="0"/>
        </c:dLbls>
        <c:gapWidth val="150"/>
        <c:axId val="435283088"/>
        <c:axId val="491916400"/>
      </c:barChart>
      <c:catAx>
        <c:axId val="435283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pt-BR"/>
          </a:p>
        </c:txPr>
        <c:crossAx val="491916400"/>
        <c:crosses val="autoZero"/>
        <c:auto val="1"/>
        <c:lblAlgn val="ctr"/>
        <c:lblOffset val="100"/>
        <c:noMultiLvlLbl val="0"/>
      </c:catAx>
      <c:valAx>
        <c:axId val="491916400"/>
        <c:scaling>
          <c:orientation val="minMax"/>
        </c:scaling>
        <c:delete val="1"/>
        <c:axPos val="b"/>
        <c:numFmt formatCode="0.0%" sourceLinked="1"/>
        <c:majorTickMark val="none"/>
        <c:minorTickMark val="none"/>
        <c:tickLblPos val="nextTo"/>
        <c:crossAx val="435283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22082741706467"/>
          <c:y val="0.14842661928464809"/>
          <c:w val="0.49745998451013296"/>
          <c:h val="0.80229301073589943"/>
        </c:manualLayout>
      </c:layout>
      <c:pieChart>
        <c:varyColors val="1"/>
        <c:ser>
          <c:idx val="0"/>
          <c:order val="0"/>
          <c:tx>
            <c:strRef>
              <c:f>Planilha1!$B$1</c:f>
              <c:strCache>
                <c:ptCount val="1"/>
                <c:pt idx="0">
                  <c:v>Vendas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1013-47EC-940F-CFEF063C719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1013-47EC-940F-CFEF063C719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1013-47EC-940F-CFEF063C719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1013-47EC-940F-CFEF063C719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AB7-48C8-B0FA-6C1A0EF8C009}"/>
              </c:ext>
            </c:extLst>
          </c:dPt>
          <c:dLbls>
            <c:dLbl>
              <c:idx val="0"/>
              <c:layout>
                <c:manualLayout>
                  <c:x val="5.6930828062475798E-2"/>
                  <c:y val="1.487193739577933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013-47EC-940F-CFEF063C719B}"/>
                </c:ext>
              </c:extLst>
            </c:dLbl>
            <c:dLbl>
              <c:idx val="1"/>
              <c:layout>
                <c:manualLayout>
                  <c:x val="0.13307506131405705"/>
                  <c:y val="0.1576552874876912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013-47EC-940F-CFEF063C719B}"/>
                </c:ext>
              </c:extLst>
            </c:dLbl>
            <c:dLbl>
              <c:idx val="2"/>
              <c:layout>
                <c:manualLayout>
                  <c:x val="0.25614754098360654"/>
                  <c:y val="-0.31065824782294615"/>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pt-BR"/>
                </a:p>
              </c:txPr>
              <c:showLegendKey val="0"/>
              <c:showVal val="1"/>
              <c:showCatName val="1"/>
              <c:showSerName val="0"/>
              <c:showPercent val="0"/>
              <c:showBubbleSize val="0"/>
              <c:extLst>
                <c:ext xmlns:c15="http://schemas.microsoft.com/office/drawing/2012/chart" uri="{CE6537A1-D6FC-4f65-9D91-7224C49458BB}">
                  <c15:layout>
                    <c:manualLayout>
                      <c:w val="0.4375"/>
                      <c:h val="0.13136878032938415"/>
                    </c:manualLayout>
                  </c15:layout>
                </c:ext>
                <c:ext xmlns:c16="http://schemas.microsoft.com/office/drawing/2014/chart" uri="{C3380CC4-5D6E-409C-BE32-E72D297353CC}">
                  <c16:uniqueId val="{00000004-1013-47EC-940F-CFEF063C719B}"/>
                </c:ext>
              </c:extLst>
            </c:dLbl>
            <c:dLbl>
              <c:idx val="3"/>
              <c:layout>
                <c:manualLayout>
                  <c:x val="-0.19494578546534147"/>
                  <c:y val="8.2621874420996317E-4"/>
                </c:manualLayout>
              </c:layout>
              <c:showLegendKey val="0"/>
              <c:showVal val="1"/>
              <c:showCatName val="1"/>
              <c:showSerName val="0"/>
              <c:showPercent val="0"/>
              <c:showBubbleSize val="0"/>
              <c:extLst>
                <c:ext xmlns:c15="http://schemas.microsoft.com/office/drawing/2012/chart" uri="{CE6537A1-D6FC-4f65-9D91-7224C49458BB}">
                  <c15:layout>
                    <c:manualLayout>
                      <c:w val="0.2834631147540983"/>
                      <c:h val="0.1478931552135834"/>
                    </c:manualLayout>
                  </c15:layout>
                </c:ext>
                <c:ext xmlns:c16="http://schemas.microsoft.com/office/drawing/2014/chart" uri="{C3380CC4-5D6E-409C-BE32-E72D297353CC}">
                  <c16:uniqueId val="{00000001-1013-47EC-940F-CFEF063C719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pt-BR"/>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Planilha1!$A$2:$A$6</c:f>
              <c:strCache>
                <c:ptCount val="5"/>
                <c:pt idx="0">
                  <c:v>Sem resposta</c:v>
                </c:pt>
                <c:pt idx="1">
                  <c:v>Bissexual</c:v>
                </c:pt>
                <c:pt idx="2">
                  <c:v>Heterossexual</c:v>
                </c:pt>
                <c:pt idx="3">
                  <c:v>Homossexual</c:v>
                </c:pt>
                <c:pt idx="4">
                  <c:v>Outra</c:v>
                </c:pt>
              </c:strCache>
            </c:strRef>
          </c:cat>
          <c:val>
            <c:numRef>
              <c:f>Planilha1!$B$2:$B$6</c:f>
              <c:numCache>
                <c:formatCode>0.0%</c:formatCode>
                <c:ptCount val="5"/>
                <c:pt idx="0">
                  <c:v>0.124</c:v>
                </c:pt>
                <c:pt idx="1">
                  <c:v>6.0000000000000001E-3</c:v>
                </c:pt>
                <c:pt idx="2">
                  <c:v>0.85</c:v>
                </c:pt>
                <c:pt idx="3">
                  <c:v>1.9E-2</c:v>
                </c:pt>
                <c:pt idx="4">
                  <c:v>1E-3</c:v>
                </c:pt>
              </c:numCache>
            </c:numRef>
          </c:val>
          <c:extLst>
            <c:ext xmlns:c16="http://schemas.microsoft.com/office/drawing/2014/chart" uri="{C3380CC4-5D6E-409C-BE32-E72D297353CC}">
              <c16:uniqueId val="{00000000-1013-47EC-940F-CFEF063C719B}"/>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Planilha1!$B$1</c:f>
              <c:strCache>
                <c:ptCount val="1"/>
                <c:pt idx="0">
                  <c:v>População</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EE4-49A9-A0B7-2285BFEC766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EE4-49A9-A0B7-2285BFEC766E}"/>
              </c:ext>
            </c:extLst>
          </c:dPt>
          <c:dLbls>
            <c:dLbl>
              <c:idx val="0"/>
              <c:layout>
                <c:manualLayout>
                  <c:x val="-0.26694868406860101"/>
                  <c:y val="-2.842421161215209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EE4-49A9-A0B7-2285BFEC766E}"/>
                </c:ext>
              </c:extLst>
            </c:dLbl>
            <c:dLbl>
              <c:idx val="1"/>
              <c:layout>
                <c:manualLayout>
                  <c:x val="0.23972602739726026"/>
                  <c:y val="3.3640916093568583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lt1"/>
                      </a:solidFill>
                      <a:latin typeface="+mn-lt"/>
                      <a:ea typeface="+mn-ea"/>
                      <a:cs typeface="+mn-cs"/>
                    </a:defRPr>
                  </a:pPr>
                  <a:endParaRPr lang="pt-BR"/>
                </a:p>
              </c:txPr>
              <c:showLegendKey val="0"/>
              <c:showVal val="0"/>
              <c:showCatName val="1"/>
              <c:showSerName val="0"/>
              <c:showPercent val="1"/>
              <c:showBubbleSize val="0"/>
              <c:extLst>
                <c:ext xmlns:c15="http://schemas.microsoft.com/office/drawing/2012/chart" uri="{CE6537A1-D6FC-4f65-9D91-7224C49458BB}">
                  <c15:layout>
                    <c:manualLayout>
                      <c:w val="0.2882420091324201"/>
                      <c:h val="0.23103166630016597"/>
                    </c:manualLayout>
                  </c15:layout>
                </c:ext>
                <c:ext xmlns:c16="http://schemas.microsoft.com/office/drawing/2014/chart" uri="{C3380CC4-5D6E-409C-BE32-E72D297353CC}">
                  <c16:uniqueId val="{00000003-0EE4-49A9-A0B7-2285BFEC766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pt-B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Planilha1!$A$2:$A$3</c:f>
              <c:strCache>
                <c:ptCount val="2"/>
                <c:pt idx="0">
                  <c:v>Homens</c:v>
                </c:pt>
                <c:pt idx="1">
                  <c:v>Mulheres</c:v>
                </c:pt>
              </c:strCache>
            </c:strRef>
          </c:cat>
          <c:val>
            <c:numRef>
              <c:f>Planilha1!$B$2:$B$3</c:f>
              <c:numCache>
                <c:formatCode>General</c:formatCode>
                <c:ptCount val="2"/>
                <c:pt idx="0">
                  <c:v>49</c:v>
                </c:pt>
                <c:pt idx="1">
                  <c:v>51</c:v>
                </c:pt>
              </c:numCache>
            </c:numRef>
          </c:val>
          <c:extLst>
            <c:ext xmlns:c16="http://schemas.microsoft.com/office/drawing/2014/chart" uri="{C3380CC4-5D6E-409C-BE32-E72D297353CC}">
              <c16:uniqueId val="{00000000-7F00-46C4-8279-24EECD6EF1E8}"/>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74207556089524E-2"/>
          <c:y val="4.8123471148812415E-2"/>
          <c:w val="0.89522933633340629"/>
          <c:h val="0.75684372389509746"/>
        </c:manualLayout>
      </c:layout>
      <c:barChart>
        <c:barDir val="col"/>
        <c:grouping val="clustered"/>
        <c:varyColors val="0"/>
        <c:ser>
          <c:idx val="0"/>
          <c:order val="0"/>
          <c:tx>
            <c:strRef>
              <c:f>Planilha2!$B$1</c:f>
              <c:strCache>
                <c:ptCount val="1"/>
                <c:pt idx="0">
                  <c:v>Categoria</c:v>
                </c:pt>
              </c:strCache>
            </c:strRef>
          </c:tx>
          <c:spPr>
            <a:solidFill>
              <a:schemeClr val="accent1"/>
            </a:solidFill>
            <a:ln>
              <a:noFill/>
            </a:ln>
            <a:effectLst/>
          </c:spPr>
          <c:invertIfNegative val="0"/>
          <c:dLbls>
            <c:dLbl>
              <c:idx val="6"/>
              <c:layout>
                <c:manualLayout>
                  <c:x val="1.4947844156004067E-2"/>
                  <c:y val="1.0347751675958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90-4F2F-927B-2DA761B76E40}"/>
                </c:ext>
              </c:extLst>
            </c:dLbl>
            <c:dLbl>
              <c:idx val="8"/>
              <c:layout>
                <c:manualLayout>
                  <c:x val="-1.9547180819390018E-2"/>
                  <c:y val="-2.58693791898973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90-4F2F-927B-2DA761B76E40}"/>
                </c:ext>
              </c:extLst>
            </c:dLbl>
            <c:dLbl>
              <c:idx val="9"/>
              <c:layout>
                <c:manualLayout>
                  <c:x val="9.1986733267717339E-3"/>
                  <c:y val="2.58693791898963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90-4F2F-927B-2DA761B76E40}"/>
                </c:ext>
              </c:extLst>
            </c:dLbl>
            <c:dLbl>
              <c:idx val="10"/>
              <c:layout>
                <c:manualLayout>
                  <c:x val="9.1986733267717339E-3"/>
                  <c:y val="-2.58693791898982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90-4F2F-927B-2DA761B76E4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Planilha2!$A$2:$A$12</c:f>
              <c:strCache>
                <c:ptCount val="11"/>
                <c:pt idx="0">
                  <c:v>2010</c:v>
                </c:pt>
                <c:pt idx="1">
                  <c:v>2011</c:v>
                </c:pt>
                <c:pt idx="2">
                  <c:v>2012</c:v>
                </c:pt>
                <c:pt idx="3">
                  <c:v>2013</c:v>
                </c:pt>
                <c:pt idx="4">
                  <c:v>2014</c:v>
                </c:pt>
                <c:pt idx="5">
                  <c:v>2015</c:v>
                </c:pt>
                <c:pt idx="6">
                  <c:v>2016</c:v>
                </c:pt>
                <c:pt idx="7">
                  <c:v>2017</c:v>
                </c:pt>
                <c:pt idx="8">
                  <c:v>2018</c:v>
                </c:pt>
                <c:pt idx="9">
                  <c:v>2019</c:v>
                </c:pt>
                <c:pt idx="10">
                  <c:v>2021</c:v>
                </c:pt>
              </c:strCache>
            </c:strRef>
          </c:cat>
          <c:val>
            <c:numRef>
              <c:f>Planilha2!$B$2:$B$12</c:f>
              <c:numCache>
                <c:formatCode>#,##0.0</c:formatCode>
                <c:ptCount val="11"/>
                <c:pt idx="0">
                  <c:v>483.09699999999998</c:v>
                </c:pt>
                <c:pt idx="1">
                  <c:v>496.72500000000002</c:v>
                </c:pt>
                <c:pt idx="2">
                  <c:v>512.83500000000004</c:v>
                </c:pt>
                <c:pt idx="3">
                  <c:v>511.83300000000003</c:v>
                </c:pt>
                <c:pt idx="4">
                  <c:v>512.18600000000004</c:v>
                </c:pt>
                <c:pt idx="5">
                  <c:v>504.34500000000003</c:v>
                </c:pt>
                <c:pt idx="6">
                  <c:v>485.71899999999999</c:v>
                </c:pt>
                <c:pt idx="7">
                  <c:v>467.68599999999998</c:v>
                </c:pt>
                <c:pt idx="8">
                  <c:v>453.27800000000002</c:v>
                </c:pt>
                <c:pt idx="9">
                  <c:v>454.66399999999999</c:v>
                </c:pt>
                <c:pt idx="10">
                  <c:v>442.56</c:v>
                </c:pt>
              </c:numCache>
            </c:numRef>
          </c:val>
          <c:extLst>
            <c:ext xmlns:c16="http://schemas.microsoft.com/office/drawing/2014/chart" uri="{C3380CC4-5D6E-409C-BE32-E72D297353CC}">
              <c16:uniqueId val="{00000000-1E74-4E02-B119-3319210789AD}"/>
            </c:ext>
          </c:extLst>
        </c:ser>
        <c:dLbls>
          <c:showLegendKey val="0"/>
          <c:showVal val="0"/>
          <c:showCatName val="0"/>
          <c:showSerName val="0"/>
          <c:showPercent val="0"/>
          <c:showBubbleSize val="0"/>
        </c:dLbls>
        <c:gapWidth val="60"/>
        <c:overlap val="-27"/>
        <c:axId val="1924774144"/>
        <c:axId val="1938798768"/>
      </c:barChart>
      <c:lineChart>
        <c:grouping val="standard"/>
        <c:varyColors val="0"/>
        <c:ser>
          <c:idx val="1"/>
          <c:order val="1"/>
          <c:tx>
            <c:strRef>
              <c:f>Planilha2!$C$1</c:f>
              <c:strCache>
                <c:ptCount val="1"/>
                <c:pt idx="0">
                  <c:v>Participação das Mulheres (%)</c:v>
                </c:pt>
              </c:strCache>
            </c:strRef>
          </c:tx>
          <c:spPr>
            <a:ln w="47625" cap="rnd">
              <a:solidFill>
                <a:schemeClr val="accent2"/>
              </a:solidFill>
              <a:round/>
            </a:ln>
            <a:effectLst/>
          </c:spPr>
          <c:marker>
            <c:symbol val="none"/>
          </c:marker>
          <c:dLbls>
            <c:spPr>
              <a:solidFill>
                <a:schemeClr val="accent1">
                  <a:lumMod val="50000"/>
                  <a:lumOff val="50000"/>
                </a:schemeClr>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Planilha2!$A$2:$A$12</c:f>
              <c:strCache>
                <c:ptCount val="11"/>
                <c:pt idx="0">
                  <c:v>2010</c:v>
                </c:pt>
                <c:pt idx="1">
                  <c:v>2011</c:v>
                </c:pt>
                <c:pt idx="2">
                  <c:v>2012</c:v>
                </c:pt>
                <c:pt idx="3">
                  <c:v>2013</c:v>
                </c:pt>
                <c:pt idx="4">
                  <c:v>2014</c:v>
                </c:pt>
                <c:pt idx="5">
                  <c:v>2015</c:v>
                </c:pt>
                <c:pt idx="6">
                  <c:v>2016</c:v>
                </c:pt>
                <c:pt idx="7">
                  <c:v>2017</c:v>
                </c:pt>
                <c:pt idx="8">
                  <c:v>2018</c:v>
                </c:pt>
                <c:pt idx="9">
                  <c:v>2019</c:v>
                </c:pt>
                <c:pt idx="10">
                  <c:v>2021</c:v>
                </c:pt>
              </c:strCache>
            </c:strRef>
          </c:cat>
          <c:val>
            <c:numRef>
              <c:f>Planilha2!$C$2:$C$12</c:f>
              <c:numCache>
                <c:formatCode>0.0%</c:formatCode>
                <c:ptCount val="11"/>
                <c:pt idx="0">
                  <c:v>0.48479497906217595</c:v>
                </c:pt>
                <c:pt idx="1">
                  <c:v>0.48980421762544668</c:v>
                </c:pt>
                <c:pt idx="2">
                  <c:v>0.48705529068803805</c:v>
                </c:pt>
                <c:pt idx="3">
                  <c:v>0.48805176688490193</c:v>
                </c:pt>
                <c:pt idx="4">
                  <c:v>0.48954286138238845</c:v>
                </c:pt>
                <c:pt idx="5">
                  <c:v>0.49094964756268034</c:v>
                </c:pt>
                <c:pt idx="6">
                  <c:v>0.49153522921689291</c:v>
                </c:pt>
                <c:pt idx="7">
                  <c:v>0.48968538720423532</c:v>
                </c:pt>
                <c:pt idx="8">
                  <c:v>0.48761245857950308</c:v>
                </c:pt>
                <c:pt idx="9">
                  <c:v>0.49102414090405222</c:v>
                </c:pt>
                <c:pt idx="10">
                  <c:v>0.48407447577729573</c:v>
                </c:pt>
              </c:numCache>
            </c:numRef>
          </c:val>
          <c:smooth val="1"/>
          <c:extLst>
            <c:ext xmlns:c16="http://schemas.microsoft.com/office/drawing/2014/chart" uri="{C3380CC4-5D6E-409C-BE32-E72D297353CC}">
              <c16:uniqueId val="{00000001-1E74-4E02-B119-3319210789AD}"/>
            </c:ext>
          </c:extLst>
        </c:ser>
        <c:dLbls>
          <c:showLegendKey val="0"/>
          <c:showVal val="0"/>
          <c:showCatName val="0"/>
          <c:showSerName val="0"/>
          <c:showPercent val="0"/>
          <c:showBubbleSize val="0"/>
        </c:dLbls>
        <c:marker val="1"/>
        <c:smooth val="0"/>
        <c:axId val="2060892560"/>
        <c:axId val="1938793488"/>
      </c:lineChart>
      <c:catAx>
        <c:axId val="1924774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pt-BR"/>
          </a:p>
        </c:txPr>
        <c:crossAx val="1938798768"/>
        <c:crosses val="autoZero"/>
        <c:auto val="1"/>
        <c:lblAlgn val="ctr"/>
        <c:lblOffset val="100"/>
        <c:noMultiLvlLbl val="0"/>
      </c:catAx>
      <c:valAx>
        <c:axId val="193879876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924774144"/>
        <c:crosses val="autoZero"/>
        <c:crossBetween val="between"/>
      </c:valAx>
      <c:valAx>
        <c:axId val="1938793488"/>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060892560"/>
        <c:crosses val="max"/>
        <c:crossBetween val="between"/>
      </c:valAx>
      <c:catAx>
        <c:axId val="2060892560"/>
        <c:scaling>
          <c:orientation val="minMax"/>
        </c:scaling>
        <c:delete val="1"/>
        <c:axPos val="b"/>
        <c:numFmt formatCode="General" sourceLinked="1"/>
        <c:majorTickMark val="none"/>
        <c:minorTickMark val="none"/>
        <c:tickLblPos val="nextTo"/>
        <c:crossAx val="193879348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err="1">
                <a:solidFill>
                  <a:schemeClr val="tx1"/>
                </a:solidFill>
              </a:rPr>
              <a:t>Participação</a:t>
            </a:r>
            <a:r>
              <a:rPr lang="en-US" sz="2000" baseline="0" dirty="0">
                <a:solidFill>
                  <a:schemeClr val="tx1"/>
                </a:solidFill>
              </a:rPr>
              <a:t> das </a:t>
            </a:r>
            <a:r>
              <a:rPr lang="en-US" sz="2000" baseline="0" dirty="0" err="1">
                <a:solidFill>
                  <a:schemeClr val="tx1"/>
                </a:solidFill>
              </a:rPr>
              <a:t>Mulheres</a:t>
            </a:r>
            <a:r>
              <a:rPr lang="en-US" sz="2000" baseline="0" dirty="0">
                <a:solidFill>
                  <a:schemeClr val="tx1"/>
                </a:solidFill>
              </a:rPr>
              <a:t> </a:t>
            </a:r>
            <a:r>
              <a:rPr lang="en-US" sz="2000" baseline="0" dirty="0" err="1">
                <a:solidFill>
                  <a:schemeClr val="tx1"/>
                </a:solidFill>
              </a:rPr>
              <a:t>na</a:t>
            </a:r>
            <a:r>
              <a:rPr lang="en-US" sz="2000" baseline="0" dirty="0">
                <a:solidFill>
                  <a:schemeClr val="tx1"/>
                </a:solidFill>
              </a:rPr>
              <a:t> </a:t>
            </a:r>
            <a:r>
              <a:rPr lang="en-US" sz="2000" baseline="0" dirty="0" err="1">
                <a:solidFill>
                  <a:schemeClr val="tx1"/>
                </a:solidFill>
              </a:rPr>
              <a:t>Categoria</a:t>
            </a:r>
            <a:r>
              <a:rPr lang="en-US" sz="2000" baseline="0" dirty="0">
                <a:solidFill>
                  <a:schemeClr val="tx1"/>
                </a:solidFill>
              </a:rPr>
              <a:t> </a:t>
            </a:r>
            <a:r>
              <a:rPr lang="en-US" sz="2000" baseline="0" dirty="0" err="1">
                <a:solidFill>
                  <a:schemeClr val="tx1"/>
                </a:solidFill>
              </a:rPr>
              <a:t>Bancária</a:t>
            </a:r>
            <a:r>
              <a:rPr lang="en-US" sz="2000" baseline="0" dirty="0">
                <a:solidFill>
                  <a:schemeClr val="tx1"/>
                </a:solidFill>
              </a:rPr>
              <a:t> (%)</a:t>
            </a:r>
            <a:endParaRPr lang="en-US" sz="2000" dirty="0">
              <a:solidFill>
                <a:schemeClr val="tx1"/>
              </a:solidFill>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pt-BR"/>
        </a:p>
      </c:txPr>
    </c:title>
    <c:autoTitleDeleted val="0"/>
    <c:plotArea>
      <c:layout/>
      <c:barChart>
        <c:barDir val="col"/>
        <c:grouping val="clustered"/>
        <c:varyColors val="0"/>
        <c:ser>
          <c:idx val="0"/>
          <c:order val="0"/>
          <c:tx>
            <c:strRef>
              <c:f>Planilha1!$B$1</c:f>
              <c:strCache>
                <c:ptCount val="1"/>
                <c:pt idx="0">
                  <c:v>% Mulheres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1990</c:v>
                </c:pt>
                <c:pt idx="1">
                  <c:v>2000</c:v>
                </c:pt>
                <c:pt idx="2">
                  <c:v>2010</c:v>
                </c:pt>
                <c:pt idx="3">
                  <c:v>2021</c:v>
                </c:pt>
              </c:strCache>
            </c:strRef>
          </c:cat>
          <c:val>
            <c:numRef>
              <c:f>Planilha1!$B$2:$B$5</c:f>
              <c:numCache>
                <c:formatCode>0.0%</c:formatCode>
                <c:ptCount val="4"/>
                <c:pt idx="0">
                  <c:v>0.39492611018232948</c:v>
                </c:pt>
                <c:pt idx="1">
                  <c:v>0.43599179971423246</c:v>
                </c:pt>
                <c:pt idx="2">
                  <c:v>0.48479497906217595</c:v>
                </c:pt>
                <c:pt idx="3">
                  <c:v>0.48407447577729573</c:v>
                </c:pt>
              </c:numCache>
            </c:numRef>
          </c:val>
          <c:extLst>
            <c:ext xmlns:c16="http://schemas.microsoft.com/office/drawing/2014/chart" uri="{C3380CC4-5D6E-409C-BE32-E72D297353CC}">
              <c16:uniqueId val="{00000000-6C0C-4883-AB14-4E940DFE556C}"/>
            </c:ext>
          </c:extLst>
        </c:ser>
        <c:dLbls>
          <c:showLegendKey val="0"/>
          <c:showVal val="0"/>
          <c:showCatName val="0"/>
          <c:showSerName val="0"/>
          <c:showPercent val="0"/>
          <c:showBubbleSize val="0"/>
        </c:dLbls>
        <c:gapWidth val="90"/>
        <c:axId val="749863072"/>
        <c:axId val="749600304"/>
      </c:barChart>
      <c:catAx>
        <c:axId val="74986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pt-BR"/>
          </a:p>
        </c:txPr>
        <c:crossAx val="749600304"/>
        <c:crosses val="autoZero"/>
        <c:auto val="1"/>
        <c:lblAlgn val="ctr"/>
        <c:lblOffset val="100"/>
        <c:noMultiLvlLbl val="0"/>
      </c:catAx>
      <c:valAx>
        <c:axId val="74960030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749863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pt-BR" dirty="0"/>
              <a:t>Distribuição</a:t>
            </a:r>
            <a:r>
              <a:rPr lang="pt-BR" baseline="0" dirty="0"/>
              <a:t> da categoria por</a:t>
            </a:r>
          </a:p>
          <a:p>
            <a:pPr>
              <a:defRPr/>
            </a:pPr>
            <a:r>
              <a:rPr lang="pt-BR" baseline="0" dirty="0"/>
              <a:t> Natureza Jurídica,2021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pt-BR"/>
        </a:p>
      </c:txPr>
    </c:title>
    <c:autoTitleDeleted val="0"/>
    <c:plotArea>
      <c:layout>
        <c:manualLayout>
          <c:layoutTarget val="inner"/>
          <c:xMode val="edge"/>
          <c:yMode val="edge"/>
          <c:x val="0.46324995957346737"/>
          <c:y val="0.23555692909841092"/>
          <c:w val="0.49095175526980944"/>
          <c:h val="0.62251923511304785"/>
        </c:manualLayout>
      </c:layout>
      <c:barChart>
        <c:barDir val="bar"/>
        <c:grouping val="percentStacked"/>
        <c:varyColors val="0"/>
        <c:ser>
          <c:idx val="0"/>
          <c:order val="0"/>
          <c:tx>
            <c:strRef>
              <c:f>Planilha1!$B$1</c:f>
              <c:strCache>
                <c:ptCount val="1"/>
                <c:pt idx="0">
                  <c:v>Homens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Planilha1!$A$2:$A$3</c:f>
              <c:strCache>
                <c:ptCount val="2"/>
                <c:pt idx="0">
                  <c:v>Bancos Privados</c:v>
                </c:pt>
                <c:pt idx="1">
                  <c:v>Bancos Públicos</c:v>
                </c:pt>
              </c:strCache>
            </c:strRef>
          </c:cat>
          <c:val>
            <c:numRef>
              <c:f>Planilha1!$B$2:$B$3</c:f>
              <c:numCache>
                <c:formatCode>0.0%</c:formatCode>
                <c:ptCount val="2"/>
                <c:pt idx="0">
                  <c:v>0.47889399491982237</c:v>
                </c:pt>
                <c:pt idx="1">
                  <c:v>0.56762771054982541</c:v>
                </c:pt>
              </c:numCache>
            </c:numRef>
          </c:val>
          <c:extLst>
            <c:ext xmlns:c16="http://schemas.microsoft.com/office/drawing/2014/chart" uri="{C3380CC4-5D6E-409C-BE32-E72D297353CC}">
              <c16:uniqueId val="{00000000-590F-4CFB-9FCB-0EBBC5C8D0AF}"/>
            </c:ext>
          </c:extLst>
        </c:ser>
        <c:ser>
          <c:idx val="1"/>
          <c:order val="1"/>
          <c:tx>
            <c:strRef>
              <c:f>Planilha1!$C$1</c:f>
              <c:strCache>
                <c:ptCount val="1"/>
                <c:pt idx="0">
                  <c:v>Mulheres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Planilha1!$A$2:$A$3</c:f>
              <c:strCache>
                <c:ptCount val="2"/>
                <c:pt idx="0">
                  <c:v>Bancos Privados</c:v>
                </c:pt>
                <c:pt idx="1">
                  <c:v>Bancos Públicos</c:v>
                </c:pt>
              </c:strCache>
            </c:strRef>
          </c:cat>
          <c:val>
            <c:numRef>
              <c:f>Planilha1!$C$2:$C$3</c:f>
              <c:numCache>
                <c:formatCode>0.0%</c:formatCode>
                <c:ptCount val="2"/>
                <c:pt idx="0">
                  <c:v>0.52110600508017757</c:v>
                </c:pt>
                <c:pt idx="1">
                  <c:v>0.43237228945017459</c:v>
                </c:pt>
              </c:numCache>
            </c:numRef>
          </c:val>
          <c:extLst>
            <c:ext xmlns:c16="http://schemas.microsoft.com/office/drawing/2014/chart" uri="{C3380CC4-5D6E-409C-BE32-E72D297353CC}">
              <c16:uniqueId val="{00000001-590F-4CFB-9FCB-0EBBC5C8D0AF}"/>
            </c:ext>
          </c:extLst>
        </c:ser>
        <c:dLbls>
          <c:dLblPos val="ctr"/>
          <c:showLegendKey val="0"/>
          <c:showVal val="1"/>
          <c:showCatName val="0"/>
          <c:showSerName val="0"/>
          <c:showPercent val="0"/>
          <c:showBubbleSize val="0"/>
        </c:dLbls>
        <c:gapWidth val="50"/>
        <c:overlap val="100"/>
        <c:axId val="1257590144"/>
        <c:axId val="1268369056"/>
      </c:barChart>
      <c:catAx>
        <c:axId val="1257590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pt-BR"/>
          </a:p>
        </c:txPr>
        <c:crossAx val="1268369056"/>
        <c:crosses val="autoZero"/>
        <c:auto val="1"/>
        <c:lblAlgn val="ctr"/>
        <c:lblOffset val="100"/>
        <c:noMultiLvlLbl val="0"/>
      </c:catAx>
      <c:valAx>
        <c:axId val="126836905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57590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'Remuneração Média'!$B$11</c:f>
              <c:strCache>
                <c:ptCount val="1"/>
                <c:pt idx="0">
                  <c:v>Masculino</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'Remuneração Média'!$A$12:$A$22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2021</c:v>
                </c:pt>
              </c:numCache>
            </c:numRef>
          </c:cat>
          <c:val>
            <c:numRef>
              <c:f>'Remuneração Média'!$B$12:$B$22</c:f>
              <c:numCache>
                <c:formatCode>#,##0.00</c:formatCode>
                <c:ptCount val="11"/>
                <c:pt idx="0">
                  <c:v>5444.36</c:v>
                </c:pt>
                <c:pt idx="1">
                  <c:v>5867.27</c:v>
                </c:pt>
                <c:pt idx="2">
                  <c:v>6318.84</c:v>
                </c:pt>
                <c:pt idx="3">
                  <c:v>6902.19</c:v>
                </c:pt>
                <c:pt idx="4">
                  <c:v>7603.14</c:v>
                </c:pt>
                <c:pt idx="5">
                  <c:v>9225.7999999999993</c:v>
                </c:pt>
                <c:pt idx="6">
                  <c:v>8772.43</c:v>
                </c:pt>
                <c:pt idx="7">
                  <c:v>8952.9599999999991</c:v>
                </c:pt>
                <c:pt idx="8">
                  <c:v>9335.11</c:v>
                </c:pt>
                <c:pt idx="9">
                  <c:v>9653.56</c:v>
                </c:pt>
                <c:pt idx="10">
                  <c:v>11227.36</c:v>
                </c:pt>
              </c:numCache>
            </c:numRef>
          </c:val>
          <c:extLst>
            <c:ext xmlns:c16="http://schemas.microsoft.com/office/drawing/2014/chart" uri="{C3380CC4-5D6E-409C-BE32-E72D297353CC}">
              <c16:uniqueId val="{00000000-1231-4D07-8C2F-AE4D211E6CB8}"/>
            </c:ext>
          </c:extLst>
        </c:ser>
        <c:ser>
          <c:idx val="1"/>
          <c:order val="1"/>
          <c:tx>
            <c:strRef>
              <c:f>'Remuneração Média'!$C$11</c:f>
              <c:strCache>
                <c:ptCount val="1"/>
                <c:pt idx="0">
                  <c:v>Feminino</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'Remuneração Média'!$A$12:$A$22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2021</c:v>
                </c:pt>
              </c:numCache>
            </c:numRef>
          </c:cat>
          <c:val>
            <c:numRef>
              <c:f>'Remuneração Média'!$C$12:$C$22</c:f>
              <c:numCache>
                <c:formatCode>#,##0.00</c:formatCode>
                <c:ptCount val="11"/>
                <c:pt idx="0">
                  <c:v>4187.45</c:v>
                </c:pt>
                <c:pt idx="1">
                  <c:v>4556.84</c:v>
                </c:pt>
                <c:pt idx="2">
                  <c:v>4857.55</c:v>
                </c:pt>
                <c:pt idx="3">
                  <c:v>5314.01</c:v>
                </c:pt>
                <c:pt idx="4">
                  <c:v>5836.29</c:v>
                </c:pt>
                <c:pt idx="5">
                  <c:v>7568.97</c:v>
                </c:pt>
                <c:pt idx="6">
                  <c:v>6796.47</c:v>
                </c:pt>
                <c:pt idx="7">
                  <c:v>6958.44</c:v>
                </c:pt>
                <c:pt idx="8">
                  <c:v>7305.15</c:v>
                </c:pt>
                <c:pt idx="9">
                  <c:v>7542.64</c:v>
                </c:pt>
                <c:pt idx="10">
                  <c:v>8812.11</c:v>
                </c:pt>
              </c:numCache>
            </c:numRef>
          </c:val>
          <c:extLst>
            <c:ext xmlns:c16="http://schemas.microsoft.com/office/drawing/2014/chart" uri="{C3380CC4-5D6E-409C-BE32-E72D297353CC}">
              <c16:uniqueId val="{00000001-1231-4D07-8C2F-AE4D211E6CB8}"/>
            </c:ext>
          </c:extLst>
        </c:ser>
        <c:dLbls>
          <c:showLegendKey val="0"/>
          <c:showVal val="0"/>
          <c:showCatName val="0"/>
          <c:showSerName val="0"/>
          <c:showPercent val="0"/>
          <c:showBubbleSize val="0"/>
        </c:dLbls>
        <c:gapWidth val="150"/>
        <c:axId val="749859360"/>
        <c:axId val="749595504"/>
      </c:barChart>
      <c:lineChart>
        <c:grouping val="standard"/>
        <c:varyColors val="0"/>
        <c:ser>
          <c:idx val="2"/>
          <c:order val="2"/>
          <c:tx>
            <c:strRef>
              <c:f>'Remuneração Média'!$D$11</c:f>
              <c:strCache>
                <c:ptCount val="1"/>
                <c:pt idx="0">
                  <c:v>Dif. RM %</c:v>
                </c:pt>
              </c:strCache>
            </c:strRef>
          </c:tx>
          <c:spPr>
            <a:ln w="28575" cap="rnd">
              <a:solidFill>
                <a:schemeClr val="accent3"/>
              </a:solidFill>
              <a:round/>
            </a:ln>
            <a:effectLst/>
          </c:spPr>
          <c:marker>
            <c:symbol val="none"/>
          </c:marker>
          <c:dLbls>
            <c:spPr>
              <a:solidFill>
                <a:schemeClr val="accent1">
                  <a:lumMod val="50000"/>
                  <a:lumOff val="50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'Remuneração Média'!$A$12:$A$22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2021</c:v>
                </c:pt>
              </c:numCache>
            </c:numRef>
          </c:cat>
          <c:val>
            <c:numRef>
              <c:f>'Remuneração Média'!$D$12:$D$22</c:f>
              <c:numCache>
                <c:formatCode>0.0%</c:formatCode>
                <c:ptCount val="11"/>
                <c:pt idx="0">
                  <c:v>0.76913539883475746</c:v>
                </c:pt>
                <c:pt idx="1">
                  <c:v>0.77665421908315102</c:v>
                </c:pt>
                <c:pt idx="2">
                  <c:v>0.76874078153585157</c:v>
                </c:pt>
                <c:pt idx="3">
                  <c:v>0.76990201660632362</c:v>
                </c:pt>
                <c:pt idx="4">
                  <c:v>0.7676157482303364</c:v>
                </c:pt>
                <c:pt idx="5">
                  <c:v>0.82041340588350076</c:v>
                </c:pt>
                <c:pt idx="6">
                  <c:v>0.77475340356092892</c:v>
                </c:pt>
                <c:pt idx="7">
                  <c:v>0.77722228179283726</c:v>
                </c:pt>
                <c:pt idx="8">
                  <c:v>0.78254567969740041</c:v>
                </c:pt>
                <c:pt idx="9">
                  <c:v>0.78133248252458165</c:v>
                </c:pt>
                <c:pt idx="10">
                  <c:v>0.78487819042054408</c:v>
                </c:pt>
              </c:numCache>
            </c:numRef>
          </c:val>
          <c:smooth val="1"/>
          <c:extLst>
            <c:ext xmlns:c16="http://schemas.microsoft.com/office/drawing/2014/chart" uri="{C3380CC4-5D6E-409C-BE32-E72D297353CC}">
              <c16:uniqueId val="{00000002-1231-4D07-8C2F-AE4D211E6CB8}"/>
            </c:ext>
          </c:extLst>
        </c:ser>
        <c:dLbls>
          <c:showLegendKey val="0"/>
          <c:showVal val="0"/>
          <c:showCatName val="0"/>
          <c:showSerName val="0"/>
          <c:showPercent val="0"/>
          <c:showBubbleSize val="0"/>
        </c:dLbls>
        <c:marker val="1"/>
        <c:smooth val="0"/>
        <c:axId val="752005408"/>
        <c:axId val="1938795408"/>
      </c:lineChart>
      <c:catAx>
        <c:axId val="74985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BR"/>
          </a:p>
        </c:txPr>
        <c:crossAx val="749595504"/>
        <c:crosses val="autoZero"/>
        <c:auto val="1"/>
        <c:lblAlgn val="ctr"/>
        <c:lblOffset val="100"/>
        <c:noMultiLvlLbl val="0"/>
      </c:catAx>
      <c:valAx>
        <c:axId val="74959550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crossAx val="749859360"/>
        <c:crosses val="autoZero"/>
        <c:crossBetween val="between"/>
      </c:valAx>
      <c:valAx>
        <c:axId val="193879540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crossAx val="752005408"/>
        <c:crosses val="max"/>
        <c:crossBetween val="between"/>
      </c:valAx>
      <c:catAx>
        <c:axId val="752005408"/>
        <c:scaling>
          <c:orientation val="minMax"/>
        </c:scaling>
        <c:delete val="1"/>
        <c:axPos val="b"/>
        <c:numFmt formatCode="General" sourceLinked="1"/>
        <c:majorTickMark val="out"/>
        <c:minorTickMark val="none"/>
        <c:tickLblPos val="nextTo"/>
        <c:crossAx val="193879540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Planilha3!$J$15</c:f>
              <c:strCache>
                <c:ptCount val="1"/>
                <c:pt idx="0">
                  <c:v>2012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9E-4BED-B5FA-7D886036BEA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C9E-4BED-B5FA-7D886036BEA6}"/>
              </c:ext>
            </c:extLst>
          </c:dPt>
          <c:dLbls>
            <c:dLbl>
              <c:idx val="0"/>
              <c:layout>
                <c:manualLayout>
                  <c:x val="-0.17470295682691014"/>
                  <c:y val="-0.18982925835662068"/>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endParaRPr lang="pt-BR"/>
                </a:p>
              </c:txPr>
              <c:showLegendKey val="0"/>
              <c:showVal val="1"/>
              <c:showCatName val="1"/>
              <c:showSerName val="0"/>
              <c:showPercent val="0"/>
              <c:showBubbleSize val="0"/>
              <c:extLst>
                <c:ext xmlns:c15="http://schemas.microsoft.com/office/drawing/2012/chart" uri="{CE6537A1-D6FC-4f65-9D91-7224C49458BB}">
                  <c15:layout>
                    <c:manualLayout>
                      <c:w val="0.27166309786584519"/>
                      <c:h val="0.23145534201931117"/>
                    </c:manualLayout>
                  </c15:layout>
                </c:ext>
                <c:ext xmlns:c16="http://schemas.microsoft.com/office/drawing/2014/chart" uri="{C3380CC4-5D6E-409C-BE32-E72D297353CC}">
                  <c16:uniqueId val="{00000001-CC9E-4BED-B5FA-7D886036BEA6}"/>
                </c:ext>
              </c:extLst>
            </c:dLbl>
            <c:dLbl>
              <c:idx val="1"/>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endParaRPr lang="pt-BR"/>
                </a:p>
              </c:txPr>
              <c:showLegendKey val="0"/>
              <c:showVal val="1"/>
              <c:showCatName val="1"/>
              <c:showSerName val="0"/>
              <c:showPercent val="0"/>
              <c:showBubbleSize val="0"/>
              <c:extLst>
                <c:ext xmlns:c15="http://schemas.microsoft.com/office/drawing/2012/chart" uri="{CE6537A1-D6FC-4f65-9D91-7224C49458BB}">
                  <c15:layout>
                    <c:manualLayout>
                      <c:w val="0.29350096746920895"/>
                      <c:h val="0.18425660560753007"/>
                    </c:manualLayout>
                  </c15:layout>
                </c:ext>
                <c:ext xmlns:c16="http://schemas.microsoft.com/office/drawing/2014/chart" uri="{C3380CC4-5D6E-409C-BE32-E72D297353CC}">
                  <c16:uniqueId val="{00000003-CC9E-4BED-B5FA-7D886036BEA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pt-BR"/>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Planilha3!$K$14:$L$14</c:f>
              <c:strCache>
                <c:ptCount val="2"/>
                <c:pt idx="0">
                  <c:v>Homens</c:v>
                </c:pt>
                <c:pt idx="1">
                  <c:v>Mulheres</c:v>
                </c:pt>
              </c:strCache>
            </c:strRef>
          </c:cat>
          <c:val>
            <c:numRef>
              <c:f>Planilha3!$K$15:$L$15</c:f>
              <c:numCache>
                <c:formatCode>0.0%</c:formatCode>
                <c:ptCount val="2"/>
                <c:pt idx="0">
                  <c:v>0.68079800498753118</c:v>
                </c:pt>
                <c:pt idx="1">
                  <c:v>0.31920199501246882</c:v>
                </c:pt>
              </c:numCache>
            </c:numRef>
          </c:val>
          <c:extLst>
            <c:ext xmlns:c16="http://schemas.microsoft.com/office/drawing/2014/chart" uri="{C3380CC4-5D6E-409C-BE32-E72D297353CC}">
              <c16:uniqueId val="{00000004-CC9E-4BED-B5FA-7D886036BEA6}"/>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Planilha3!$J$16</c:f>
              <c:strCache>
                <c:ptCount val="1"/>
                <c:pt idx="0">
                  <c:v>2021</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621-4AEF-953F-507DFF884F8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621-4AEF-953F-507DFF884F85}"/>
              </c:ext>
            </c:extLst>
          </c:dPt>
          <c:dLbls>
            <c:dLbl>
              <c:idx val="0"/>
              <c:layout>
                <c:manualLayout>
                  <c:x val="-0.19916137078267751"/>
                  <c:y val="-0.20951607715892767"/>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endParaRPr lang="pt-BR"/>
                </a:p>
              </c:txPr>
              <c:showLegendKey val="0"/>
              <c:showVal val="1"/>
              <c:showCatName val="1"/>
              <c:showSerName val="0"/>
              <c:showPercent val="0"/>
              <c:showBubbleSize val="0"/>
              <c:extLst>
                <c:ext xmlns:c15="http://schemas.microsoft.com/office/drawing/2012/chart" uri="{CE6537A1-D6FC-4f65-9D91-7224C49458BB}">
                  <c15:layout>
                    <c:manualLayout>
                      <c:w val="0.34853239886968562"/>
                      <c:h val="0.19151794967088101"/>
                    </c:manualLayout>
                  </c15:layout>
                </c:ext>
                <c:ext xmlns:c16="http://schemas.microsoft.com/office/drawing/2014/chart" uri="{C3380CC4-5D6E-409C-BE32-E72D297353CC}">
                  <c16:uniqueId val="{00000001-A621-4AEF-953F-507DFF884F85}"/>
                </c:ext>
              </c:extLst>
            </c:dLbl>
            <c:dLbl>
              <c:idx val="1"/>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endParaRPr lang="pt-BR"/>
                </a:p>
              </c:txPr>
              <c:showLegendKey val="0"/>
              <c:showVal val="1"/>
              <c:showCatName val="1"/>
              <c:showSerName val="0"/>
              <c:showPercent val="0"/>
              <c:showBubbleSize val="0"/>
              <c:extLst>
                <c:ext xmlns:c15="http://schemas.microsoft.com/office/drawing/2012/chart" uri="{CE6537A1-D6FC-4f65-9D91-7224C49458BB}">
                  <c15:layout>
                    <c:manualLayout>
                      <c:w val="0.31184477793603449"/>
                      <c:h val="0.20240996576590742"/>
                    </c:manualLayout>
                  </c15:layout>
                </c:ext>
                <c:ext xmlns:c16="http://schemas.microsoft.com/office/drawing/2014/chart" uri="{C3380CC4-5D6E-409C-BE32-E72D297353CC}">
                  <c16:uniqueId val="{00000003-A621-4AEF-953F-507DFF884F8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pt-BR"/>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Planilha3!$K$14:$L$14</c:f>
              <c:strCache>
                <c:ptCount val="2"/>
                <c:pt idx="0">
                  <c:v>Homens</c:v>
                </c:pt>
                <c:pt idx="1">
                  <c:v>Mulheres</c:v>
                </c:pt>
              </c:strCache>
            </c:strRef>
          </c:cat>
          <c:val>
            <c:numRef>
              <c:f>Planilha3!$K$16:$L$16</c:f>
              <c:numCache>
                <c:formatCode>0.0%</c:formatCode>
                <c:ptCount val="2"/>
                <c:pt idx="0">
                  <c:v>0.75085379736542524</c:v>
                </c:pt>
                <c:pt idx="1">
                  <c:v>0.24914620263457474</c:v>
                </c:pt>
              </c:numCache>
            </c:numRef>
          </c:val>
          <c:extLst>
            <c:ext xmlns:c16="http://schemas.microsoft.com/office/drawing/2014/chart" uri="{C3380CC4-5D6E-409C-BE32-E72D297353CC}">
              <c16:uniqueId val="{00000004-A621-4AEF-953F-507DFF884F85}"/>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pt-BR" sz="2400" dirty="0"/>
              <a:t>Movimentação</a:t>
            </a:r>
            <a:r>
              <a:rPr lang="pt-BR" sz="2400" baseline="0" dirty="0"/>
              <a:t> Emprego, Brasil  2022</a:t>
            </a:r>
            <a:endParaRPr lang="pt-BR"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tx>
            <c:strRef>
              <c:f>Planilha1!$B$2</c:f>
              <c:strCache>
                <c:ptCount val="1"/>
                <c:pt idx="0">
                  <c:v>Adm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Planilha1!$C$1:$D$1</c:f>
              <c:strCache>
                <c:ptCount val="2"/>
                <c:pt idx="0">
                  <c:v>Homem</c:v>
                </c:pt>
                <c:pt idx="1">
                  <c:v>Mulher</c:v>
                </c:pt>
              </c:strCache>
            </c:strRef>
          </c:cat>
          <c:val>
            <c:numRef>
              <c:f>Planilha1!$C$2:$D$2</c:f>
              <c:numCache>
                <c:formatCode>#,##0</c:formatCode>
                <c:ptCount val="2"/>
                <c:pt idx="0">
                  <c:v>21121</c:v>
                </c:pt>
                <c:pt idx="1">
                  <c:v>17005</c:v>
                </c:pt>
              </c:numCache>
            </c:numRef>
          </c:val>
          <c:extLst>
            <c:ext xmlns:c16="http://schemas.microsoft.com/office/drawing/2014/chart" uri="{C3380CC4-5D6E-409C-BE32-E72D297353CC}">
              <c16:uniqueId val="{00000000-14E2-4DDD-85BF-33C7E9E5C37A}"/>
            </c:ext>
          </c:extLst>
        </c:ser>
        <c:ser>
          <c:idx val="1"/>
          <c:order val="1"/>
          <c:tx>
            <c:strRef>
              <c:f>Planilha1!$B$3</c:f>
              <c:strCache>
                <c:ptCount val="1"/>
                <c:pt idx="0">
                  <c:v>Desl</c:v>
                </c:pt>
              </c:strCache>
            </c:strRef>
          </c:tx>
          <c:spPr>
            <a:solidFill>
              <a:schemeClr val="accent2"/>
            </a:solidFill>
            <a:ln>
              <a:noFill/>
            </a:ln>
            <a:effectLst/>
          </c:spPr>
          <c:invertIfNegative val="0"/>
          <c:dLbls>
            <c:dLbl>
              <c:idx val="1"/>
              <c:layout>
                <c:manualLayout>
                  <c:x val="1.7287143537738969E-2"/>
                  <c:y val="-2.95084427837100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9F-4F2E-BA5A-B5229D6E4D7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Planilha1!$C$1:$D$1</c:f>
              <c:strCache>
                <c:ptCount val="2"/>
                <c:pt idx="0">
                  <c:v>Homem</c:v>
                </c:pt>
                <c:pt idx="1">
                  <c:v>Mulher</c:v>
                </c:pt>
              </c:strCache>
            </c:strRef>
          </c:cat>
          <c:val>
            <c:numRef>
              <c:f>Planilha1!$C$3:$D$3</c:f>
              <c:numCache>
                <c:formatCode>#,##0</c:formatCode>
                <c:ptCount val="2"/>
                <c:pt idx="0">
                  <c:v>17188</c:v>
                </c:pt>
                <c:pt idx="1">
                  <c:v>18111</c:v>
                </c:pt>
              </c:numCache>
            </c:numRef>
          </c:val>
          <c:extLst>
            <c:ext xmlns:c16="http://schemas.microsoft.com/office/drawing/2014/chart" uri="{C3380CC4-5D6E-409C-BE32-E72D297353CC}">
              <c16:uniqueId val="{00000001-14E2-4DDD-85BF-33C7E9E5C37A}"/>
            </c:ext>
          </c:extLst>
        </c:ser>
        <c:ser>
          <c:idx val="2"/>
          <c:order val="2"/>
          <c:tx>
            <c:strRef>
              <c:f>Planilha1!$B$4</c:f>
              <c:strCache>
                <c:ptCount val="1"/>
                <c:pt idx="0">
                  <c:v>Saldo</c:v>
                </c:pt>
              </c:strCache>
            </c:strRef>
          </c:tx>
          <c:spPr>
            <a:solidFill>
              <a:schemeClr val="accent3"/>
            </a:solidFill>
            <a:ln>
              <a:noFill/>
            </a:ln>
            <a:effectLst/>
          </c:spPr>
          <c:invertIfNegative val="0"/>
          <c:dLbls>
            <c:dLbl>
              <c:idx val="1"/>
              <c:layout>
                <c:manualLayout>
                  <c:x val="4.7222292442465133E-2"/>
                  <c:y val="-5.95791724299122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E2-4DDD-85BF-33C7E9E5C37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Planilha1!$C$1:$D$1</c:f>
              <c:strCache>
                <c:ptCount val="2"/>
                <c:pt idx="0">
                  <c:v>Homem</c:v>
                </c:pt>
                <c:pt idx="1">
                  <c:v>Mulher</c:v>
                </c:pt>
              </c:strCache>
            </c:strRef>
          </c:cat>
          <c:val>
            <c:numRef>
              <c:f>Planilha1!$C$4:$D$4</c:f>
              <c:numCache>
                <c:formatCode>#,##0;[Red]#,##0</c:formatCode>
                <c:ptCount val="2"/>
                <c:pt idx="0">
                  <c:v>3933</c:v>
                </c:pt>
                <c:pt idx="1">
                  <c:v>-1106</c:v>
                </c:pt>
              </c:numCache>
            </c:numRef>
          </c:val>
          <c:extLst>
            <c:ext xmlns:c16="http://schemas.microsoft.com/office/drawing/2014/chart" uri="{C3380CC4-5D6E-409C-BE32-E72D297353CC}">
              <c16:uniqueId val="{00000002-14E2-4DDD-85BF-33C7E9E5C37A}"/>
            </c:ext>
          </c:extLst>
        </c:ser>
        <c:dLbls>
          <c:showLegendKey val="0"/>
          <c:showVal val="0"/>
          <c:showCatName val="0"/>
          <c:showSerName val="0"/>
          <c:showPercent val="0"/>
          <c:showBubbleSize val="0"/>
        </c:dLbls>
        <c:gapWidth val="219"/>
        <c:overlap val="-27"/>
        <c:axId val="1741078735"/>
        <c:axId val="1802118687"/>
      </c:barChart>
      <c:catAx>
        <c:axId val="1741078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pt-BR"/>
          </a:p>
        </c:txPr>
        <c:crossAx val="1802118687"/>
        <c:crosses val="autoZero"/>
        <c:auto val="1"/>
        <c:lblAlgn val="ctr"/>
        <c:lblOffset val="100"/>
        <c:noMultiLvlLbl val="0"/>
      </c:catAx>
      <c:valAx>
        <c:axId val="1802118687"/>
        <c:scaling>
          <c:orientation val="minMax"/>
        </c:scaling>
        <c:delete val="1"/>
        <c:axPos val="l"/>
        <c:numFmt formatCode="#,##0" sourceLinked="1"/>
        <c:majorTickMark val="none"/>
        <c:minorTickMark val="none"/>
        <c:tickLblPos val="nextTo"/>
        <c:crossAx val="1741078735"/>
        <c:crosses val="autoZero"/>
        <c:crossBetween val="between"/>
      </c:valAx>
      <c:spPr>
        <a:noFill/>
        <a:ln>
          <a:noFill/>
        </a:ln>
        <a:effectLst/>
      </c:spPr>
    </c:plotArea>
    <c:legend>
      <c:legendPos val="b"/>
      <c:layout>
        <c:manualLayout>
          <c:xMode val="edge"/>
          <c:yMode val="edge"/>
          <c:x val="0.36381102362204726"/>
          <c:y val="0.88270523476232132"/>
          <c:w val="0.57793350831146106"/>
          <c:h val="7.562809857101195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6A76E8-B258-4C87-A39C-4F9F8DBF5AB0}" type="datetimeFigureOut">
              <a:rPr lang="pt-BR" smtClean="0"/>
              <a:t>27/06/2023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6B3A80-D344-4A5B-BD9D-A72FFBF4EABF}" type="slidenum">
              <a:rPr lang="pt-BR" smtClean="0"/>
              <a:t>‹nº›</a:t>
            </a:fld>
            <a:endParaRPr lang="pt-BR"/>
          </a:p>
        </p:txBody>
      </p:sp>
    </p:spTree>
    <p:extLst>
      <p:ext uri="{BB962C8B-B14F-4D97-AF65-F5344CB8AC3E}">
        <p14:creationId xmlns:p14="http://schemas.microsoft.com/office/powerpoint/2010/main" val="3795389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E6B3A80-D344-4A5B-BD9D-A72FFBF4EABF}" type="slidenum">
              <a:rPr lang="pt-BR" smtClean="0"/>
              <a:t>10</a:t>
            </a:fld>
            <a:endParaRPr lang="pt-BR"/>
          </a:p>
        </p:txBody>
      </p:sp>
    </p:spTree>
    <p:extLst>
      <p:ext uri="{BB962C8B-B14F-4D97-AF65-F5344CB8AC3E}">
        <p14:creationId xmlns:p14="http://schemas.microsoft.com/office/powerpoint/2010/main" val="2815265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Mulheres até 35 anos 22,7% = 102.943</a:t>
            </a:r>
          </a:p>
          <a:p>
            <a:r>
              <a:rPr lang="pt-BR" dirty="0"/>
              <a:t>Mulheres até 40 anos  31,1%= 141.153</a:t>
            </a:r>
          </a:p>
        </p:txBody>
      </p:sp>
      <p:sp>
        <p:nvSpPr>
          <p:cNvPr id="4" name="Espaço Reservado para Número de Slide 3"/>
          <p:cNvSpPr>
            <a:spLocks noGrp="1"/>
          </p:cNvSpPr>
          <p:nvPr>
            <p:ph type="sldNum" sz="quarter" idx="5"/>
          </p:nvPr>
        </p:nvSpPr>
        <p:spPr/>
        <p:txBody>
          <a:bodyPr/>
          <a:lstStyle/>
          <a:p>
            <a:fld id="{0E6B3A80-D344-4A5B-BD9D-A72FFBF4EABF}" type="slidenum">
              <a:rPr lang="pt-BR" smtClean="0"/>
              <a:t>11</a:t>
            </a:fld>
            <a:endParaRPr lang="pt-BR"/>
          </a:p>
        </p:txBody>
      </p:sp>
    </p:spTree>
    <p:extLst>
      <p:ext uri="{BB962C8B-B14F-4D97-AF65-F5344CB8AC3E}">
        <p14:creationId xmlns:p14="http://schemas.microsoft.com/office/powerpoint/2010/main" val="28488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Em 2014, pelo II Censo da Diversidade,  </a:t>
            </a:r>
            <a:r>
              <a:rPr lang="pt-BR" b="0" i="0" dirty="0">
                <a:solidFill>
                  <a:srgbClr val="3A4149"/>
                </a:solidFill>
                <a:effectLst/>
                <a:latin typeface="arial" panose="020B0604020202020204" pitchFamily="34" charset="0"/>
              </a:rPr>
              <a:t>as mulheres recebiam 77,9% do salário médio dos homens, apenas 1,5 ponto percentual a mais em relação ao I Censo, promovido em 2008. </a:t>
            </a:r>
            <a:r>
              <a:rPr lang="pt-BR" b="0" i="0" dirty="0">
                <a:solidFill>
                  <a:srgbClr val="606569"/>
                </a:solidFill>
                <a:effectLst/>
                <a:latin typeface="arial" panose="020B0604020202020204" pitchFamily="34" charset="0"/>
              </a:rPr>
              <a:t>Nesse ritmo de correção das distorções (6 anos), demorará 88 anos para que as mulheres passem a receber salários iguais aos homens nos bancos.</a:t>
            </a:r>
            <a:endParaRPr lang="pt-BR" dirty="0"/>
          </a:p>
        </p:txBody>
      </p:sp>
      <p:sp>
        <p:nvSpPr>
          <p:cNvPr id="4" name="Espaço Reservado para Número de Slide 3"/>
          <p:cNvSpPr>
            <a:spLocks noGrp="1"/>
          </p:cNvSpPr>
          <p:nvPr>
            <p:ph type="sldNum" sz="quarter" idx="5"/>
          </p:nvPr>
        </p:nvSpPr>
        <p:spPr/>
        <p:txBody>
          <a:bodyPr/>
          <a:lstStyle/>
          <a:p>
            <a:fld id="{0E6B3A80-D344-4A5B-BD9D-A72FFBF4EABF}" type="slidenum">
              <a:rPr lang="pt-BR" smtClean="0"/>
              <a:t>12</a:t>
            </a:fld>
            <a:endParaRPr lang="pt-BR"/>
          </a:p>
        </p:txBody>
      </p:sp>
    </p:spTree>
    <p:extLst>
      <p:ext uri="{BB962C8B-B14F-4D97-AF65-F5344CB8AC3E}">
        <p14:creationId xmlns:p14="http://schemas.microsoft.com/office/powerpoint/2010/main" val="3565511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E6B3A80-D344-4A5B-BD9D-A72FFBF4EABF}" type="slidenum">
              <a:rPr lang="pt-BR" smtClean="0"/>
              <a:t>18</a:t>
            </a:fld>
            <a:endParaRPr lang="pt-BR"/>
          </a:p>
        </p:txBody>
      </p:sp>
    </p:spTree>
    <p:extLst>
      <p:ext uri="{BB962C8B-B14F-4D97-AF65-F5344CB8AC3E}">
        <p14:creationId xmlns:p14="http://schemas.microsoft.com/office/powerpoint/2010/main" val="237056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6/27/2023</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491690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6/27/2023</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1606316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6/27/2023</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2476707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pt-BR"/>
              <a:t>Clique para editar o título Mestre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5898F52-2787-4BA2-BBBC-9395E9F86D50}" type="datetimeFigureOut">
              <a:rPr lang="en-US" smtClean="0"/>
              <a:pPr/>
              <a:t>6/27/2023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C8B8A27-DF03-4546-BA93-21C967D57E5C}" type="slidenum">
              <a:rPr lang="en-US" smtClean="0"/>
              <a:pPr/>
              <a:t>‹nº›</a:t>
            </a:fld>
            <a:endParaRPr lang="en-US"/>
          </a:p>
        </p:txBody>
      </p:sp>
    </p:spTree>
    <p:extLst>
      <p:ext uri="{BB962C8B-B14F-4D97-AF65-F5344CB8AC3E}">
        <p14:creationId xmlns:p14="http://schemas.microsoft.com/office/powerpoint/2010/main" val="1631946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pt-BR"/>
              <a:t>Clique para editar o título Mestre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5898F52-2787-4BA2-BBBC-9395E9F86D50}" type="datetimeFigureOut">
              <a:rPr lang="en-US" smtClean="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4C8B8A27-DF03-4546-BA93-21C967D57E5C}" type="slidenum">
              <a:rPr lang="en-US" smtClean="0"/>
              <a:pPr/>
              <a:t>‹nº›</a:t>
            </a:fld>
            <a:endParaRPr lang="en-US"/>
          </a:p>
        </p:txBody>
      </p:sp>
    </p:spTree>
    <p:extLst>
      <p:ext uri="{BB962C8B-B14F-4D97-AF65-F5344CB8AC3E}">
        <p14:creationId xmlns:p14="http://schemas.microsoft.com/office/powerpoint/2010/main" val="4162945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5898F52-2787-4BA2-BBBC-9395E9F86D50}" type="datetimeFigureOut">
              <a:rPr lang="en-US" smtClean="0"/>
              <a:pPr/>
              <a:t>6/27/2023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C8B8A27-DF03-4546-BA93-21C967D57E5C}" type="slidenum">
              <a:rPr lang="en-US" smtClean="0"/>
              <a:pPr/>
              <a:t>‹nº›</a:t>
            </a:fld>
            <a:endParaRPr lang="en-US"/>
          </a:p>
        </p:txBody>
      </p:sp>
    </p:spTree>
    <p:extLst>
      <p:ext uri="{BB962C8B-B14F-4D97-AF65-F5344CB8AC3E}">
        <p14:creationId xmlns:p14="http://schemas.microsoft.com/office/powerpoint/2010/main" val="2843303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5898F52-2787-4BA2-BBBC-9395E9F86D50}" type="datetimeFigureOut">
              <a:rPr lang="en-US" smtClean="0"/>
              <a:pPr/>
              <a:t>6/27/2023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8B8A27-DF03-4546-BA93-21C967D57E5C}" type="slidenum">
              <a:rPr lang="en-US" smtClean="0"/>
              <a:pPr/>
              <a:t>‹nº›</a:t>
            </a:fld>
            <a:endParaRPr lang="en-US"/>
          </a:p>
        </p:txBody>
      </p:sp>
    </p:spTree>
    <p:extLst>
      <p:ext uri="{BB962C8B-B14F-4D97-AF65-F5344CB8AC3E}">
        <p14:creationId xmlns:p14="http://schemas.microsoft.com/office/powerpoint/2010/main" val="316549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5898F52-2787-4BA2-BBBC-9395E9F86D50}" type="datetimeFigureOut">
              <a:rPr lang="en-US" smtClean="0"/>
              <a:pPr/>
              <a:t>6/27/2023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8B8A27-DF03-4546-BA93-21C967D57E5C}" type="slidenum">
              <a:rPr lang="en-US" smtClean="0"/>
              <a:pPr/>
              <a:t>‹nº›</a:t>
            </a:fld>
            <a:endParaRPr lang="en-US"/>
          </a:p>
        </p:txBody>
      </p:sp>
    </p:spTree>
    <p:extLst>
      <p:ext uri="{BB962C8B-B14F-4D97-AF65-F5344CB8AC3E}">
        <p14:creationId xmlns:p14="http://schemas.microsoft.com/office/powerpoint/2010/main" val="1639371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5898F52-2787-4BA2-BBBC-9395E9F86D50}" type="datetimeFigureOut">
              <a:rPr lang="en-US" smtClean="0"/>
              <a:pPr/>
              <a:t>6/27/2023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8B8A27-DF03-4546-BA93-21C967D57E5C}" type="slidenum">
              <a:rPr lang="en-US" smtClean="0"/>
              <a:pPr/>
              <a:t>‹nº›</a:t>
            </a:fld>
            <a:endParaRPr lang="en-US"/>
          </a:p>
        </p:txBody>
      </p:sp>
    </p:spTree>
    <p:extLst>
      <p:ext uri="{BB962C8B-B14F-4D97-AF65-F5344CB8AC3E}">
        <p14:creationId xmlns:p14="http://schemas.microsoft.com/office/powerpoint/2010/main" val="3699952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898F52-2787-4BA2-BBBC-9395E9F86D50}" type="datetimeFigureOut">
              <a:rPr lang="en-US" smtClean="0"/>
              <a:pPr/>
              <a:t>6/27/2023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8B8A27-DF03-4546-BA93-21C967D57E5C}" type="slidenum">
              <a:rPr lang="en-US" smtClean="0"/>
              <a:pPr/>
              <a:t>‹nº›</a:t>
            </a:fld>
            <a:endParaRPr lang="en-US"/>
          </a:p>
        </p:txBody>
      </p:sp>
    </p:spTree>
    <p:extLst>
      <p:ext uri="{BB962C8B-B14F-4D97-AF65-F5344CB8AC3E}">
        <p14:creationId xmlns:p14="http://schemas.microsoft.com/office/powerpoint/2010/main" val="487105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pt-BR"/>
              <a:t>Clique para editar o título Mestre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5898F52-2787-4BA2-BBBC-9395E9F86D50}" type="datetimeFigureOut">
              <a:rPr lang="en-US" smtClean="0"/>
              <a:pPr/>
              <a:t>6/27/2023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C8B8A27-DF03-4546-BA93-21C967D57E5C}" type="slidenum">
              <a:rPr lang="en-US" smtClean="0"/>
              <a:pPr/>
              <a:t>‹nº›</a:t>
            </a:fld>
            <a:endParaRPr lang="en-US"/>
          </a:p>
        </p:txBody>
      </p:sp>
    </p:spTree>
    <p:extLst>
      <p:ext uri="{BB962C8B-B14F-4D97-AF65-F5344CB8AC3E}">
        <p14:creationId xmlns:p14="http://schemas.microsoft.com/office/powerpoint/2010/main" val="1739962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6/27/2023</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‹nº›</a:t>
            </a:fld>
            <a:endParaRPr lang="en-US" dirty="0"/>
          </a:p>
        </p:txBody>
      </p:sp>
    </p:spTree>
    <p:extLst>
      <p:ext uri="{BB962C8B-B14F-4D97-AF65-F5344CB8AC3E}">
        <p14:creationId xmlns:p14="http://schemas.microsoft.com/office/powerpoint/2010/main" val="2402635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5898F52-2787-4BA2-BBBC-9395E9F86D50}" type="datetimeFigureOut">
              <a:rPr lang="en-US" smtClean="0"/>
              <a:pPr/>
              <a:t>6/27/2023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8B8A27-DF03-4546-BA93-21C967D57E5C}" type="slidenum">
              <a:rPr lang="en-US" smtClean="0"/>
              <a:pPr/>
              <a:t>‹nº›</a:t>
            </a:fld>
            <a:endParaRPr lang="en-US"/>
          </a:p>
        </p:txBody>
      </p:sp>
    </p:spTree>
    <p:extLst>
      <p:ext uri="{BB962C8B-B14F-4D97-AF65-F5344CB8AC3E}">
        <p14:creationId xmlns:p14="http://schemas.microsoft.com/office/powerpoint/2010/main" val="2238927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5898F52-2787-4BA2-BBBC-9395E9F86D50}" type="datetimeFigureOut">
              <a:rPr lang="en-US" smtClean="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‹nº›</a:t>
            </a:fld>
            <a:endParaRPr lang="en-US"/>
          </a:p>
        </p:txBody>
      </p:sp>
    </p:spTree>
    <p:extLst>
      <p:ext uri="{BB962C8B-B14F-4D97-AF65-F5344CB8AC3E}">
        <p14:creationId xmlns:p14="http://schemas.microsoft.com/office/powerpoint/2010/main" val="446225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5898F52-2787-4BA2-BBBC-9395E9F86D50}" type="datetimeFigureOut">
              <a:rPr lang="en-US" smtClean="0"/>
              <a:pPr/>
              <a:t>6/27/2023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4C8B8A27-DF03-4546-BA93-21C967D57E5C}" type="slidenum">
              <a:rPr lang="en-US" smtClean="0"/>
              <a:pPr/>
              <a:t>‹nº›</a:t>
            </a:fld>
            <a:endParaRPr lang="en-US"/>
          </a:p>
        </p:txBody>
      </p:sp>
    </p:spTree>
    <p:extLst>
      <p:ext uri="{BB962C8B-B14F-4D97-AF65-F5344CB8AC3E}">
        <p14:creationId xmlns:p14="http://schemas.microsoft.com/office/powerpoint/2010/main" val="221421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6/27/2023</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2408524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6/27/2023</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582158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6/27/2023</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1118490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6/27/2023</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68423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6/27/2023</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380030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6/27/2023</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2126537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6/27/2023</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‹nº›</a:t>
            </a:fld>
            <a:endParaRPr lang="en-US"/>
          </a:p>
        </p:txBody>
      </p:sp>
    </p:spTree>
    <p:extLst>
      <p:ext uri="{BB962C8B-B14F-4D97-AF65-F5344CB8AC3E}">
        <p14:creationId xmlns:p14="http://schemas.microsoft.com/office/powerpoint/2010/main" val="418942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6/27/2023</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‹nº›</a:t>
            </a:fld>
            <a:endParaRPr lang="en-US"/>
          </a:p>
        </p:txBody>
      </p:sp>
    </p:spTree>
    <p:extLst>
      <p:ext uri="{BB962C8B-B14F-4D97-AF65-F5344CB8AC3E}">
        <p14:creationId xmlns:p14="http://schemas.microsoft.com/office/powerpoint/2010/main" val="4009503429"/>
      </p:ext>
    </p:extLst>
  </p:cSld>
  <p:clrMap bg1="lt1" tx1="dk1" bg2="lt2" tx2="dk2" accent1="accent1" accent2="accent2" accent3="accent3" accent4="accent4" accent5="accent5" accent6="accent6" hlink="hlink" folHlink="folHlink"/>
  <p:sldLayoutIdLst>
    <p:sldLayoutId id="2147483786" r:id="rId1"/>
    <p:sldLayoutId id="2147483785" r:id="rId2"/>
    <p:sldLayoutId id="2147483784" r:id="rId3"/>
    <p:sldLayoutId id="2147483783" r:id="rId4"/>
    <p:sldLayoutId id="2147483782" r:id="rId5"/>
    <p:sldLayoutId id="2147483781" r:id="rId6"/>
    <p:sldLayoutId id="2147483780" r:id="rId7"/>
    <p:sldLayoutId id="2147483779" r:id="rId8"/>
    <p:sldLayoutId id="2147483778" r:id="rId9"/>
    <p:sldLayoutId id="2147483777" r:id="rId10"/>
    <p:sldLayoutId id="2147483776"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5898F52-2787-4BA2-BBBC-9395E9F86D50}" type="datetimeFigureOut">
              <a:rPr lang="en-US" smtClean="0"/>
              <a:pPr/>
              <a:t>6/27/2023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C8B8A27-DF03-4546-BA93-21C967D57E5C}" type="slidenum">
              <a:rPr lang="en-US" smtClean="0"/>
              <a:pPr/>
              <a:t>‹nº›</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46616639"/>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hyperlink" Target="https://www1.folha.uol.com.br/colunas/deborah-bizarria/2023/02/leniencia-com-importunacao-sexual-tira-liberdade-das-mulheres.shtml" TargetMode="External"/><Relationship Id="rId2" Type="http://schemas.openxmlformats.org/officeDocument/2006/relationships/hyperlink" Target="https://f5.folha.uol.com.br/celebridades/2023/02/ex-marido-rebate-acusacoes-de-violencia-domestica-de-titi-muller-e-a-acusa-de-criar-um-circo.shtml"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hyperlink" Target="https://valor.globo.com/legislacao/noticia/2023/02/17/nova-politica-contra-assedio-sexual-deve-ser-instituida-por-empresas.ghtml"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hyperlink" Target="https://www.cnnbrasil.com.br/tudo-sobre/taxa-selic/" TargetMode="External"/><Relationship Id="rId2" Type="http://schemas.openxmlformats.org/officeDocument/2006/relationships/hyperlink" Target="https://madeusp.com.br/publicacoes/artigos/wp-13-politica-monetaria-e-a-dinamica-de-emprego-por-genero-e-raca-no-brasil/" TargetMode="Externa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dieese.org.br/" TargetMode="External"/><Relationship Id="rId1" Type="http://schemas.openxmlformats.org/officeDocument/2006/relationships/slideLayout" Target="../slideLayouts/slideLayout20.xml"/><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9" name="Rectangle 72">
            <a:extLst>
              <a:ext uri="{FF2B5EF4-FFF2-40B4-BE49-F238E27FC236}">
                <a16:creationId xmlns:a16="http://schemas.microsoft.com/office/drawing/2014/main" id="{58789E63-C78D-4210-8A38-DD6FB3B6B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8" name="Espaço Reservado para Imagem 18" descr="Grupo de pessoas posando para foto&#10;&#10;Descrição gerada automaticamente">
            <a:extLst>
              <a:ext uri="{FF2B5EF4-FFF2-40B4-BE49-F238E27FC236}">
                <a16:creationId xmlns:a16="http://schemas.microsoft.com/office/drawing/2014/main" id="{3773D6A2-69F6-F66A-3518-5705477E356C}"/>
              </a:ext>
            </a:extLst>
          </p:cNvPr>
          <p:cNvPicPr>
            <a:picLocks noChangeAspect="1"/>
          </p:cNvPicPr>
          <p:nvPr/>
        </p:nvPicPr>
        <p:blipFill rotWithShape="1">
          <a:blip r:embed="rId2">
            <a:extLst>
              <a:ext uri="{28A0092B-C50C-407E-A947-70E740481C1C}">
                <a14:useLocalDpi xmlns:a14="http://schemas.microsoft.com/office/drawing/2010/main" val="0"/>
              </a:ext>
            </a:extLst>
          </a:blip>
          <a:srcRect l="14249" r="11084" b="-1"/>
          <a:stretch/>
        </p:blipFill>
        <p:spPr>
          <a:xfrm>
            <a:off x="20" y="10"/>
            <a:ext cx="12191980" cy="6857990"/>
          </a:xfrm>
          <a:prstGeom prst="rect">
            <a:avLst/>
          </a:prstGeom>
        </p:spPr>
      </p:pic>
      <p:sp>
        <p:nvSpPr>
          <p:cNvPr id="160" name="Rectangle 74">
            <a:extLst>
              <a:ext uri="{FF2B5EF4-FFF2-40B4-BE49-F238E27FC236}">
                <a16:creationId xmlns:a16="http://schemas.microsoft.com/office/drawing/2014/main" id="{9DE10C47-AF4B-43D9-ACC0-A3FB23B11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02967" cy="3974353"/>
          </a:xfrm>
          <a:prstGeom prst="rect">
            <a:avLst/>
          </a:prstGeom>
          <a:gradFill>
            <a:gsLst>
              <a:gs pos="100000">
                <a:srgbClr val="000000">
                  <a:alpha val="0"/>
                </a:srgbClr>
              </a:gs>
              <a:gs pos="0">
                <a:schemeClr val="tx1"/>
              </a:gs>
              <a:gs pos="0">
                <a:srgbClr val="000000">
                  <a:alpha val="4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ítulo 7">
            <a:extLst>
              <a:ext uri="{FF2B5EF4-FFF2-40B4-BE49-F238E27FC236}">
                <a16:creationId xmlns:a16="http://schemas.microsoft.com/office/drawing/2014/main" id="{8A5F7C10-EC0F-BAC5-5294-502A6D37A79C}"/>
              </a:ext>
            </a:extLst>
          </p:cNvPr>
          <p:cNvSpPr>
            <a:spLocks noGrp="1"/>
          </p:cNvSpPr>
          <p:nvPr>
            <p:ph type="ctrTitle"/>
          </p:nvPr>
        </p:nvSpPr>
        <p:spPr>
          <a:xfrm>
            <a:off x="1575582" y="0"/>
            <a:ext cx="10154301" cy="1253419"/>
          </a:xfrm>
        </p:spPr>
        <p:txBody>
          <a:bodyPr anchor="b">
            <a:noAutofit/>
          </a:bodyPr>
          <a:lstStyle/>
          <a:p>
            <a:br>
              <a:rPr lang="pt-BR" sz="3600" dirty="0">
                <a:solidFill>
                  <a:srgbClr val="002060"/>
                </a:solidFill>
              </a:rPr>
            </a:br>
            <a:r>
              <a:rPr lang="pt-BR" sz="3600" dirty="0">
                <a:solidFill>
                  <a:srgbClr val="002060"/>
                </a:solidFill>
              </a:rPr>
              <a:t>PLANEJAMENTO CGROS</a:t>
            </a:r>
            <a:br>
              <a:rPr lang="pt-BR" sz="3600" dirty="0">
                <a:solidFill>
                  <a:srgbClr val="002060"/>
                </a:solidFill>
              </a:rPr>
            </a:br>
            <a:r>
              <a:rPr lang="pt-BR" sz="3600" dirty="0">
                <a:solidFill>
                  <a:srgbClr val="002060"/>
                </a:solidFill>
              </a:rPr>
              <a:t>Igualdade de Oportunidades</a:t>
            </a:r>
          </a:p>
        </p:txBody>
      </p:sp>
      <p:sp>
        <p:nvSpPr>
          <p:cNvPr id="6" name="Subtítulo 5">
            <a:extLst>
              <a:ext uri="{FF2B5EF4-FFF2-40B4-BE49-F238E27FC236}">
                <a16:creationId xmlns:a16="http://schemas.microsoft.com/office/drawing/2014/main" id="{A822CC5B-D2BA-005E-AB4E-0CC37DCE9952}"/>
              </a:ext>
            </a:extLst>
          </p:cNvPr>
          <p:cNvSpPr>
            <a:spLocks noGrp="1"/>
          </p:cNvSpPr>
          <p:nvPr>
            <p:ph type="subTitle" idx="1"/>
          </p:nvPr>
        </p:nvSpPr>
        <p:spPr>
          <a:xfrm>
            <a:off x="329783" y="6124902"/>
            <a:ext cx="9516492" cy="581260"/>
          </a:xfrm>
        </p:spPr>
        <p:txBody>
          <a:bodyPr anchor="t">
            <a:normAutofit fontScale="25000" lnSpcReduction="20000"/>
          </a:bodyPr>
          <a:lstStyle/>
          <a:p>
            <a:pPr algn="l"/>
            <a:r>
              <a:rPr lang="pt-BR" sz="8000" b="1" i="0" dirty="0">
                <a:solidFill>
                  <a:srgbClr val="800000"/>
                </a:solidFill>
                <a:effectLst/>
                <a:latin typeface="fira sans" panose="020B0503050000020004" pitchFamily="34" charset="0"/>
              </a:rPr>
              <a:t>JUNHO de 2023</a:t>
            </a:r>
          </a:p>
          <a:p>
            <a:r>
              <a:rPr lang="pt-BR" sz="1800" b="1" dirty="0">
                <a:solidFill>
                  <a:schemeClr val="tx1"/>
                </a:solidFill>
              </a:rPr>
              <a:t>-</a:t>
            </a:r>
          </a:p>
        </p:txBody>
      </p:sp>
      <p:pic>
        <p:nvPicPr>
          <p:cNvPr id="22" name="Imagem 21" descr="Ícone&#10;&#10;Descrição gerada automaticamente">
            <a:extLst>
              <a:ext uri="{FF2B5EF4-FFF2-40B4-BE49-F238E27FC236}">
                <a16:creationId xmlns:a16="http://schemas.microsoft.com/office/drawing/2014/main" id="{B701100B-B552-4983-41F6-4853581CC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7458" y="6048913"/>
            <a:ext cx="2664522" cy="657249"/>
          </a:xfrm>
          <a:prstGeom prst="rect">
            <a:avLst/>
          </a:prstGeom>
        </p:spPr>
      </p:pic>
    </p:spTree>
    <p:extLst>
      <p:ext uri="{BB962C8B-B14F-4D97-AF65-F5344CB8AC3E}">
        <p14:creationId xmlns:p14="http://schemas.microsoft.com/office/powerpoint/2010/main" val="222303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90F9A8-7E30-2EA8-369B-623A0540C6C2}"/>
              </a:ext>
            </a:extLst>
          </p:cNvPr>
          <p:cNvSpPr>
            <a:spLocks noGrp="1"/>
          </p:cNvSpPr>
          <p:nvPr>
            <p:ph type="title" idx="4294967295"/>
          </p:nvPr>
        </p:nvSpPr>
        <p:spPr>
          <a:xfrm>
            <a:off x="0" y="701675"/>
            <a:ext cx="11029950" cy="1014413"/>
          </a:xfrm>
        </p:spPr>
        <p:txBody>
          <a:bodyPr>
            <a:normAutofit/>
          </a:bodyPr>
          <a:lstStyle/>
          <a:p>
            <a:pPr>
              <a:lnSpc>
                <a:spcPct val="90000"/>
              </a:lnSpc>
            </a:pPr>
            <a:r>
              <a:rPr lang="pt-BR" sz="2400" dirty="0">
                <a:solidFill>
                  <a:srgbClr val="FFFFFF"/>
                </a:solidFill>
              </a:rPr>
              <a:t>Evolução da participação das mulheres na categoria bancária </a:t>
            </a:r>
          </a:p>
        </p:txBody>
      </p:sp>
      <p:sp>
        <p:nvSpPr>
          <p:cNvPr id="8" name="Espaço Reservado para Conteúdo 7">
            <a:extLst>
              <a:ext uri="{FF2B5EF4-FFF2-40B4-BE49-F238E27FC236}">
                <a16:creationId xmlns:a16="http://schemas.microsoft.com/office/drawing/2014/main" id="{655642CD-FBAE-DDEE-0AB6-22B0C63796B4}"/>
              </a:ext>
            </a:extLst>
          </p:cNvPr>
          <p:cNvSpPr>
            <a:spLocks noGrp="1"/>
          </p:cNvSpPr>
          <p:nvPr>
            <p:ph idx="4294967295"/>
          </p:nvPr>
        </p:nvSpPr>
        <p:spPr>
          <a:xfrm>
            <a:off x="441063" y="4240213"/>
            <a:ext cx="11350625" cy="2508929"/>
          </a:xfrm>
        </p:spPr>
        <p:txBody>
          <a:bodyPr>
            <a:normAutofit fontScale="92500" lnSpcReduction="20000"/>
          </a:bodyPr>
          <a:lstStyle/>
          <a:p>
            <a:r>
              <a:rPr lang="pt-BR" sz="2400" dirty="0"/>
              <a:t>Nas últimas décadas, nota-se a ampliação da participação das mulheres na categoria bancária, apesar da ligeira queda entre 2010 e 2021;</a:t>
            </a:r>
          </a:p>
          <a:p>
            <a:r>
              <a:rPr lang="pt-BR" sz="2400" dirty="0"/>
              <a:t>Em 2021,  a categoria bancária contava com 214.232 mulheres ou 48,4% da totalidade dos trabalhadores;</a:t>
            </a:r>
          </a:p>
          <a:p>
            <a:r>
              <a:rPr lang="pt-BR" sz="2400" dirty="0"/>
              <a:t>Comparando com 2019, o número de mulheres na categoria foi reduzido em 4,0%, enquanto o número de homens caiu 1,3%;</a:t>
            </a:r>
          </a:p>
          <a:p>
            <a:r>
              <a:rPr lang="pt-BR" sz="2400" dirty="0"/>
              <a:t>As mulheres são minoria nos bancos públicos (43,2%) e maioria nos bancos privados (52,1%).</a:t>
            </a:r>
            <a:endParaRPr lang="pt-BR" sz="1000" dirty="0"/>
          </a:p>
        </p:txBody>
      </p:sp>
      <p:graphicFrame>
        <p:nvGraphicFramePr>
          <p:cNvPr id="14" name="Gráfico 13">
            <a:extLst>
              <a:ext uri="{FF2B5EF4-FFF2-40B4-BE49-F238E27FC236}">
                <a16:creationId xmlns:a16="http://schemas.microsoft.com/office/drawing/2014/main" id="{F1484C7E-B372-5C3F-7D28-B4EC3FFC93BB}"/>
              </a:ext>
            </a:extLst>
          </p:cNvPr>
          <p:cNvGraphicFramePr>
            <a:graphicFrameLocks/>
          </p:cNvGraphicFramePr>
          <p:nvPr>
            <p:extLst>
              <p:ext uri="{D42A27DB-BD31-4B8C-83A1-F6EECF244321}">
                <p14:modId xmlns:p14="http://schemas.microsoft.com/office/powerpoint/2010/main" val="1677380675"/>
              </p:ext>
            </p:extLst>
          </p:nvPr>
        </p:nvGraphicFramePr>
        <p:xfrm>
          <a:off x="702064" y="651579"/>
          <a:ext cx="5425908" cy="31742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Gráfico 19">
            <a:extLst>
              <a:ext uri="{FF2B5EF4-FFF2-40B4-BE49-F238E27FC236}">
                <a16:creationId xmlns:a16="http://schemas.microsoft.com/office/drawing/2014/main" id="{49DB17CB-76FB-BEFE-6ED6-807D646008F8}"/>
              </a:ext>
            </a:extLst>
          </p:cNvPr>
          <p:cNvGraphicFramePr/>
          <p:nvPr>
            <p:extLst>
              <p:ext uri="{D42A27DB-BD31-4B8C-83A1-F6EECF244321}">
                <p14:modId xmlns:p14="http://schemas.microsoft.com/office/powerpoint/2010/main" val="1208771024"/>
              </p:ext>
            </p:extLst>
          </p:nvPr>
        </p:nvGraphicFramePr>
        <p:xfrm>
          <a:off x="6216872" y="651579"/>
          <a:ext cx="5275001" cy="3174273"/>
        </p:xfrm>
        <a:graphic>
          <a:graphicData uri="http://schemas.openxmlformats.org/drawingml/2006/chart">
            <c:chart xmlns:c="http://schemas.openxmlformats.org/drawingml/2006/chart" xmlns:r="http://schemas.openxmlformats.org/officeDocument/2006/relationships" r:id="rId4"/>
          </a:graphicData>
        </a:graphic>
      </p:graphicFrame>
      <p:sp>
        <p:nvSpPr>
          <p:cNvPr id="3" name="Retângulo 2">
            <a:extLst>
              <a:ext uri="{FF2B5EF4-FFF2-40B4-BE49-F238E27FC236}">
                <a16:creationId xmlns:a16="http://schemas.microsoft.com/office/drawing/2014/main" id="{D49752C3-F93C-4CA4-4F30-0981455CD0A1}"/>
              </a:ext>
            </a:extLst>
          </p:cNvPr>
          <p:cNvSpPr/>
          <p:nvPr/>
        </p:nvSpPr>
        <p:spPr>
          <a:xfrm>
            <a:off x="700127" y="3825852"/>
            <a:ext cx="6096000" cy="369332"/>
          </a:xfrm>
          <a:prstGeom prst="rect">
            <a:avLst/>
          </a:prstGeom>
        </p:spPr>
        <p:txBody>
          <a:bodyPr>
            <a:spAutoFit/>
          </a:bodyPr>
          <a:lstStyle/>
          <a:p>
            <a:r>
              <a:rPr lang="pt-BR" sz="900" b="1" dirty="0">
                <a:solidFill>
                  <a:schemeClr val="bg2">
                    <a:lumMod val="25000"/>
                  </a:schemeClr>
                </a:solidFill>
                <a:latin typeface="Trebuchet MS" panose="020B0603020202020204" pitchFamily="34" charset="0"/>
              </a:rPr>
              <a:t>Fonte: RAIS, MTE </a:t>
            </a:r>
          </a:p>
          <a:p>
            <a:r>
              <a:rPr lang="pt-BR" sz="900" b="1" dirty="0">
                <a:solidFill>
                  <a:schemeClr val="bg2">
                    <a:lumMod val="25000"/>
                  </a:schemeClr>
                </a:solidFill>
                <a:latin typeface="Trebuchet MS" panose="020B0603020202020204" pitchFamily="34" charset="0"/>
              </a:rPr>
              <a:t>Elaboração:  REDE BANCÁRIOS - DIEESE</a:t>
            </a:r>
            <a:endParaRPr lang="pt-BR" sz="900" dirty="0">
              <a:solidFill>
                <a:schemeClr val="bg2">
                  <a:lumMod val="25000"/>
                </a:schemeClr>
              </a:solidFill>
            </a:endParaRPr>
          </a:p>
        </p:txBody>
      </p:sp>
    </p:spTree>
    <p:extLst>
      <p:ext uri="{BB962C8B-B14F-4D97-AF65-F5344CB8AC3E}">
        <p14:creationId xmlns:p14="http://schemas.microsoft.com/office/powerpoint/2010/main" val="3095882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0D7CF-92F5-4667-8A8A-2F33EB1DAB04}"/>
              </a:ext>
            </a:extLst>
          </p:cNvPr>
          <p:cNvSpPr>
            <a:spLocks noGrp="1"/>
          </p:cNvSpPr>
          <p:nvPr>
            <p:ph type="title"/>
          </p:nvPr>
        </p:nvSpPr>
        <p:spPr/>
        <p:txBody>
          <a:bodyPr>
            <a:normAutofit/>
          </a:bodyPr>
          <a:lstStyle/>
          <a:p>
            <a:r>
              <a:rPr lang="pt-BR" dirty="0"/>
              <a:t>Categoria bancária por faixa etária E SEXO</a:t>
            </a:r>
            <a:br>
              <a:rPr lang="pt-BR" dirty="0"/>
            </a:br>
            <a:r>
              <a:rPr lang="pt-BR" dirty="0"/>
              <a:t>brasil, 2021</a:t>
            </a:r>
          </a:p>
        </p:txBody>
      </p:sp>
      <p:graphicFrame>
        <p:nvGraphicFramePr>
          <p:cNvPr id="4" name="Tabela 3">
            <a:extLst>
              <a:ext uri="{FF2B5EF4-FFF2-40B4-BE49-F238E27FC236}">
                <a16:creationId xmlns:a16="http://schemas.microsoft.com/office/drawing/2014/main" id="{13C985ED-75FE-434B-857D-F2DAB1CD18CF}"/>
              </a:ext>
            </a:extLst>
          </p:cNvPr>
          <p:cNvGraphicFramePr>
            <a:graphicFrameLocks noGrp="1"/>
          </p:cNvGraphicFramePr>
          <p:nvPr>
            <p:extLst>
              <p:ext uri="{D42A27DB-BD31-4B8C-83A1-F6EECF244321}">
                <p14:modId xmlns:p14="http://schemas.microsoft.com/office/powerpoint/2010/main" val="3907002542"/>
              </p:ext>
            </p:extLst>
          </p:nvPr>
        </p:nvGraphicFramePr>
        <p:xfrm>
          <a:off x="457625" y="2005356"/>
          <a:ext cx="10177423" cy="3649595"/>
        </p:xfrm>
        <a:graphic>
          <a:graphicData uri="http://schemas.openxmlformats.org/drawingml/2006/table">
            <a:tbl>
              <a:tblPr>
                <a:tableStyleId>{284E427A-3D55-4303-BF80-6455036E1DE7}</a:tableStyleId>
              </a:tblPr>
              <a:tblGrid>
                <a:gridCol w="2520428">
                  <a:extLst>
                    <a:ext uri="{9D8B030D-6E8A-4147-A177-3AD203B41FA5}">
                      <a16:colId xmlns:a16="http://schemas.microsoft.com/office/drawing/2014/main" val="1348124356"/>
                    </a:ext>
                  </a:extLst>
                </a:gridCol>
                <a:gridCol w="1531399">
                  <a:extLst>
                    <a:ext uri="{9D8B030D-6E8A-4147-A177-3AD203B41FA5}">
                      <a16:colId xmlns:a16="http://schemas.microsoft.com/office/drawing/2014/main" val="1228788598"/>
                    </a:ext>
                  </a:extLst>
                </a:gridCol>
                <a:gridCol w="1531399">
                  <a:extLst>
                    <a:ext uri="{9D8B030D-6E8A-4147-A177-3AD203B41FA5}">
                      <a16:colId xmlns:a16="http://schemas.microsoft.com/office/drawing/2014/main" val="149091055"/>
                    </a:ext>
                  </a:extLst>
                </a:gridCol>
                <a:gridCol w="1531399">
                  <a:extLst>
                    <a:ext uri="{9D8B030D-6E8A-4147-A177-3AD203B41FA5}">
                      <a16:colId xmlns:a16="http://schemas.microsoft.com/office/drawing/2014/main" val="1197837024"/>
                    </a:ext>
                  </a:extLst>
                </a:gridCol>
                <a:gridCol w="1531399">
                  <a:extLst>
                    <a:ext uri="{9D8B030D-6E8A-4147-A177-3AD203B41FA5}">
                      <a16:colId xmlns:a16="http://schemas.microsoft.com/office/drawing/2014/main" val="62923966"/>
                    </a:ext>
                  </a:extLst>
                </a:gridCol>
                <a:gridCol w="1531399">
                  <a:extLst>
                    <a:ext uri="{9D8B030D-6E8A-4147-A177-3AD203B41FA5}">
                      <a16:colId xmlns:a16="http://schemas.microsoft.com/office/drawing/2014/main" val="381093950"/>
                    </a:ext>
                  </a:extLst>
                </a:gridCol>
              </a:tblGrid>
              <a:tr h="314818">
                <a:tc rowSpan="2">
                  <a:txBody>
                    <a:bodyPr/>
                    <a:lstStyle/>
                    <a:p>
                      <a:pPr algn="ctr" fontAlgn="ctr"/>
                      <a:r>
                        <a:rPr lang="pt-BR" sz="2000" b="1" u="none" strike="noStrike" dirty="0">
                          <a:solidFill>
                            <a:schemeClr val="bg1"/>
                          </a:solidFill>
                          <a:effectLst/>
                        </a:rPr>
                        <a:t>Faixa Etária</a:t>
                      </a:r>
                      <a:endParaRPr lang="pt-BR" sz="20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gridSpan="2">
                  <a:txBody>
                    <a:bodyPr/>
                    <a:lstStyle/>
                    <a:p>
                      <a:pPr algn="ctr" fontAlgn="b"/>
                      <a:r>
                        <a:rPr lang="pt-BR" sz="1800" b="1" u="none" strike="noStrike">
                          <a:solidFill>
                            <a:schemeClr val="bg1"/>
                          </a:solidFill>
                          <a:effectLst/>
                        </a:rPr>
                        <a:t>Homens</a:t>
                      </a:r>
                      <a:endParaRPr lang="pt-BR" sz="1800" b="1" i="0" u="none" strike="noStrike">
                        <a:solidFill>
                          <a:schemeClr val="bg1"/>
                        </a:solidFill>
                        <a:effectLst/>
                        <a:latin typeface="Calibri" panose="020F0502020204030204" pitchFamily="34" charset="0"/>
                      </a:endParaRPr>
                    </a:p>
                  </a:txBody>
                  <a:tcPr marL="9525" marR="9525" marT="9525" marB="0" anchor="b">
                    <a:solidFill>
                      <a:schemeClr val="accent1"/>
                    </a:solidFill>
                  </a:tcPr>
                </a:tc>
                <a:tc hMerge="1">
                  <a:txBody>
                    <a:bodyPr/>
                    <a:lstStyle/>
                    <a:p>
                      <a:endParaRPr lang="pt-BR"/>
                    </a:p>
                  </a:txBody>
                  <a:tcPr/>
                </a:tc>
                <a:tc gridSpan="2">
                  <a:txBody>
                    <a:bodyPr/>
                    <a:lstStyle/>
                    <a:p>
                      <a:pPr algn="ctr" fontAlgn="b"/>
                      <a:r>
                        <a:rPr lang="pt-BR" sz="1800" b="1" u="none" strike="noStrike">
                          <a:solidFill>
                            <a:schemeClr val="bg1"/>
                          </a:solidFill>
                          <a:effectLst/>
                        </a:rPr>
                        <a:t>Mulheres</a:t>
                      </a:r>
                      <a:endParaRPr lang="pt-BR" sz="1800" b="1" i="0" u="none" strike="noStrike">
                        <a:solidFill>
                          <a:schemeClr val="bg1"/>
                        </a:solidFill>
                        <a:effectLst/>
                        <a:latin typeface="Calibri" panose="020F0502020204030204" pitchFamily="34" charset="0"/>
                      </a:endParaRPr>
                    </a:p>
                  </a:txBody>
                  <a:tcPr marL="9525" marR="9525" marT="9525" marB="0" anchor="b">
                    <a:solidFill>
                      <a:schemeClr val="accent1"/>
                    </a:solidFill>
                  </a:tcPr>
                </a:tc>
                <a:tc hMerge="1">
                  <a:txBody>
                    <a:bodyPr/>
                    <a:lstStyle/>
                    <a:p>
                      <a:endParaRPr lang="pt-BR"/>
                    </a:p>
                  </a:txBody>
                  <a:tcPr/>
                </a:tc>
                <a:tc rowSpan="2">
                  <a:txBody>
                    <a:bodyPr/>
                    <a:lstStyle/>
                    <a:p>
                      <a:pPr algn="ctr" fontAlgn="ctr"/>
                      <a:r>
                        <a:rPr lang="pt-BR" sz="2000" b="1" u="none" strike="noStrike">
                          <a:solidFill>
                            <a:schemeClr val="bg1"/>
                          </a:solidFill>
                          <a:effectLst/>
                        </a:rPr>
                        <a:t>Geral</a:t>
                      </a:r>
                      <a:endParaRPr lang="pt-BR" sz="2000" b="1" i="0" u="none" strike="noStrike">
                        <a:solidFill>
                          <a:schemeClr val="bg1"/>
                        </a:solidFill>
                        <a:effectLst/>
                        <a:latin typeface="Calibri" panose="020F0502020204030204" pitchFamily="34" charset="0"/>
                      </a:endParaRPr>
                    </a:p>
                  </a:txBody>
                  <a:tcPr marL="9525" marR="9525" marT="9525" marB="0" anchor="ctr">
                    <a:solidFill>
                      <a:schemeClr val="accent1"/>
                    </a:solidFill>
                  </a:tcPr>
                </a:tc>
                <a:extLst>
                  <a:ext uri="{0D108BD9-81ED-4DB2-BD59-A6C34878D82A}">
                    <a16:rowId xmlns:a16="http://schemas.microsoft.com/office/drawing/2014/main" val="2270638433"/>
                  </a:ext>
                </a:extLst>
              </a:tr>
              <a:tr h="816726">
                <a:tc vMerge="1">
                  <a:txBody>
                    <a:bodyPr/>
                    <a:lstStyle/>
                    <a:p>
                      <a:endParaRPr lang="pt-BR"/>
                    </a:p>
                  </a:txBody>
                  <a:tcPr/>
                </a:tc>
                <a:tc>
                  <a:txBody>
                    <a:bodyPr/>
                    <a:lstStyle/>
                    <a:p>
                      <a:pPr algn="l" fontAlgn="b"/>
                      <a:r>
                        <a:rPr lang="pt-BR" sz="2000" b="1" u="none" strike="noStrike" dirty="0">
                          <a:solidFill>
                            <a:schemeClr val="bg1"/>
                          </a:solidFill>
                          <a:effectLst/>
                        </a:rPr>
                        <a:t>Nº Vínculos</a:t>
                      </a:r>
                      <a:endParaRPr lang="pt-BR" sz="20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l" fontAlgn="b"/>
                      <a:r>
                        <a:rPr lang="pt-BR" sz="2000" b="1" u="none" strike="noStrike" dirty="0">
                          <a:solidFill>
                            <a:schemeClr val="bg1"/>
                          </a:solidFill>
                          <a:effectLst/>
                        </a:rPr>
                        <a:t>Part. (%)</a:t>
                      </a:r>
                      <a:endParaRPr lang="pt-BR" sz="20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l" fontAlgn="b"/>
                      <a:r>
                        <a:rPr lang="pt-BR" sz="2000" b="1" u="none" strike="noStrike" dirty="0">
                          <a:solidFill>
                            <a:schemeClr val="bg1"/>
                          </a:solidFill>
                          <a:effectLst/>
                        </a:rPr>
                        <a:t>Nº Vínculos</a:t>
                      </a:r>
                      <a:endParaRPr lang="pt-BR" sz="20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l" fontAlgn="b"/>
                      <a:r>
                        <a:rPr lang="pt-BR" sz="2000" b="1" u="none" strike="noStrike" dirty="0">
                          <a:solidFill>
                            <a:schemeClr val="bg1"/>
                          </a:solidFill>
                          <a:effectLst/>
                        </a:rPr>
                        <a:t>Part. (%)</a:t>
                      </a:r>
                      <a:endParaRPr lang="pt-BR" sz="20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vMerge="1">
                  <a:txBody>
                    <a:bodyPr/>
                    <a:lstStyle/>
                    <a:p>
                      <a:endParaRPr lang="pt-BR"/>
                    </a:p>
                  </a:txBody>
                  <a:tcPr/>
                </a:tc>
                <a:extLst>
                  <a:ext uri="{0D108BD9-81ED-4DB2-BD59-A6C34878D82A}">
                    <a16:rowId xmlns:a16="http://schemas.microsoft.com/office/drawing/2014/main" val="3958851029"/>
                  </a:ext>
                </a:extLst>
              </a:tr>
              <a:tr h="314818">
                <a:tc>
                  <a:txBody>
                    <a:bodyPr/>
                    <a:lstStyle/>
                    <a:p>
                      <a:pPr algn="l" fontAlgn="b"/>
                      <a:r>
                        <a:rPr lang="pt-BR" sz="2000" u="none" strike="noStrike" dirty="0">
                          <a:effectLst/>
                        </a:rPr>
                        <a:t>Até 17 anos </a:t>
                      </a:r>
                      <a:endParaRPr lang="pt-B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2000" b="1" i="0" u="none" strike="noStrike" dirty="0">
                          <a:solidFill>
                            <a:srgbClr val="000000"/>
                          </a:solidFill>
                          <a:effectLst/>
                          <a:latin typeface="Calibri" panose="020F0502020204030204" pitchFamily="34" charset="0"/>
                        </a:rPr>
                        <a:t>94</a:t>
                      </a:r>
                    </a:p>
                  </a:txBody>
                  <a:tcPr marL="9525" marR="9525" marT="9525" marB="0" anchor="b"/>
                </a:tc>
                <a:tc>
                  <a:txBody>
                    <a:bodyPr/>
                    <a:lstStyle/>
                    <a:p>
                      <a:pPr algn="ctr" fontAlgn="b"/>
                      <a:r>
                        <a:rPr lang="pt-BR" sz="2000" b="1" i="0" u="none" strike="noStrike" dirty="0">
                          <a:solidFill>
                            <a:srgbClr val="000000"/>
                          </a:solidFill>
                          <a:effectLst/>
                          <a:latin typeface="Calibri" panose="020F0502020204030204" pitchFamily="34" charset="0"/>
                        </a:rPr>
                        <a:t>0,0%</a:t>
                      </a:r>
                    </a:p>
                  </a:txBody>
                  <a:tcPr marL="9525" marR="9525" marT="9525" marB="0" anchor="b"/>
                </a:tc>
                <a:tc>
                  <a:txBody>
                    <a:bodyPr/>
                    <a:lstStyle/>
                    <a:p>
                      <a:pPr algn="ctr" fontAlgn="b"/>
                      <a:r>
                        <a:rPr lang="pt-BR" sz="2000" b="1" i="0" u="none" strike="noStrike">
                          <a:solidFill>
                            <a:srgbClr val="000000"/>
                          </a:solidFill>
                          <a:effectLst/>
                          <a:latin typeface="Calibri" panose="020F0502020204030204" pitchFamily="34" charset="0"/>
                        </a:rPr>
                        <a:t>141</a:t>
                      </a:r>
                    </a:p>
                  </a:txBody>
                  <a:tcPr marL="9525" marR="9525" marT="9525" marB="0" anchor="b"/>
                </a:tc>
                <a:tc>
                  <a:txBody>
                    <a:bodyPr/>
                    <a:lstStyle/>
                    <a:p>
                      <a:pPr algn="ctr" fontAlgn="b"/>
                      <a:r>
                        <a:rPr lang="pt-BR" sz="2000" b="1" i="0" u="none" strike="noStrike">
                          <a:solidFill>
                            <a:srgbClr val="000000"/>
                          </a:solidFill>
                          <a:effectLst/>
                          <a:latin typeface="Calibri" panose="020F0502020204030204" pitchFamily="34" charset="0"/>
                        </a:rPr>
                        <a:t>0,0%</a:t>
                      </a:r>
                    </a:p>
                  </a:txBody>
                  <a:tcPr marL="9525" marR="9525" marT="9525" marB="0" anchor="b"/>
                </a:tc>
                <a:tc>
                  <a:txBody>
                    <a:bodyPr/>
                    <a:lstStyle/>
                    <a:p>
                      <a:pPr algn="ctr" fontAlgn="b"/>
                      <a:r>
                        <a:rPr lang="pt-BR" sz="2000" b="1" i="0" u="none" strike="noStrike" dirty="0">
                          <a:solidFill>
                            <a:srgbClr val="000000"/>
                          </a:solidFill>
                          <a:effectLst/>
                          <a:latin typeface="Calibri" panose="020F0502020204030204" pitchFamily="34" charset="0"/>
                        </a:rPr>
                        <a:t>235</a:t>
                      </a:r>
                    </a:p>
                  </a:txBody>
                  <a:tcPr marL="9525" marR="9525" marT="9525" marB="0" anchor="b"/>
                </a:tc>
                <a:extLst>
                  <a:ext uri="{0D108BD9-81ED-4DB2-BD59-A6C34878D82A}">
                    <a16:rowId xmlns:a16="http://schemas.microsoft.com/office/drawing/2014/main" val="1358419578"/>
                  </a:ext>
                </a:extLst>
              </a:tr>
              <a:tr h="314818">
                <a:tc>
                  <a:txBody>
                    <a:bodyPr/>
                    <a:lstStyle/>
                    <a:p>
                      <a:pPr algn="l" fontAlgn="b"/>
                      <a:r>
                        <a:rPr lang="pt-BR" sz="2000" u="none" strike="noStrike" dirty="0">
                          <a:effectLst/>
                        </a:rPr>
                        <a:t>18 A 24 anos</a:t>
                      </a:r>
                      <a:endParaRPr lang="pt-BR"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10000"/>
                        <a:lumOff val="90000"/>
                      </a:schemeClr>
                    </a:solidFill>
                  </a:tcPr>
                </a:tc>
                <a:tc>
                  <a:txBody>
                    <a:bodyPr/>
                    <a:lstStyle/>
                    <a:p>
                      <a:pPr algn="ctr" fontAlgn="b"/>
                      <a:r>
                        <a:rPr lang="pt-BR" sz="2000" b="1" i="0" u="none" strike="noStrike" dirty="0">
                          <a:solidFill>
                            <a:srgbClr val="000000"/>
                          </a:solidFill>
                          <a:effectLst/>
                          <a:latin typeface="Calibri" panose="020F0502020204030204" pitchFamily="34" charset="0"/>
                        </a:rPr>
                        <a:t>11.418</a:t>
                      </a:r>
                    </a:p>
                  </a:txBody>
                  <a:tcPr marL="9525" marR="9525" marT="9525" marB="0" anchor="b">
                    <a:solidFill>
                      <a:schemeClr val="accent1">
                        <a:lumMod val="10000"/>
                        <a:lumOff val="90000"/>
                      </a:schemeClr>
                    </a:solidFill>
                  </a:tcPr>
                </a:tc>
                <a:tc>
                  <a:txBody>
                    <a:bodyPr/>
                    <a:lstStyle/>
                    <a:p>
                      <a:pPr algn="ctr" fontAlgn="b"/>
                      <a:r>
                        <a:rPr lang="pt-BR" sz="2000" b="1" i="0" u="none" strike="noStrike">
                          <a:solidFill>
                            <a:srgbClr val="000000"/>
                          </a:solidFill>
                          <a:effectLst/>
                          <a:latin typeface="Calibri" panose="020F0502020204030204" pitchFamily="34" charset="0"/>
                        </a:rPr>
                        <a:t>2,6%</a:t>
                      </a:r>
                    </a:p>
                  </a:txBody>
                  <a:tcPr marL="9525" marR="9525" marT="9525" marB="0" anchor="b">
                    <a:solidFill>
                      <a:schemeClr val="accent1">
                        <a:lumMod val="10000"/>
                        <a:lumOff val="90000"/>
                      </a:schemeClr>
                    </a:solidFill>
                  </a:tcPr>
                </a:tc>
                <a:tc>
                  <a:txBody>
                    <a:bodyPr/>
                    <a:lstStyle/>
                    <a:p>
                      <a:pPr algn="ctr" fontAlgn="b"/>
                      <a:r>
                        <a:rPr lang="pt-BR" sz="2000" b="1" i="0" u="none" strike="noStrike">
                          <a:solidFill>
                            <a:srgbClr val="000000"/>
                          </a:solidFill>
                          <a:effectLst/>
                          <a:latin typeface="Calibri" panose="020F0502020204030204" pitchFamily="34" charset="0"/>
                        </a:rPr>
                        <a:t>12.005</a:t>
                      </a:r>
                    </a:p>
                  </a:txBody>
                  <a:tcPr marL="9525" marR="9525" marT="9525" marB="0" anchor="b">
                    <a:solidFill>
                      <a:schemeClr val="accent1">
                        <a:lumMod val="10000"/>
                        <a:lumOff val="90000"/>
                      </a:schemeClr>
                    </a:solidFill>
                  </a:tcPr>
                </a:tc>
                <a:tc>
                  <a:txBody>
                    <a:bodyPr/>
                    <a:lstStyle/>
                    <a:p>
                      <a:pPr algn="ctr" fontAlgn="b"/>
                      <a:r>
                        <a:rPr lang="pt-BR" sz="2000" b="1" i="0" u="none" strike="noStrike">
                          <a:solidFill>
                            <a:srgbClr val="000000"/>
                          </a:solidFill>
                          <a:effectLst/>
                          <a:latin typeface="Calibri" panose="020F0502020204030204" pitchFamily="34" charset="0"/>
                        </a:rPr>
                        <a:t>2,7%</a:t>
                      </a:r>
                    </a:p>
                  </a:txBody>
                  <a:tcPr marL="9525" marR="9525" marT="9525" marB="0" anchor="b">
                    <a:solidFill>
                      <a:schemeClr val="accent1">
                        <a:lumMod val="10000"/>
                        <a:lumOff val="90000"/>
                      </a:schemeClr>
                    </a:solidFill>
                  </a:tcPr>
                </a:tc>
                <a:tc>
                  <a:txBody>
                    <a:bodyPr/>
                    <a:lstStyle/>
                    <a:p>
                      <a:pPr algn="ctr" fontAlgn="b"/>
                      <a:r>
                        <a:rPr lang="pt-BR" sz="2000" b="1" i="0" u="none" strike="noStrike">
                          <a:solidFill>
                            <a:srgbClr val="000000"/>
                          </a:solidFill>
                          <a:effectLst/>
                          <a:latin typeface="Calibri" panose="020F0502020204030204" pitchFamily="34" charset="0"/>
                        </a:rPr>
                        <a:t>23.423</a:t>
                      </a:r>
                    </a:p>
                  </a:txBody>
                  <a:tcPr marL="9525" marR="9525" marT="9525" marB="0" anchor="b">
                    <a:solidFill>
                      <a:schemeClr val="accent1">
                        <a:lumMod val="10000"/>
                        <a:lumOff val="90000"/>
                      </a:schemeClr>
                    </a:solidFill>
                  </a:tcPr>
                </a:tc>
                <a:extLst>
                  <a:ext uri="{0D108BD9-81ED-4DB2-BD59-A6C34878D82A}">
                    <a16:rowId xmlns:a16="http://schemas.microsoft.com/office/drawing/2014/main" val="3023772458"/>
                  </a:ext>
                </a:extLst>
              </a:tr>
              <a:tr h="314818">
                <a:tc>
                  <a:txBody>
                    <a:bodyPr/>
                    <a:lstStyle/>
                    <a:p>
                      <a:pPr algn="l" fontAlgn="b"/>
                      <a:r>
                        <a:rPr lang="pt-BR" sz="2000" u="none" strike="noStrike" dirty="0">
                          <a:effectLst/>
                        </a:rPr>
                        <a:t>25 A 29 anos</a:t>
                      </a:r>
                      <a:endParaRPr lang="pt-B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2000" b="1" i="0" u="none" strike="noStrike" dirty="0">
                          <a:solidFill>
                            <a:srgbClr val="000000"/>
                          </a:solidFill>
                          <a:effectLst/>
                          <a:latin typeface="Calibri" panose="020F0502020204030204" pitchFamily="34" charset="0"/>
                        </a:rPr>
                        <a:t>27.913</a:t>
                      </a:r>
                    </a:p>
                  </a:txBody>
                  <a:tcPr marL="9525" marR="9525" marT="9525" marB="0" anchor="b"/>
                </a:tc>
                <a:tc>
                  <a:txBody>
                    <a:bodyPr/>
                    <a:lstStyle/>
                    <a:p>
                      <a:pPr algn="ctr" fontAlgn="b"/>
                      <a:r>
                        <a:rPr lang="pt-BR" sz="2000" b="1" i="0" u="none" strike="noStrike">
                          <a:solidFill>
                            <a:srgbClr val="000000"/>
                          </a:solidFill>
                          <a:effectLst/>
                          <a:latin typeface="Calibri" panose="020F0502020204030204" pitchFamily="34" charset="0"/>
                        </a:rPr>
                        <a:t>6,3%</a:t>
                      </a:r>
                    </a:p>
                  </a:txBody>
                  <a:tcPr marL="9525" marR="9525" marT="9525" marB="0" anchor="b"/>
                </a:tc>
                <a:tc>
                  <a:txBody>
                    <a:bodyPr/>
                    <a:lstStyle/>
                    <a:p>
                      <a:pPr algn="ctr" fontAlgn="b"/>
                      <a:r>
                        <a:rPr lang="pt-BR" sz="2000" b="1" i="0" u="none" strike="noStrike">
                          <a:solidFill>
                            <a:srgbClr val="000000"/>
                          </a:solidFill>
                          <a:effectLst/>
                          <a:latin typeface="Calibri" panose="020F0502020204030204" pitchFamily="34" charset="0"/>
                        </a:rPr>
                        <a:t>27.202</a:t>
                      </a:r>
                    </a:p>
                  </a:txBody>
                  <a:tcPr marL="9525" marR="9525" marT="9525" marB="0" anchor="b"/>
                </a:tc>
                <a:tc>
                  <a:txBody>
                    <a:bodyPr/>
                    <a:lstStyle/>
                    <a:p>
                      <a:pPr algn="ctr" fontAlgn="b"/>
                      <a:r>
                        <a:rPr lang="pt-BR" sz="2000" b="1" i="0" u="none" strike="noStrike" dirty="0">
                          <a:solidFill>
                            <a:srgbClr val="000000"/>
                          </a:solidFill>
                          <a:effectLst/>
                          <a:latin typeface="Calibri" panose="020F0502020204030204" pitchFamily="34" charset="0"/>
                        </a:rPr>
                        <a:t>6,1%</a:t>
                      </a:r>
                    </a:p>
                  </a:txBody>
                  <a:tcPr marL="9525" marR="9525" marT="9525" marB="0" anchor="b"/>
                </a:tc>
                <a:tc>
                  <a:txBody>
                    <a:bodyPr/>
                    <a:lstStyle/>
                    <a:p>
                      <a:pPr algn="ctr" fontAlgn="b"/>
                      <a:r>
                        <a:rPr lang="pt-BR" sz="2000" b="1" i="0" u="none" strike="noStrike">
                          <a:solidFill>
                            <a:srgbClr val="000000"/>
                          </a:solidFill>
                          <a:effectLst/>
                          <a:latin typeface="Calibri" panose="020F0502020204030204" pitchFamily="34" charset="0"/>
                        </a:rPr>
                        <a:t>55.115</a:t>
                      </a:r>
                    </a:p>
                  </a:txBody>
                  <a:tcPr marL="9525" marR="9525" marT="9525" marB="0" anchor="b"/>
                </a:tc>
                <a:extLst>
                  <a:ext uri="{0D108BD9-81ED-4DB2-BD59-A6C34878D82A}">
                    <a16:rowId xmlns:a16="http://schemas.microsoft.com/office/drawing/2014/main" val="1738799090"/>
                  </a:ext>
                </a:extLst>
              </a:tr>
              <a:tr h="314818">
                <a:tc>
                  <a:txBody>
                    <a:bodyPr/>
                    <a:lstStyle/>
                    <a:p>
                      <a:pPr algn="l" fontAlgn="b"/>
                      <a:r>
                        <a:rPr lang="pt-BR" sz="2000" u="none" strike="noStrike" dirty="0">
                          <a:effectLst/>
                        </a:rPr>
                        <a:t>30 A 39 anos</a:t>
                      </a:r>
                      <a:endParaRPr lang="pt-BR" sz="2000" b="0" i="0" u="none" strike="noStrike" dirty="0">
                        <a:solidFill>
                          <a:srgbClr val="000000"/>
                        </a:solidFill>
                        <a:effectLst/>
                        <a:latin typeface="Calibri" panose="020F0502020204030204" pitchFamily="34" charset="0"/>
                      </a:endParaRPr>
                    </a:p>
                  </a:txBody>
                  <a:tcPr marL="9525" marR="9525" marT="9525" marB="0" anchor="b">
                    <a:solidFill>
                      <a:schemeClr val="accent1">
                        <a:lumMod val="10000"/>
                        <a:lumOff val="90000"/>
                      </a:schemeClr>
                    </a:solidFill>
                  </a:tcPr>
                </a:tc>
                <a:tc>
                  <a:txBody>
                    <a:bodyPr/>
                    <a:lstStyle/>
                    <a:p>
                      <a:pPr algn="ctr" fontAlgn="b"/>
                      <a:r>
                        <a:rPr lang="pt-BR" sz="2000" b="1" i="0" u="none" strike="noStrike" dirty="0">
                          <a:solidFill>
                            <a:srgbClr val="000000"/>
                          </a:solidFill>
                          <a:effectLst/>
                          <a:latin typeface="Calibri" panose="020F0502020204030204" pitchFamily="34" charset="0"/>
                        </a:rPr>
                        <a:t>82.199</a:t>
                      </a:r>
                    </a:p>
                  </a:txBody>
                  <a:tcPr marL="9525" marR="9525" marT="9525" marB="0" anchor="b">
                    <a:solidFill>
                      <a:schemeClr val="accent1">
                        <a:lumMod val="10000"/>
                        <a:lumOff val="90000"/>
                      </a:schemeClr>
                    </a:solidFill>
                  </a:tcPr>
                </a:tc>
                <a:tc>
                  <a:txBody>
                    <a:bodyPr/>
                    <a:lstStyle/>
                    <a:p>
                      <a:pPr algn="ctr" fontAlgn="b"/>
                      <a:r>
                        <a:rPr lang="pt-BR" sz="2000" b="1" i="0" u="none" strike="noStrike" dirty="0">
                          <a:solidFill>
                            <a:srgbClr val="000000"/>
                          </a:solidFill>
                          <a:effectLst/>
                          <a:latin typeface="Calibri" panose="020F0502020204030204" pitchFamily="34" charset="0"/>
                        </a:rPr>
                        <a:t>18,6%</a:t>
                      </a:r>
                    </a:p>
                  </a:txBody>
                  <a:tcPr marL="9525" marR="9525" marT="9525" marB="0" anchor="b">
                    <a:solidFill>
                      <a:schemeClr val="accent1">
                        <a:lumMod val="10000"/>
                        <a:lumOff val="90000"/>
                      </a:schemeClr>
                    </a:solidFill>
                  </a:tcPr>
                </a:tc>
                <a:tc>
                  <a:txBody>
                    <a:bodyPr/>
                    <a:lstStyle/>
                    <a:p>
                      <a:pPr algn="ctr" fontAlgn="b"/>
                      <a:r>
                        <a:rPr lang="pt-BR" sz="2000" b="1" i="0" u="none" strike="noStrike">
                          <a:solidFill>
                            <a:srgbClr val="000000"/>
                          </a:solidFill>
                          <a:effectLst/>
                          <a:latin typeface="Calibri" panose="020F0502020204030204" pitchFamily="34" charset="0"/>
                        </a:rPr>
                        <a:t>85.116</a:t>
                      </a:r>
                    </a:p>
                  </a:txBody>
                  <a:tcPr marL="9525" marR="9525" marT="9525" marB="0" anchor="b">
                    <a:solidFill>
                      <a:schemeClr val="accent1">
                        <a:lumMod val="10000"/>
                        <a:lumOff val="90000"/>
                      </a:schemeClr>
                    </a:solidFill>
                  </a:tcPr>
                </a:tc>
                <a:tc>
                  <a:txBody>
                    <a:bodyPr/>
                    <a:lstStyle/>
                    <a:p>
                      <a:pPr algn="ctr" fontAlgn="b"/>
                      <a:r>
                        <a:rPr lang="pt-BR" sz="2000" b="1" i="0" u="none" strike="noStrike">
                          <a:solidFill>
                            <a:srgbClr val="000000"/>
                          </a:solidFill>
                          <a:effectLst/>
                          <a:latin typeface="Calibri" panose="020F0502020204030204" pitchFamily="34" charset="0"/>
                        </a:rPr>
                        <a:t>19,2%</a:t>
                      </a:r>
                    </a:p>
                  </a:txBody>
                  <a:tcPr marL="9525" marR="9525" marT="9525" marB="0" anchor="b">
                    <a:solidFill>
                      <a:schemeClr val="accent1">
                        <a:lumMod val="10000"/>
                        <a:lumOff val="90000"/>
                      </a:schemeClr>
                    </a:solidFill>
                  </a:tcPr>
                </a:tc>
                <a:tc>
                  <a:txBody>
                    <a:bodyPr/>
                    <a:lstStyle/>
                    <a:p>
                      <a:pPr algn="ctr" fontAlgn="b"/>
                      <a:r>
                        <a:rPr lang="pt-BR" sz="2000" b="1" i="0" u="none" strike="noStrike">
                          <a:solidFill>
                            <a:srgbClr val="000000"/>
                          </a:solidFill>
                          <a:effectLst/>
                          <a:latin typeface="Calibri" panose="020F0502020204030204" pitchFamily="34" charset="0"/>
                        </a:rPr>
                        <a:t>167.315</a:t>
                      </a:r>
                    </a:p>
                  </a:txBody>
                  <a:tcPr marL="9525" marR="9525" marT="9525" marB="0" anchor="b">
                    <a:solidFill>
                      <a:schemeClr val="accent1">
                        <a:lumMod val="10000"/>
                        <a:lumOff val="90000"/>
                      </a:schemeClr>
                    </a:solidFill>
                  </a:tcPr>
                </a:tc>
                <a:extLst>
                  <a:ext uri="{0D108BD9-81ED-4DB2-BD59-A6C34878D82A}">
                    <a16:rowId xmlns:a16="http://schemas.microsoft.com/office/drawing/2014/main" val="741152832"/>
                  </a:ext>
                </a:extLst>
              </a:tr>
              <a:tr h="314818">
                <a:tc>
                  <a:txBody>
                    <a:bodyPr/>
                    <a:lstStyle/>
                    <a:p>
                      <a:pPr algn="l" fontAlgn="b"/>
                      <a:r>
                        <a:rPr lang="pt-BR" sz="2000" u="none" strike="noStrike" dirty="0">
                          <a:effectLst/>
                        </a:rPr>
                        <a:t>40 A 49 anos</a:t>
                      </a:r>
                      <a:endParaRPr lang="pt-B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2000" b="1" i="0" u="none" strike="noStrike" dirty="0">
                          <a:solidFill>
                            <a:srgbClr val="000000"/>
                          </a:solidFill>
                          <a:effectLst/>
                          <a:latin typeface="Calibri" panose="020F0502020204030204" pitchFamily="34" charset="0"/>
                        </a:rPr>
                        <a:t>57.439</a:t>
                      </a:r>
                    </a:p>
                  </a:txBody>
                  <a:tcPr marL="9525" marR="9525" marT="9525" marB="0" anchor="b"/>
                </a:tc>
                <a:tc>
                  <a:txBody>
                    <a:bodyPr/>
                    <a:lstStyle/>
                    <a:p>
                      <a:pPr algn="ctr" fontAlgn="b"/>
                      <a:r>
                        <a:rPr lang="pt-BR" sz="2000" b="1" i="0" u="none" strike="noStrike" dirty="0">
                          <a:solidFill>
                            <a:srgbClr val="000000"/>
                          </a:solidFill>
                          <a:effectLst/>
                          <a:latin typeface="Calibri" panose="020F0502020204030204" pitchFamily="34" charset="0"/>
                        </a:rPr>
                        <a:t>13,0%</a:t>
                      </a:r>
                    </a:p>
                  </a:txBody>
                  <a:tcPr marL="9525" marR="9525" marT="9525" marB="0" anchor="b"/>
                </a:tc>
                <a:tc>
                  <a:txBody>
                    <a:bodyPr/>
                    <a:lstStyle/>
                    <a:p>
                      <a:pPr algn="ctr" fontAlgn="b"/>
                      <a:r>
                        <a:rPr lang="pt-BR" sz="2000" b="1" i="0" u="none" strike="noStrike" dirty="0">
                          <a:solidFill>
                            <a:srgbClr val="000000"/>
                          </a:solidFill>
                          <a:effectLst/>
                          <a:latin typeface="Calibri" panose="020F0502020204030204" pitchFamily="34" charset="0"/>
                        </a:rPr>
                        <a:t>57.108</a:t>
                      </a:r>
                    </a:p>
                  </a:txBody>
                  <a:tcPr marL="9525" marR="9525" marT="9525" marB="0" anchor="b"/>
                </a:tc>
                <a:tc>
                  <a:txBody>
                    <a:bodyPr/>
                    <a:lstStyle/>
                    <a:p>
                      <a:pPr algn="ctr" fontAlgn="b"/>
                      <a:r>
                        <a:rPr lang="pt-BR" sz="2000" b="1" i="0" u="none" strike="noStrike">
                          <a:solidFill>
                            <a:srgbClr val="000000"/>
                          </a:solidFill>
                          <a:effectLst/>
                          <a:latin typeface="Calibri" panose="020F0502020204030204" pitchFamily="34" charset="0"/>
                        </a:rPr>
                        <a:t>12,9%</a:t>
                      </a:r>
                    </a:p>
                  </a:txBody>
                  <a:tcPr marL="9525" marR="9525" marT="9525" marB="0" anchor="b"/>
                </a:tc>
                <a:tc>
                  <a:txBody>
                    <a:bodyPr/>
                    <a:lstStyle/>
                    <a:p>
                      <a:pPr algn="ctr" fontAlgn="b"/>
                      <a:r>
                        <a:rPr lang="pt-BR" sz="2000" b="1" i="0" u="none" strike="noStrike">
                          <a:solidFill>
                            <a:srgbClr val="000000"/>
                          </a:solidFill>
                          <a:effectLst/>
                          <a:latin typeface="Calibri" panose="020F0502020204030204" pitchFamily="34" charset="0"/>
                        </a:rPr>
                        <a:t>114.547</a:t>
                      </a:r>
                    </a:p>
                  </a:txBody>
                  <a:tcPr marL="9525" marR="9525" marT="9525" marB="0" anchor="b"/>
                </a:tc>
                <a:extLst>
                  <a:ext uri="{0D108BD9-81ED-4DB2-BD59-A6C34878D82A}">
                    <a16:rowId xmlns:a16="http://schemas.microsoft.com/office/drawing/2014/main" val="3603416882"/>
                  </a:ext>
                </a:extLst>
              </a:tr>
              <a:tr h="314818">
                <a:tc>
                  <a:txBody>
                    <a:bodyPr/>
                    <a:lstStyle/>
                    <a:p>
                      <a:pPr algn="l" fontAlgn="b"/>
                      <a:r>
                        <a:rPr lang="pt-BR" sz="2000" u="none" strike="noStrike" dirty="0">
                          <a:effectLst/>
                        </a:rPr>
                        <a:t>50 A 64 anos</a:t>
                      </a:r>
                      <a:endParaRPr lang="pt-BR" sz="2000" b="0" i="0" u="none" strike="noStrike" dirty="0">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ctr" fontAlgn="b"/>
                      <a:r>
                        <a:rPr lang="pt-BR" sz="2000" b="1" i="0" u="none" strike="noStrike" dirty="0">
                          <a:solidFill>
                            <a:srgbClr val="000000"/>
                          </a:solidFill>
                          <a:effectLst/>
                          <a:latin typeface="Calibri" panose="020F0502020204030204" pitchFamily="34" charset="0"/>
                        </a:rPr>
                        <a:t>45.560</a:t>
                      </a:r>
                    </a:p>
                  </a:txBody>
                  <a:tcPr marL="9525" marR="9525" marT="9525" marB="0" anchor="b">
                    <a:solidFill>
                      <a:schemeClr val="accent2">
                        <a:lumMod val="20000"/>
                        <a:lumOff val="80000"/>
                      </a:schemeClr>
                    </a:solidFill>
                  </a:tcPr>
                </a:tc>
                <a:tc>
                  <a:txBody>
                    <a:bodyPr/>
                    <a:lstStyle/>
                    <a:p>
                      <a:pPr algn="ctr" fontAlgn="b"/>
                      <a:r>
                        <a:rPr lang="pt-BR" sz="2000" b="1" i="0" u="none" strike="noStrike">
                          <a:solidFill>
                            <a:srgbClr val="000000"/>
                          </a:solidFill>
                          <a:effectLst/>
                          <a:latin typeface="Calibri" panose="020F0502020204030204" pitchFamily="34" charset="0"/>
                        </a:rPr>
                        <a:t>10,3%</a:t>
                      </a:r>
                    </a:p>
                  </a:txBody>
                  <a:tcPr marL="9525" marR="9525" marT="9525" marB="0" anchor="b">
                    <a:solidFill>
                      <a:schemeClr val="accent2">
                        <a:lumMod val="20000"/>
                        <a:lumOff val="80000"/>
                      </a:schemeClr>
                    </a:solidFill>
                  </a:tcPr>
                </a:tc>
                <a:tc>
                  <a:txBody>
                    <a:bodyPr/>
                    <a:lstStyle/>
                    <a:p>
                      <a:pPr algn="ctr" fontAlgn="b"/>
                      <a:r>
                        <a:rPr lang="pt-BR" sz="2000" b="1" i="0" u="none" strike="noStrike" dirty="0">
                          <a:solidFill>
                            <a:srgbClr val="000000"/>
                          </a:solidFill>
                          <a:effectLst/>
                          <a:latin typeface="Calibri" panose="020F0502020204030204" pitchFamily="34" charset="0"/>
                        </a:rPr>
                        <a:t>30.746</a:t>
                      </a:r>
                    </a:p>
                  </a:txBody>
                  <a:tcPr marL="9525" marR="9525" marT="9525" marB="0" anchor="b">
                    <a:solidFill>
                      <a:schemeClr val="accent2">
                        <a:lumMod val="20000"/>
                        <a:lumOff val="80000"/>
                      </a:schemeClr>
                    </a:solidFill>
                  </a:tcPr>
                </a:tc>
                <a:tc>
                  <a:txBody>
                    <a:bodyPr/>
                    <a:lstStyle/>
                    <a:p>
                      <a:pPr algn="ctr" fontAlgn="b"/>
                      <a:r>
                        <a:rPr lang="pt-BR" sz="2000" b="1" i="0" u="none" strike="noStrike" dirty="0">
                          <a:solidFill>
                            <a:srgbClr val="000000"/>
                          </a:solidFill>
                          <a:effectLst/>
                          <a:latin typeface="Calibri" panose="020F0502020204030204" pitchFamily="34" charset="0"/>
                        </a:rPr>
                        <a:t>6,9%</a:t>
                      </a:r>
                    </a:p>
                  </a:txBody>
                  <a:tcPr marL="9525" marR="9525" marT="9525" marB="0" anchor="b">
                    <a:solidFill>
                      <a:schemeClr val="accent2">
                        <a:lumMod val="20000"/>
                        <a:lumOff val="80000"/>
                      </a:schemeClr>
                    </a:solidFill>
                  </a:tcPr>
                </a:tc>
                <a:tc>
                  <a:txBody>
                    <a:bodyPr/>
                    <a:lstStyle/>
                    <a:p>
                      <a:pPr algn="ctr" fontAlgn="b"/>
                      <a:r>
                        <a:rPr lang="pt-BR" sz="2000" b="1" i="0" u="none" strike="noStrike">
                          <a:solidFill>
                            <a:srgbClr val="000000"/>
                          </a:solidFill>
                          <a:effectLst/>
                          <a:latin typeface="Calibri" panose="020F0502020204030204" pitchFamily="34" charset="0"/>
                        </a:rPr>
                        <a:t>76.306</a:t>
                      </a:r>
                    </a:p>
                  </a:txBody>
                  <a:tcPr marL="9525" marR="9525" marT="9525" marB="0" anchor="b">
                    <a:solidFill>
                      <a:schemeClr val="accent2">
                        <a:lumMod val="20000"/>
                        <a:lumOff val="80000"/>
                      </a:schemeClr>
                    </a:solidFill>
                  </a:tcPr>
                </a:tc>
                <a:extLst>
                  <a:ext uri="{0D108BD9-81ED-4DB2-BD59-A6C34878D82A}">
                    <a16:rowId xmlns:a16="http://schemas.microsoft.com/office/drawing/2014/main" val="2633505447"/>
                  </a:ext>
                </a:extLst>
              </a:tr>
              <a:tr h="0">
                <a:tc>
                  <a:txBody>
                    <a:bodyPr/>
                    <a:lstStyle/>
                    <a:p>
                      <a:pPr algn="l" fontAlgn="b"/>
                      <a:r>
                        <a:rPr lang="pt-BR" sz="2000" u="none" strike="noStrike" dirty="0">
                          <a:effectLst/>
                        </a:rPr>
                        <a:t>Acima de 65 anos</a:t>
                      </a:r>
                      <a:endParaRPr lang="pt-B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2000" b="1" i="0" u="none" strike="noStrike" dirty="0">
                          <a:solidFill>
                            <a:srgbClr val="000000"/>
                          </a:solidFill>
                          <a:effectLst/>
                          <a:latin typeface="Calibri" panose="020F0502020204030204" pitchFamily="34" charset="0"/>
                        </a:rPr>
                        <a:t>3.705</a:t>
                      </a:r>
                    </a:p>
                  </a:txBody>
                  <a:tcPr marL="9525" marR="9525" marT="9525" marB="0" anchor="b"/>
                </a:tc>
                <a:tc>
                  <a:txBody>
                    <a:bodyPr/>
                    <a:lstStyle/>
                    <a:p>
                      <a:pPr algn="ctr" fontAlgn="b"/>
                      <a:r>
                        <a:rPr lang="pt-BR" sz="2000" b="1" i="0" u="none" strike="noStrike">
                          <a:solidFill>
                            <a:srgbClr val="000000"/>
                          </a:solidFill>
                          <a:effectLst/>
                          <a:latin typeface="Calibri" panose="020F0502020204030204" pitchFamily="34" charset="0"/>
                        </a:rPr>
                        <a:t>0,8%</a:t>
                      </a:r>
                    </a:p>
                  </a:txBody>
                  <a:tcPr marL="9525" marR="9525" marT="9525" marB="0" anchor="b"/>
                </a:tc>
                <a:tc>
                  <a:txBody>
                    <a:bodyPr/>
                    <a:lstStyle/>
                    <a:p>
                      <a:pPr algn="ctr" fontAlgn="b"/>
                      <a:r>
                        <a:rPr lang="pt-BR" sz="2000" b="1" i="0" u="none" strike="noStrike">
                          <a:solidFill>
                            <a:srgbClr val="000000"/>
                          </a:solidFill>
                          <a:effectLst/>
                          <a:latin typeface="Calibri" panose="020F0502020204030204" pitchFamily="34" charset="0"/>
                        </a:rPr>
                        <a:t>1.914</a:t>
                      </a:r>
                    </a:p>
                  </a:txBody>
                  <a:tcPr marL="9525" marR="9525" marT="9525" marB="0" anchor="b"/>
                </a:tc>
                <a:tc>
                  <a:txBody>
                    <a:bodyPr/>
                    <a:lstStyle/>
                    <a:p>
                      <a:pPr algn="ctr" fontAlgn="b"/>
                      <a:r>
                        <a:rPr lang="pt-BR" sz="2000" b="1" i="0" u="none" strike="noStrike" dirty="0">
                          <a:solidFill>
                            <a:srgbClr val="000000"/>
                          </a:solidFill>
                          <a:effectLst/>
                          <a:latin typeface="Calibri" panose="020F0502020204030204" pitchFamily="34" charset="0"/>
                        </a:rPr>
                        <a:t>0,4%</a:t>
                      </a:r>
                    </a:p>
                  </a:txBody>
                  <a:tcPr marL="9525" marR="9525" marT="9525" marB="0" anchor="b"/>
                </a:tc>
                <a:tc>
                  <a:txBody>
                    <a:bodyPr/>
                    <a:lstStyle/>
                    <a:p>
                      <a:pPr algn="ctr" fontAlgn="b"/>
                      <a:r>
                        <a:rPr lang="pt-BR" sz="2000" b="1" i="0" u="none" strike="noStrike" dirty="0">
                          <a:solidFill>
                            <a:srgbClr val="000000"/>
                          </a:solidFill>
                          <a:effectLst/>
                          <a:latin typeface="Calibri" panose="020F0502020204030204" pitchFamily="34" charset="0"/>
                        </a:rPr>
                        <a:t>5.619</a:t>
                      </a:r>
                    </a:p>
                  </a:txBody>
                  <a:tcPr marL="9525" marR="9525" marT="9525" marB="0" anchor="b"/>
                </a:tc>
                <a:extLst>
                  <a:ext uri="{0D108BD9-81ED-4DB2-BD59-A6C34878D82A}">
                    <a16:rowId xmlns:a16="http://schemas.microsoft.com/office/drawing/2014/main" val="3421583048"/>
                  </a:ext>
                </a:extLst>
              </a:tr>
              <a:tr h="314818">
                <a:tc>
                  <a:txBody>
                    <a:bodyPr/>
                    <a:lstStyle/>
                    <a:p>
                      <a:pPr algn="l" fontAlgn="b"/>
                      <a:r>
                        <a:rPr lang="pt-BR" sz="2000" u="none" strike="noStrike" dirty="0">
                          <a:solidFill>
                            <a:schemeClr val="bg1"/>
                          </a:solidFill>
                          <a:effectLst/>
                        </a:rPr>
                        <a:t>Total</a:t>
                      </a:r>
                      <a:endParaRPr lang="pt-BR" sz="2000" b="0"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pt-BR" sz="2000" b="1" i="0" u="none" strike="noStrike" dirty="0">
                          <a:solidFill>
                            <a:schemeClr val="bg1"/>
                          </a:solidFill>
                          <a:effectLst/>
                          <a:latin typeface="Calibri" panose="020F0502020204030204" pitchFamily="34" charset="0"/>
                        </a:rPr>
                        <a:t>228.328</a:t>
                      </a:r>
                    </a:p>
                  </a:txBody>
                  <a:tcPr marL="9525" marR="9525" marT="9525" marB="0" anchor="b">
                    <a:solidFill>
                      <a:schemeClr val="accent1"/>
                    </a:solidFill>
                  </a:tcPr>
                </a:tc>
                <a:tc>
                  <a:txBody>
                    <a:bodyPr/>
                    <a:lstStyle/>
                    <a:p>
                      <a:pPr algn="ctr" fontAlgn="b"/>
                      <a:r>
                        <a:rPr lang="pt-BR" sz="2000" b="0" i="0" u="none" strike="noStrike" dirty="0">
                          <a:solidFill>
                            <a:schemeClr val="bg1"/>
                          </a:solidFill>
                          <a:effectLst/>
                          <a:latin typeface="Calibri" panose="020F0502020204030204" pitchFamily="34" charset="0"/>
                        </a:rPr>
                        <a:t>51,6%</a:t>
                      </a:r>
                    </a:p>
                  </a:txBody>
                  <a:tcPr marL="9525" marR="9525" marT="9525" marB="0" anchor="b">
                    <a:solidFill>
                      <a:schemeClr val="accent1"/>
                    </a:solidFill>
                  </a:tcPr>
                </a:tc>
                <a:tc>
                  <a:txBody>
                    <a:bodyPr/>
                    <a:lstStyle/>
                    <a:p>
                      <a:pPr algn="ctr" fontAlgn="b"/>
                      <a:r>
                        <a:rPr lang="pt-BR" sz="2000" b="1" i="0" u="none" strike="noStrike" dirty="0">
                          <a:solidFill>
                            <a:schemeClr val="bg1"/>
                          </a:solidFill>
                          <a:effectLst/>
                          <a:latin typeface="Calibri" panose="020F0502020204030204" pitchFamily="34" charset="0"/>
                        </a:rPr>
                        <a:t>214.232</a:t>
                      </a:r>
                    </a:p>
                  </a:txBody>
                  <a:tcPr marL="9525" marR="9525" marT="9525" marB="0" anchor="b">
                    <a:solidFill>
                      <a:schemeClr val="accent1"/>
                    </a:solidFill>
                  </a:tcPr>
                </a:tc>
                <a:tc>
                  <a:txBody>
                    <a:bodyPr/>
                    <a:lstStyle/>
                    <a:p>
                      <a:pPr algn="ctr" fontAlgn="b"/>
                      <a:r>
                        <a:rPr lang="pt-BR" sz="2000" b="0" i="0" u="none" strike="noStrike" dirty="0">
                          <a:solidFill>
                            <a:schemeClr val="bg1"/>
                          </a:solidFill>
                          <a:effectLst/>
                          <a:latin typeface="Calibri" panose="020F0502020204030204" pitchFamily="34" charset="0"/>
                        </a:rPr>
                        <a:t>48,4%</a:t>
                      </a:r>
                    </a:p>
                  </a:txBody>
                  <a:tcPr marL="9525" marR="9525" marT="9525" marB="0" anchor="b">
                    <a:solidFill>
                      <a:schemeClr val="accent1"/>
                    </a:solidFill>
                  </a:tcPr>
                </a:tc>
                <a:tc>
                  <a:txBody>
                    <a:bodyPr/>
                    <a:lstStyle/>
                    <a:p>
                      <a:pPr algn="ctr" fontAlgn="b"/>
                      <a:r>
                        <a:rPr lang="pt-BR" sz="2000" b="1" i="0" u="none" strike="noStrike" dirty="0">
                          <a:solidFill>
                            <a:schemeClr val="bg1"/>
                          </a:solidFill>
                          <a:effectLst/>
                          <a:latin typeface="Calibri" panose="020F0502020204030204" pitchFamily="34" charset="0"/>
                        </a:rPr>
                        <a:t>442.560</a:t>
                      </a:r>
                    </a:p>
                  </a:txBody>
                  <a:tcPr marL="9525" marR="9525" marT="9525" marB="0" anchor="b">
                    <a:solidFill>
                      <a:schemeClr val="accent1"/>
                    </a:solidFill>
                  </a:tcPr>
                </a:tc>
                <a:extLst>
                  <a:ext uri="{0D108BD9-81ED-4DB2-BD59-A6C34878D82A}">
                    <a16:rowId xmlns:a16="http://schemas.microsoft.com/office/drawing/2014/main" val="36368332"/>
                  </a:ext>
                </a:extLst>
              </a:tr>
            </a:tbl>
          </a:graphicData>
        </a:graphic>
      </p:graphicFrame>
      <p:sp>
        <p:nvSpPr>
          <p:cNvPr id="6" name="CaixaDeTexto 5">
            <a:extLst>
              <a:ext uri="{FF2B5EF4-FFF2-40B4-BE49-F238E27FC236}">
                <a16:creationId xmlns:a16="http://schemas.microsoft.com/office/drawing/2014/main" id="{10ABCE7D-DAF9-4026-BD03-7924BBB04D61}"/>
              </a:ext>
            </a:extLst>
          </p:cNvPr>
          <p:cNvSpPr txBox="1"/>
          <p:nvPr/>
        </p:nvSpPr>
        <p:spPr>
          <a:xfrm>
            <a:off x="6360291" y="5887743"/>
            <a:ext cx="5581135"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pt-BR" sz="2400" dirty="0"/>
              <a:t>As mulheres jovens, até 29 anos, representam 8,9% da categoria bancária.</a:t>
            </a:r>
          </a:p>
        </p:txBody>
      </p:sp>
      <p:sp>
        <p:nvSpPr>
          <p:cNvPr id="7" name="Retângulo 6">
            <a:extLst>
              <a:ext uri="{FF2B5EF4-FFF2-40B4-BE49-F238E27FC236}">
                <a16:creationId xmlns:a16="http://schemas.microsoft.com/office/drawing/2014/main" id="{26F5CED3-954A-C0A5-7627-DABEE396CDED}"/>
              </a:ext>
            </a:extLst>
          </p:cNvPr>
          <p:cNvSpPr/>
          <p:nvPr/>
        </p:nvSpPr>
        <p:spPr>
          <a:xfrm>
            <a:off x="7607300" y="3111500"/>
            <a:ext cx="1447800" cy="1016000"/>
          </a:xfrm>
          <a:prstGeom prst="rect">
            <a:avLst/>
          </a:prstGeom>
          <a:noFill/>
          <a:ln w="349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pt-BR">
              <a:solidFill>
                <a:srgbClr val="FF0000"/>
              </a:solidFill>
            </a:endParaRPr>
          </a:p>
        </p:txBody>
      </p:sp>
      <p:sp>
        <p:nvSpPr>
          <p:cNvPr id="8" name="Retângulo 7">
            <a:extLst>
              <a:ext uri="{FF2B5EF4-FFF2-40B4-BE49-F238E27FC236}">
                <a16:creationId xmlns:a16="http://schemas.microsoft.com/office/drawing/2014/main" id="{20437799-75F0-036E-780B-9DF568C34AD1}"/>
              </a:ext>
            </a:extLst>
          </p:cNvPr>
          <p:cNvSpPr/>
          <p:nvPr/>
        </p:nvSpPr>
        <p:spPr>
          <a:xfrm>
            <a:off x="364874" y="5703077"/>
            <a:ext cx="6096000" cy="369332"/>
          </a:xfrm>
          <a:prstGeom prst="rect">
            <a:avLst/>
          </a:prstGeom>
        </p:spPr>
        <p:txBody>
          <a:bodyPr>
            <a:spAutoFit/>
          </a:bodyPr>
          <a:lstStyle/>
          <a:p>
            <a:r>
              <a:rPr lang="pt-BR" sz="900" b="1" dirty="0">
                <a:solidFill>
                  <a:schemeClr val="bg2">
                    <a:lumMod val="25000"/>
                  </a:schemeClr>
                </a:solidFill>
                <a:latin typeface="Trebuchet MS" panose="020B0603020202020204" pitchFamily="34" charset="0"/>
              </a:rPr>
              <a:t>Fonte: RAIS, MTE </a:t>
            </a:r>
          </a:p>
          <a:p>
            <a:r>
              <a:rPr lang="pt-BR" sz="900" b="1" dirty="0">
                <a:solidFill>
                  <a:schemeClr val="bg2">
                    <a:lumMod val="25000"/>
                  </a:schemeClr>
                </a:solidFill>
                <a:latin typeface="Trebuchet MS" panose="020B0603020202020204" pitchFamily="34" charset="0"/>
              </a:rPr>
              <a:t>Elaboração:  REDE BANCÁRIOS - DIEESE</a:t>
            </a:r>
            <a:endParaRPr lang="pt-BR" sz="900" dirty="0">
              <a:solidFill>
                <a:schemeClr val="bg2">
                  <a:lumMod val="25000"/>
                </a:schemeClr>
              </a:solidFill>
            </a:endParaRPr>
          </a:p>
        </p:txBody>
      </p:sp>
    </p:spTree>
    <p:extLst>
      <p:ext uri="{BB962C8B-B14F-4D97-AF65-F5344CB8AC3E}">
        <p14:creationId xmlns:p14="http://schemas.microsoft.com/office/powerpoint/2010/main" val="2249382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6D5ED6DD-9D19-4B5D-835D-F6A754807CAC}"/>
              </a:ext>
            </a:extLst>
          </p:cNvPr>
          <p:cNvSpPr>
            <a:spLocks noGrp="1"/>
          </p:cNvSpPr>
          <p:nvPr>
            <p:ph type="title"/>
          </p:nvPr>
        </p:nvSpPr>
        <p:spPr>
          <a:xfrm>
            <a:off x="581192" y="702156"/>
            <a:ext cx="11029616" cy="1013800"/>
          </a:xfrm>
        </p:spPr>
        <p:txBody>
          <a:bodyPr>
            <a:normAutofit/>
          </a:bodyPr>
          <a:lstStyle/>
          <a:p>
            <a:r>
              <a:rPr lang="pt-BR" sz="2400" b="1" dirty="0"/>
              <a:t>Remuneração média na categoria bancária</a:t>
            </a:r>
            <a:br>
              <a:rPr lang="pt-BR" sz="2400" b="1" dirty="0"/>
            </a:br>
            <a:r>
              <a:rPr lang="pt-BR" sz="2400" b="1" dirty="0"/>
              <a:t>brasil, 2010 - 2021</a:t>
            </a:r>
            <a:endParaRPr lang="pt-BR" sz="2400" dirty="0"/>
          </a:p>
        </p:txBody>
      </p:sp>
      <p:sp>
        <p:nvSpPr>
          <p:cNvPr id="2" name="Retângulo 1">
            <a:extLst>
              <a:ext uri="{FF2B5EF4-FFF2-40B4-BE49-F238E27FC236}">
                <a16:creationId xmlns:a16="http://schemas.microsoft.com/office/drawing/2014/main" id="{91EDCF81-757C-9A72-CE9B-F84FA8AE5CC5}"/>
              </a:ext>
            </a:extLst>
          </p:cNvPr>
          <p:cNvSpPr/>
          <p:nvPr/>
        </p:nvSpPr>
        <p:spPr>
          <a:xfrm>
            <a:off x="469692" y="6210691"/>
            <a:ext cx="6096000" cy="369332"/>
          </a:xfrm>
          <a:prstGeom prst="rect">
            <a:avLst/>
          </a:prstGeom>
        </p:spPr>
        <p:txBody>
          <a:bodyPr>
            <a:spAutoFit/>
          </a:bodyPr>
          <a:lstStyle/>
          <a:p>
            <a:r>
              <a:rPr lang="pt-BR" sz="900" b="1" dirty="0">
                <a:solidFill>
                  <a:schemeClr val="bg2">
                    <a:lumMod val="25000"/>
                  </a:schemeClr>
                </a:solidFill>
                <a:latin typeface="Trebuchet MS" panose="020B0603020202020204" pitchFamily="34" charset="0"/>
              </a:rPr>
              <a:t>Fonte: RAIS, MTE </a:t>
            </a:r>
          </a:p>
          <a:p>
            <a:r>
              <a:rPr lang="pt-BR" sz="900" b="1" dirty="0">
                <a:solidFill>
                  <a:schemeClr val="bg2">
                    <a:lumMod val="25000"/>
                  </a:schemeClr>
                </a:solidFill>
                <a:latin typeface="Trebuchet MS" panose="020B0603020202020204" pitchFamily="34" charset="0"/>
              </a:rPr>
              <a:t>Elaboração:  REDE BANCÁRIOS - DIEESE</a:t>
            </a:r>
            <a:endParaRPr lang="pt-BR" sz="900" dirty="0">
              <a:solidFill>
                <a:schemeClr val="bg2">
                  <a:lumMod val="25000"/>
                </a:schemeClr>
              </a:solidFill>
            </a:endParaRPr>
          </a:p>
        </p:txBody>
      </p:sp>
      <p:graphicFrame>
        <p:nvGraphicFramePr>
          <p:cNvPr id="4" name="Gráfico 3">
            <a:extLst>
              <a:ext uri="{FF2B5EF4-FFF2-40B4-BE49-F238E27FC236}">
                <a16:creationId xmlns:a16="http://schemas.microsoft.com/office/drawing/2014/main" id="{43C302C0-AE8D-D0EF-1529-4CAD0D4E12E5}"/>
              </a:ext>
            </a:extLst>
          </p:cNvPr>
          <p:cNvGraphicFramePr>
            <a:graphicFrameLocks noGrp="1"/>
          </p:cNvGraphicFramePr>
          <p:nvPr>
            <p:extLst>
              <p:ext uri="{D42A27DB-BD31-4B8C-83A1-F6EECF244321}">
                <p14:modId xmlns:p14="http://schemas.microsoft.com/office/powerpoint/2010/main" val="1645228319"/>
              </p:ext>
            </p:extLst>
          </p:nvPr>
        </p:nvGraphicFramePr>
        <p:xfrm>
          <a:off x="581193" y="1828801"/>
          <a:ext cx="11029616" cy="43270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0530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5">
            <a:extLst>
              <a:ext uri="{FF2B5EF4-FFF2-40B4-BE49-F238E27FC236}">
                <a16:creationId xmlns:a16="http://schemas.microsoft.com/office/drawing/2014/main" id="{ED58EE66-0947-43E9-ABF3-13E836826322}"/>
              </a:ext>
            </a:extLst>
          </p:cNvPr>
          <p:cNvGraphicFramePr>
            <a:graphicFrameLocks noGrp="1"/>
          </p:cNvGraphicFramePr>
          <p:nvPr>
            <p:extLst>
              <p:ext uri="{D42A27DB-BD31-4B8C-83A1-F6EECF244321}">
                <p14:modId xmlns:p14="http://schemas.microsoft.com/office/powerpoint/2010/main" val="2308717466"/>
              </p:ext>
            </p:extLst>
          </p:nvPr>
        </p:nvGraphicFramePr>
        <p:xfrm>
          <a:off x="581192" y="1925718"/>
          <a:ext cx="8683488" cy="2630516"/>
        </p:xfrm>
        <a:graphic>
          <a:graphicData uri="http://schemas.openxmlformats.org/drawingml/2006/table">
            <a:tbl>
              <a:tblPr firstRow="1" bandRow="1">
                <a:tableStyleId>{5C22544A-7EE6-4342-B048-85BDC9FD1C3A}</a:tableStyleId>
              </a:tblPr>
              <a:tblGrid>
                <a:gridCol w="2170872">
                  <a:extLst>
                    <a:ext uri="{9D8B030D-6E8A-4147-A177-3AD203B41FA5}">
                      <a16:colId xmlns:a16="http://schemas.microsoft.com/office/drawing/2014/main" val="416942740"/>
                    </a:ext>
                  </a:extLst>
                </a:gridCol>
                <a:gridCol w="2170872">
                  <a:extLst>
                    <a:ext uri="{9D8B030D-6E8A-4147-A177-3AD203B41FA5}">
                      <a16:colId xmlns:a16="http://schemas.microsoft.com/office/drawing/2014/main" val="1253752428"/>
                    </a:ext>
                  </a:extLst>
                </a:gridCol>
                <a:gridCol w="2170872">
                  <a:extLst>
                    <a:ext uri="{9D8B030D-6E8A-4147-A177-3AD203B41FA5}">
                      <a16:colId xmlns:a16="http://schemas.microsoft.com/office/drawing/2014/main" val="2308360403"/>
                    </a:ext>
                  </a:extLst>
                </a:gridCol>
                <a:gridCol w="2170872">
                  <a:extLst>
                    <a:ext uri="{9D8B030D-6E8A-4147-A177-3AD203B41FA5}">
                      <a16:colId xmlns:a16="http://schemas.microsoft.com/office/drawing/2014/main" val="2052742990"/>
                    </a:ext>
                  </a:extLst>
                </a:gridCol>
              </a:tblGrid>
              <a:tr h="426377">
                <a:tc>
                  <a:txBody>
                    <a:bodyPr/>
                    <a:lstStyle/>
                    <a:p>
                      <a:pPr algn="l" fontAlgn="b"/>
                      <a:r>
                        <a:rPr lang="pt-BR" sz="2200" b="1" i="0" u="none" strike="noStrike" dirty="0">
                          <a:solidFill>
                            <a:schemeClr val="bg1"/>
                          </a:solidFill>
                          <a:effectLst/>
                          <a:latin typeface="Calibri" panose="020F0502020204030204" pitchFamily="34" charset="0"/>
                        </a:rPr>
                        <a:t>Raça/Cor</a:t>
                      </a:r>
                    </a:p>
                  </a:txBody>
                  <a:tcPr marL="9525" marR="9525" marT="9525" marB="0" anchor="b">
                    <a:solidFill>
                      <a:schemeClr val="accent2">
                        <a:lumMod val="50000"/>
                      </a:schemeClr>
                    </a:solidFill>
                  </a:tcPr>
                </a:tc>
                <a:tc>
                  <a:txBody>
                    <a:bodyPr/>
                    <a:lstStyle/>
                    <a:p>
                      <a:pPr algn="ctr" fontAlgn="b"/>
                      <a:r>
                        <a:rPr lang="pt-BR" sz="2200" b="1" i="0" u="none" strike="noStrike" dirty="0">
                          <a:solidFill>
                            <a:schemeClr val="bg1"/>
                          </a:solidFill>
                          <a:effectLst/>
                          <a:latin typeface="Calibri" panose="020F0502020204030204" pitchFamily="34" charset="0"/>
                        </a:rPr>
                        <a:t>Homens</a:t>
                      </a:r>
                    </a:p>
                  </a:txBody>
                  <a:tcPr marL="9525" marR="9525" marT="9525" marB="0" anchor="b"/>
                </a:tc>
                <a:tc>
                  <a:txBody>
                    <a:bodyPr/>
                    <a:lstStyle/>
                    <a:p>
                      <a:pPr algn="ctr" fontAlgn="b"/>
                      <a:r>
                        <a:rPr lang="pt-BR" sz="2200" b="1" i="0" u="none" strike="noStrike" dirty="0">
                          <a:solidFill>
                            <a:schemeClr val="bg1"/>
                          </a:solidFill>
                          <a:effectLst/>
                          <a:latin typeface="Calibri" panose="020F0502020204030204" pitchFamily="34" charset="0"/>
                        </a:rPr>
                        <a:t>Mulheres</a:t>
                      </a:r>
                    </a:p>
                  </a:txBody>
                  <a:tcPr marL="9525" marR="9525" marT="9525" marB="0" anchor="b"/>
                </a:tc>
                <a:tc>
                  <a:txBody>
                    <a:bodyPr/>
                    <a:lstStyle/>
                    <a:p>
                      <a:pPr algn="ctr" fontAlgn="b"/>
                      <a:r>
                        <a:rPr lang="pt-BR" sz="2200" b="1" i="0" u="none" strike="noStrike" dirty="0">
                          <a:solidFill>
                            <a:schemeClr val="bg1"/>
                          </a:solidFill>
                          <a:effectLst/>
                          <a:latin typeface="Calibri" panose="020F0502020204030204" pitchFamily="34" charset="0"/>
                        </a:rPr>
                        <a:t>Geral</a:t>
                      </a:r>
                    </a:p>
                  </a:txBody>
                  <a:tcPr marL="9525" marR="9525" marT="9525" marB="0" anchor="b"/>
                </a:tc>
                <a:extLst>
                  <a:ext uri="{0D108BD9-81ED-4DB2-BD59-A6C34878D82A}">
                    <a16:rowId xmlns:a16="http://schemas.microsoft.com/office/drawing/2014/main" val="1663868595"/>
                  </a:ext>
                </a:extLst>
              </a:tr>
              <a:tr h="370393">
                <a:tc>
                  <a:txBody>
                    <a:bodyPr/>
                    <a:lstStyle/>
                    <a:p>
                      <a:pPr algn="l" fontAlgn="b"/>
                      <a:r>
                        <a:rPr lang="pt-BR" sz="2200" b="0" u="none" strike="noStrike" dirty="0">
                          <a:solidFill>
                            <a:schemeClr val="bg1"/>
                          </a:solidFill>
                          <a:effectLst/>
                        </a:rPr>
                        <a:t>Amarela</a:t>
                      </a:r>
                      <a:endParaRPr lang="pt-BR" sz="2200" b="0" i="0" u="none" strike="noStrike" dirty="0">
                        <a:solidFill>
                          <a:schemeClr val="bg1"/>
                        </a:solidFill>
                        <a:effectLst/>
                        <a:latin typeface="Calibri" panose="020F0502020204030204" pitchFamily="34" charset="0"/>
                      </a:endParaRPr>
                    </a:p>
                  </a:txBody>
                  <a:tcPr marL="9525" marR="9525" marT="7872" marB="0" anchor="b">
                    <a:solidFill>
                      <a:schemeClr val="accent2">
                        <a:lumMod val="50000"/>
                      </a:schemeClr>
                    </a:solidFill>
                  </a:tcPr>
                </a:tc>
                <a:tc>
                  <a:txBody>
                    <a:bodyPr/>
                    <a:lstStyle/>
                    <a:p>
                      <a:pPr algn="l" fontAlgn="b"/>
                      <a:r>
                        <a:rPr lang="pt-BR" sz="2200" b="0" u="none" strike="noStrike" dirty="0">
                          <a:solidFill>
                            <a:srgbClr val="000000"/>
                          </a:solidFill>
                          <a:effectLst/>
                        </a:rPr>
                        <a:t> R$  13.427,81 </a:t>
                      </a:r>
                      <a:endParaRPr lang="pt-BR" sz="2200" b="0" i="0" u="none" strike="noStrike" dirty="0">
                        <a:solidFill>
                          <a:srgbClr val="000000"/>
                        </a:solidFill>
                        <a:effectLst/>
                        <a:latin typeface="Calibri" panose="020F0502020204030204" pitchFamily="34" charset="0"/>
                      </a:endParaRPr>
                    </a:p>
                  </a:txBody>
                  <a:tcPr marL="9525" marR="9525" marT="7872" marB="0" anchor="b"/>
                </a:tc>
                <a:tc>
                  <a:txBody>
                    <a:bodyPr/>
                    <a:lstStyle/>
                    <a:p>
                      <a:pPr algn="l" fontAlgn="b"/>
                      <a:r>
                        <a:rPr lang="pt-BR" sz="2200" b="0" u="none" strike="noStrike" dirty="0">
                          <a:solidFill>
                            <a:srgbClr val="000000"/>
                          </a:solidFill>
                          <a:effectLst/>
                        </a:rPr>
                        <a:t> R$  10.256,00 </a:t>
                      </a:r>
                      <a:endParaRPr lang="pt-BR" sz="2200" b="0" i="0" u="none" strike="noStrike" dirty="0">
                        <a:solidFill>
                          <a:srgbClr val="000000"/>
                        </a:solidFill>
                        <a:effectLst/>
                        <a:latin typeface="Calibri" panose="020F0502020204030204" pitchFamily="34" charset="0"/>
                      </a:endParaRPr>
                    </a:p>
                  </a:txBody>
                  <a:tcPr marL="9525" marR="9525" marT="7872" marB="0" anchor="b"/>
                </a:tc>
                <a:tc>
                  <a:txBody>
                    <a:bodyPr/>
                    <a:lstStyle/>
                    <a:p>
                      <a:pPr algn="l" fontAlgn="b"/>
                      <a:r>
                        <a:rPr lang="pt-BR" sz="2200" b="0" u="none" strike="noStrike" dirty="0">
                          <a:solidFill>
                            <a:srgbClr val="000000"/>
                          </a:solidFill>
                          <a:effectLst/>
                        </a:rPr>
                        <a:t> R$  11.770,90 </a:t>
                      </a:r>
                      <a:endParaRPr lang="pt-BR" sz="2200" b="0" i="0" u="none" strike="noStrike" dirty="0">
                        <a:solidFill>
                          <a:srgbClr val="000000"/>
                        </a:solidFill>
                        <a:effectLst/>
                        <a:latin typeface="Calibri" panose="020F0502020204030204" pitchFamily="34" charset="0"/>
                      </a:endParaRPr>
                    </a:p>
                  </a:txBody>
                  <a:tcPr marL="9525" marR="9525" marT="7872" marB="0" anchor="b"/>
                </a:tc>
                <a:extLst>
                  <a:ext uri="{0D108BD9-81ED-4DB2-BD59-A6C34878D82A}">
                    <a16:rowId xmlns:a16="http://schemas.microsoft.com/office/drawing/2014/main" val="343998791"/>
                  </a:ext>
                </a:extLst>
              </a:tr>
              <a:tr h="370393">
                <a:tc>
                  <a:txBody>
                    <a:bodyPr/>
                    <a:lstStyle/>
                    <a:p>
                      <a:pPr algn="l" fontAlgn="b"/>
                      <a:r>
                        <a:rPr lang="pt-BR" sz="2200" b="0" u="none" strike="noStrike" dirty="0">
                          <a:solidFill>
                            <a:schemeClr val="bg1"/>
                          </a:solidFill>
                          <a:effectLst/>
                        </a:rPr>
                        <a:t>Branca</a:t>
                      </a:r>
                      <a:endParaRPr lang="pt-BR" sz="2200" b="0" i="0" u="none" strike="noStrike" dirty="0">
                        <a:solidFill>
                          <a:schemeClr val="bg1"/>
                        </a:solidFill>
                        <a:effectLst/>
                        <a:latin typeface="Calibri" panose="020F0502020204030204" pitchFamily="34" charset="0"/>
                      </a:endParaRPr>
                    </a:p>
                  </a:txBody>
                  <a:tcPr marL="9525" marR="9525" marT="7872" marB="0" anchor="b">
                    <a:solidFill>
                      <a:schemeClr val="accent2">
                        <a:lumMod val="50000"/>
                      </a:schemeClr>
                    </a:solidFill>
                  </a:tcPr>
                </a:tc>
                <a:tc>
                  <a:txBody>
                    <a:bodyPr/>
                    <a:lstStyle/>
                    <a:p>
                      <a:pPr algn="l" fontAlgn="b"/>
                      <a:r>
                        <a:rPr lang="pt-BR" sz="2200" b="0" u="none" strike="noStrike" dirty="0">
                          <a:solidFill>
                            <a:srgbClr val="000000"/>
                          </a:solidFill>
                          <a:effectLst/>
                        </a:rPr>
                        <a:t> R$  11.831,80 </a:t>
                      </a:r>
                      <a:endParaRPr lang="pt-BR" sz="2200" b="0" i="0" u="none" strike="noStrike" dirty="0">
                        <a:solidFill>
                          <a:srgbClr val="000000"/>
                        </a:solidFill>
                        <a:effectLst/>
                        <a:latin typeface="Calibri" panose="020F0502020204030204" pitchFamily="34" charset="0"/>
                      </a:endParaRPr>
                    </a:p>
                  </a:txBody>
                  <a:tcPr marL="9525" marR="9525" marT="7872" marB="0" anchor="b"/>
                </a:tc>
                <a:tc>
                  <a:txBody>
                    <a:bodyPr/>
                    <a:lstStyle/>
                    <a:p>
                      <a:pPr algn="l" fontAlgn="b"/>
                      <a:r>
                        <a:rPr lang="pt-BR" sz="2200" b="0" u="none" strike="noStrike" dirty="0">
                          <a:solidFill>
                            <a:srgbClr val="000000"/>
                          </a:solidFill>
                          <a:effectLst/>
                        </a:rPr>
                        <a:t> R$    9.199,28 </a:t>
                      </a:r>
                      <a:endParaRPr lang="pt-BR" sz="2200" b="0" i="0" u="none" strike="noStrike" dirty="0">
                        <a:solidFill>
                          <a:srgbClr val="000000"/>
                        </a:solidFill>
                        <a:effectLst/>
                        <a:latin typeface="Calibri" panose="020F0502020204030204" pitchFamily="34" charset="0"/>
                      </a:endParaRPr>
                    </a:p>
                  </a:txBody>
                  <a:tcPr marL="9525" marR="9525" marT="7872" marB="0" anchor="b"/>
                </a:tc>
                <a:tc>
                  <a:txBody>
                    <a:bodyPr/>
                    <a:lstStyle/>
                    <a:p>
                      <a:pPr algn="l" fontAlgn="b"/>
                      <a:r>
                        <a:rPr lang="pt-BR" sz="2200" b="0" u="none" strike="noStrike">
                          <a:solidFill>
                            <a:srgbClr val="000000"/>
                          </a:solidFill>
                          <a:effectLst/>
                        </a:rPr>
                        <a:t> R$  10.537,85 </a:t>
                      </a:r>
                      <a:endParaRPr lang="pt-BR" sz="2200" b="0" i="0" u="none" strike="noStrike">
                        <a:solidFill>
                          <a:srgbClr val="000000"/>
                        </a:solidFill>
                        <a:effectLst/>
                        <a:latin typeface="Calibri" panose="020F0502020204030204" pitchFamily="34" charset="0"/>
                      </a:endParaRPr>
                    </a:p>
                  </a:txBody>
                  <a:tcPr marL="9525" marR="9525" marT="7872" marB="0" anchor="b"/>
                </a:tc>
                <a:extLst>
                  <a:ext uri="{0D108BD9-81ED-4DB2-BD59-A6C34878D82A}">
                    <a16:rowId xmlns:a16="http://schemas.microsoft.com/office/drawing/2014/main" val="2550422210"/>
                  </a:ext>
                </a:extLst>
              </a:tr>
              <a:tr h="370393">
                <a:tc>
                  <a:txBody>
                    <a:bodyPr/>
                    <a:lstStyle/>
                    <a:p>
                      <a:pPr algn="l" fontAlgn="b"/>
                      <a:r>
                        <a:rPr lang="pt-BR" sz="2200" b="0" u="none" strike="noStrike" dirty="0">
                          <a:solidFill>
                            <a:schemeClr val="bg1"/>
                          </a:solidFill>
                          <a:effectLst/>
                        </a:rPr>
                        <a:t>Indígena</a:t>
                      </a:r>
                      <a:endParaRPr lang="pt-BR" sz="2200" b="0" i="0" u="none" strike="noStrike" dirty="0">
                        <a:solidFill>
                          <a:schemeClr val="bg1"/>
                        </a:solidFill>
                        <a:effectLst/>
                        <a:latin typeface="Calibri" panose="020F0502020204030204" pitchFamily="34" charset="0"/>
                      </a:endParaRPr>
                    </a:p>
                  </a:txBody>
                  <a:tcPr marL="9525" marR="9525" marT="7872" marB="0" anchor="b">
                    <a:solidFill>
                      <a:schemeClr val="accent2">
                        <a:lumMod val="50000"/>
                      </a:schemeClr>
                    </a:solidFill>
                  </a:tcPr>
                </a:tc>
                <a:tc>
                  <a:txBody>
                    <a:bodyPr/>
                    <a:lstStyle/>
                    <a:p>
                      <a:pPr algn="l" fontAlgn="b"/>
                      <a:r>
                        <a:rPr lang="pt-BR" sz="2200" b="0" u="none" strike="noStrike">
                          <a:solidFill>
                            <a:srgbClr val="000000"/>
                          </a:solidFill>
                          <a:effectLst/>
                        </a:rPr>
                        <a:t> R$  10.251,55 </a:t>
                      </a:r>
                      <a:endParaRPr lang="pt-BR" sz="2200" b="0" i="0" u="none" strike="noStrike">
                        <a:solidFill>
                          <a:srgbClr val="000000"/>
                        </a:solidFill>
                        <a:effectLst/>
                        <a:latin typeface="Calibri" panose="020F0502020204030204" pitchFamily="34" charset="0"/>
                      </a:endParaRPr>
                    </a:p>
                  </a:txBody>
                  <a:tcPr marL="9525" marR="9525" marT="7872" marB="0" anchor="b"/>
                </a:tc>
                <a:tc>
                  <a:txBody>
                    <a:bodyPr/>
                    <a:lstStyle/>
                    <a:p>
                      <a:pPr algn="l" fontAlgn="b"/>
                      <a:r>
                        <a:rPr lang="pt-BR" sz="2200" b="0" u="none" strike="noStrike">
                          <a:solidFill>
                            <a:srgbClr val="000000"/>
                          </a:solidFill>
                          <a:effectLst/>
                        </a:rPr>
                        <a:t> R$    8.385,00 </a:t>
                      </a:r>
                      <a:endParaRPr lang="pt-BR" sz="2200" b="0" i="0" u="none" strike="noStrike">
                        <a:solidFill>
                          <a:srgbClr val="000000"/>
                        </a:solidFill>
                        <a:effectLst/>
                        <a:latin typeface="Calibri" panose="020F0502020204030204" pitchFamily="34" charset="0"/>
                      </a:endParaRPr>
                    </a:p>
                  </a:txBody>
                  <a:tcPr marL="9525" marR="9525" marT="7872" marB="0" anchor="b"/>
                </a:tc>
                <a:tc>
                  <a:txBody>
                    <a:bodyPr/>
                    <a:lstStyle/>
                    <a:p>
                      <a:pPr algn="l" fontAlgn="b"/>
                      <a:r>
                        <a:rPr lang="pt-BR" sz="2200" b="0" u="none" strike="noStrike">
                          <a:solidFill>
                            <a:srgbClr val="000000"/>
                          </a:solidFill>
                          <a:effectLst/>
                        </a:rPr>
                        <a:t> R$    9.403,12 </a:t>
                      </a:r>
                      <a:endParaRPr lang="pt-BR" sz="2200" b="0" i="0" u="none" strike="noStrike">
                        <a:solidFill>
                          <a:srgbClr val="000000"/>
                        </a:solidFill>
                        <a:effectLst/>
                        <a:latin typeface="Calibri" panose="020F0502020204030204" pitchFamily="34" charset="0"/>
                      </a:endParaRPr>
                    </a:p>
                  </a:txBody>
                  <a:tcPr marL="9525" marR="9525" marT="7872" marB="0" anchor="b"/>
                </a:tc>
                <a:extLst>
                  <a:ext uri="{0D108BD9-81ED-4DB2-BD59-A6C34878D82A}">
                    <a16:rowId xmlns:a16="http://schemas.microsoft.com/office/drawing/2014/main" val="3799377310"/>
                  </a:ext>
                </a:extLst>
              </a:tr>
              <a:tr h="370393">
                <a:tc>
                  <a:txBody>
                    <a:bodyPr/>
                    <a:lstStyle/>
                    <a:p>
                      <a:pPr algn="l" fontAlgn="b"/>
                      <a:r>
                        <a:rPr lang="pt-BR" sz="2200" b="0" u="none" strike="noStrike" dirty="0">
                          <a:solidFill>
                            <a:schemeClr val="bg1"/>
                          </a:solidFill>
                          <a:effectLst/>
                        </a:rPr>
                        <a:t>Parda</a:t>
                      </a:r>
                      <a:endParaRPr lang="pt-BR" sz="2200" b="0" i="0" u="none" strike="noStrike" dirty="0">
                        <a:solidFill>
                          <a:schemeClr val="bg1"/>
                        </a:solidFill>
                        <a:effectLst/>
                        <a:latin typeface="Calibri" panose="020F0502020204030204" pitchFamily="34" charset="0"/>
                      </a:endParaRPr>
                    </a:p>
                  </a:txBody>
                  <a:tcPr marL="9525" marR="9525" marT="7872" marB="0" anchor="b">
                    <a:solidFill>
                      <a:schemeClr val="accent2">
                        <a:lumMod val="50000"/>
                      </a:schemeClr>
                    </a:solidFill>
                  </a:tcPr>
                </a:tc>
                <a:tc>
                  <a:txBody>
                    <a:bodyPr/>
                    <a:lstStyle/>
                    <a:p>
                      <a:pPr algn="l" fontAlgn="b"/>
                      <a:r>
                        <a:rPr lang="pt-BR" sz="2200" b="0" u="none" strike="noStrike">
                          <a:solidFill>
                            <a:srgbClr val="000000"/>
                          </a:solidFill>
                          <a:effectLst/>
                        </a:rPr>
                        <a:t> R$    9.516,02 </a:t>
                      </a:r>
                      <a:endParaRPr lang="pt-BR" sz="2200" b="0" i="0" u="none" strike="noStrike">
                        <a:solidFill>
                          <a:srgbClr val="000000"/>
                        </a:solidFill>
                        <a:effectLst/>
                        <a:latin typeface="Calibri" panose="020F0502020204030204" pitchFamily="34" charset="0"/>
                      </a:endParaRPr>
                    </a:p>
                  </a:txBody>
                  <a:tcPr marL="9525" marR="9525" marT="7872" marB="0" anchor="b"/>
                </a:tc>
                <a:tc>
                  <a:txBody>
                    <a:bodyPr/>
                    <a:lstStyle/>
                    <a:p>
                      <a:pPr algn="l" fontAlgn="b"/>
                      <a:r>
                        <a:rPr lang="pt-BR" sz="2200" b="0" u="none" strike="noStrike" dirty="0">
                          <a:solidFill>
                            <a:srgbClr val="000000"/>
                          </a:solidFill>
                          <a:effectLst/>
                        </a:rPr>
                        <a:t> R$    7.583,32 </a:t>
                      </a:r>
                      <a:endParaRPr lang="pt-BR" sz="2200" b="0" i="0" u="none" strike="noStrike" dirty="0">
                        <a:solidFill>
                          <a:srgbClr val="000000"/>
                        </a:solidFill>
                        <a:effectLst/>
                        <a:latin typeface="Calibri" panose="020F0502020204030204" pitchFamily="34" charset="0"/>
                      </a:endParaRPr>
                    </a:p>
                  </a:txBody>
                  <a:tcPr marL="9525" marR="9525" marT="7872" marB="0" anchor="b"/>
                </a:tc>
                <a:tc>
                  <a:txBody>
                    <a:bodyPr/>
                    <a:lstStyle/>
                    <a:p>
                      <a:pPr algn="l" fontAlgn="b"/>
                      <a:r>
                        <a:rPr lang="pt-BR" sz="2200" b="0" u="none" strike="noStrike">
                          <a:solidFill>
                            <a:srgbClr val="000000"/>
                          </a:solidFill>
                          <a:effectLst/>
                        </a:rPr>
                        <a:t> R$    8.631,59 </a:t>
                      </a:r>
                      <a:endParaRPr lang="pt-BR" sz="2200" b="0" i="0" u="none" strike="noStrike">
                        <a:solidFill>
                          <a:srgbClr val="000000"/>
                        </a:solidFill>
                        <a:effectLst/>
                        <a:latin typeface="Calibri" panose="020F0502020204030204" pitchFamily="34" charset="0"/>
                      </a:endParaRPr>
                    </a:p>
                  </a:txBody>
                  <a:tcPr marL="9525" marR="9525" marT="7872" marB="0" anchor="b"/>
                </a:tc>
                <a:extLst>
                  <a:ext uri="{0D108BD9-81ED-4DB2-BD59-A6C34878D82A}">
                    <a16:rowId xmlns:a16="http://schemas.microsoft.com/office/drawing/2014/main" val="3840698378"/>
                  </a:ext>
                </a:extLst>
              </a:tr>
              <a:tr h="370393">
                <a:tc>
                  <a:txBody>
                    <a:bodyPr/>
                    <a:lstStyle/>
                    <a:p>
                      <a:pPr algn="l" fontAlgn="b"/>
                      <a:r>
                        <a:rPr lang="pt-BR" sz="2200" b="0" u="none" strike="noStrike" dirty="0">
                          <a:solidFill>
                            <a:schemeClr val="bg1"/>
                          </a:solidFill>
                          <a:effectLst/>
                        </a:rPr>
                        <a:t>Preta </a:t>
                      </a:r>
                      <a:endParaRPr lang="pt-BR" sz="2200" b="0" i="0" u="none" strike="noStrike" dirty="0">
                        <a:solidFill>
                          <a:schemeClr val="bg1"/>
                        </a:solidFill>
                        <a:effectLst/>
                        <a:latin typeface="Calibri" panose="020F0502020204030204" pitchFamily="34" charset="0"/>
                      </a:endParaRPr>
                    </a:p>
                  </a:txBody>
                  <a:tcPr marL="9525" marR="9525" marT="7872" marB="0" anchor="b">
                    <a:solidFill>
                      <a:schemeClr val="accent2">
                        <a:lumMod val="50000"/>
                      </a:schemeClr>
                    </a:solidFill>
                  </a:tcPr>
                </a:tc>
                <a:tc>
                  <a:txBody>
                    <a:bodyPr/>
                    <a:lstStyle/>
                    <a:p>
                      <a:pPr algn="l" fontAlgn="b"/>
                      <a:r>
                        <a:rPr lang="pt-BR" sz="2200" b="0" u="none" strike="noStrike" dirty="0">
                          <a:solidFill>
                            <a:srgbClr val="000000"/>
                          </a:solidFill>
                          <a:effectLst/>
                        </a:rPr>
                        <a:t> R$    8.838,97 </a:t>
                      </a:r>
                      <a:endParaRPr lang="pt-BR" sz="2200" b="0" i="0" u="none" strike="noStrike" dirty="0">
                        <a:solidFill>
                          <a:srgbClr val="000000"/>
                        </a:solidFill>
                        <a:effectLst/>
                        <a:latin typeface="Calibri" panose="020F0502020204030204" pitchFamily="34" charset="0"/>
                      </a:endParaRPr>
                    </a:p>
                  </a:txBody>
                  <a:tcPr marL="9525" marR="9525" marT="7872" marB="0" anchor="b"/>
                </a:tc>
                <a:tc>
                  <a:txBody>
                    <a:bodyPr/>
                    <a:lstStyle/>
                    <a:p>
                      <a:pPr algn="l" fontAlgn="b"/>
                      <a:r>
                        <a:rPr lang="pt-BR" sz="2200" b="0" u="none" strike="noStrike" dirty="0">
                          <a:solidFill>
                            <a:srgbClr val="000000"/>
                          </a:solidFill>
                          <a:effectLst/>
                        </a:rPr>
                        <a:t> R$    7.023,55 </a:t>
                      </a:r>
                      <a:endParaRPr lang="pt-BR" sz="2200" b="0" i="0" u="none" strike="noStrike" dirty="0">
                        <a:solidFill>
                          <a:srgbClr val="000000"/>
                        </a:solidFill>
                        <a:effectLst/>
                        <a:latin typeface="Calibri" panose="020F0502020204030204" pitchFamily="34" charset="0"/>
                      </a:endParaRPr>
                    </a:p>
                  </a:txBody>
                  <a:tcPr marL="9525" marR="9525" marT="7872" marB="0" anchor="b"/>
                </a:tc>
                <a:tc>
                  <a:txBody>
                    <a:bodyPr/>
                    <a:lstStyle/>
                    <a:p>
                      <a:pPr algn="l" fontAlgn="b"/>
                      <a:r>
                        <a:rPr lang="pt-BR" sz="2200" b="0" u="none" strike="noStrike" dirty="0">
                          <a:solidFill>
                            <a:srgbClr val="000000"/>
                          </a:solidFill>
                          <a:effectLst/>
                        </a:rPr>
                        <a:t> R$    8.018,71 </a:t>
                      </a:r>
                      <a:endParaRPr lang="pt-BR" sz="2200" b="0" i="0" u="none" strike="noStrike" dirty="0">
                        <a:solidFill>
                          <a:srgbClr val="000000"/>
                        </a:solidFill>
                        <a:effectLst/>
                        <a:latin typeface="Calibri" panose="020F0502020204030204" pitchFamily="34" charset="0"/>
                      </a:endParaRPr>
                    </a:p>
                  </a:txBody>
                  <a:tcPr marL="9525" marR="9525" marT="7872" marB="0" anchor="b"/>
                </a:tc>
                <a:extLst>
                  <a:ext uri="{0D108BD9-81ED-4DB2-BD59-A6C34878D82A}">
                    <a16:rowId xmlns:a16="http://schemas.microsoft.com/office/drawing/2014/main" val="2873357181"/>
                  </a:ext>
                </a:extLst>
              </a:tr>
              <a:tr h="352174">
                <a:tc>
                  <a:txBody>
                    <a:bodyPr/>
                    <a:lstStyle/>
                    <a:p>
                      <a:pPr algn="l" fontAlgn="b"/>
                      <a:r>
                        <a:rPr lang="pt-BR" sz="2200" b="0" u="none" strike="noStrike" dirty="0">
                          <a:solidFill>
                            <a:schemeClr val="bg1"/>
                          </a:solidFill>
                          <a:effectLst/>
                        </a:rPr>
                        <a:t>Total</a:t>
                      </a:r>
                      <a:endParaRPr lang="pt-BR" sz="2200" b="0" i="0" u="none" strike="noStrike" dirty="0">
                        <a:solidFill>
                          <a:schemeClr val="bg1"/>
                        </a:solidFill>
                        <a:effectLst/>
                        <a:latin typeface="Calibri" panose="020F0502020204030204" pitchFamily="34" charset="0"/>
                      </a:endParaRPr>
                    </a:p>
                  </a:txBody>
                  <a:tcPr marL="9525" marR="9525" marT="7872" marB="0" anchor="b">
                    <a:solidFill>
                      <a:schemeClr val="accent2">
                        <a:lumMod val="50000"/>
                      </a:schemeClr>
                    </a:solidFill>
                  </a:tcPr>
                </a:tc>
                <a:tc>
                  <a:txBody>
                    <a:bodyPr/>
                    <a:lstStyle/>
                    <a:p>
                      <a:pPr algn="l" fontAlgn="b"/>
                      <a:r>
                        <a:rPr lang="pt-BR" sz="2200" b="0" u="none" strike="noStrike" dirty="0">
                          <a:solidFill>
                            <a:srgbClr val="000000"/>
                          </a:solidFill>
                          <a:effectLst/>
                        </a:rPr>
                        <a:t> R$  11.227,36 </a:t>
                      </a:r>
                      <a:endParaRPr lang="pt-BR" sz="2200" b="0" i="0" u="none" strike="noStrike" dirty="0">
                        <a:solidFill>
                          <a:srgbClr val="000000"/>
                        </a:solidFill>
                        <a:effectLst/>
                        <a:latin typeface="Calibri" panose="020F0502020204030204" pitchFamily="34" charset="0"/>
                      </a:endParaRPr>
                    </a:p>
                  </a:txBody>
                  <a:tcPr marL="9525" marR="9525" marT="7872" marB="0" anchor="b"/>
                </a:tc>
                <a:tc>
                  <a:txBody>
                    <a:bodyPr/>
                    <a:lstStyle/>
                    <a:p>
                      <a:pPr algn="l" fontAlgn="b"/>
                      <a:r>
                        <a:rPr lang="pt-BR" sz="2200" b="0" u="none" strike="noStrike" dirty="0">
                          <a:solidFill>
                            <a:srgbClr val="000000"/>
                          </a:solidFill>
                          <a:effectLst/>
                        </a:rPr>
                        <a:t> R$    8.812,11 </a:t>
                      </a:r>
                      <a:endParaRPr lang="pt-BR" sz="2200" b="0" i="0" u="none" strike="noStrike" dirty="0">
                        <a:solidFill>
                          <a:srgbClr val="000000"/>
                        </a:solidFill>
                        <a:effectLst/>
                        <a:latin typeface="Calibri" panose="020F0502020204030204" pitchFamily="34" charset="0"/>
                      </a:endParaRPr>
                    </a:p>
                  </a:txBody>
                  <a:tcPr marL="9525" marR="9525" marT="7872" marB="0" anchor="b"/>
                </a:tc>
                <a:tc>
                  <a:txBody>
                    <a:bodyPr/>
                    <a:lstStyle/>
                    <a:p>
                      <a:pPr algn="l" fontAlgn="b"/>
                      <a:r>
                        <a:rPr lang="pt-BR" sz="2200" b="0" u="none" strike="noStrike" dirty="0">
                          <a:solidFill>
                            <a:srgbClr val="000000"/>
                          </a:solidFill>
                          <a:effectLst/>
                        </a:rPr>
                        <a:t> R$  10.059,62 </a:t>
                      </a:r>
                      <a:endParaRPr lang="pt-BR" sz="2200" b="0" i="0" u="none" strike="noStrike" dirty="0">
                        <a:solidFill>
                          <a:srgbClr val="000000"/>
                        </a:solidFill>
                        <a:effectLst/>
                        <a:latin typeface="Calibri" panose="020F0502020204030204" pitchFamily="34" charset="0"/>
                      </a:endParaRPr>
                    </a:p>
                  </a:txBody>
                  <a:tcPr marL="9525" marR="9525" marT="7872" marB="0" anchor="b"/>
                </a:tc>
                <a:extLst>
                  <a:ext uri="{0D108BD9-81ED-4DB2-BD59-A6C34878D82A}">
                    <a16:rowId xmlns:a16="http://schemas.microsoft.com/office/drawing/2014/main" val="4078285034"/>
                  </a:ext>
                </a:extLst>
              </a:tr>
            </a:tbl>
          </a:graphicData>
        </a:graphic>
      </p:graphicFrame>
      <p:sp>
        <p:nvSpPr>
          <p:cNvPr id="8" name="Título 1">
            <a:extLst>
              <a:ext uri="{FF2B5EF4-FFF2-40B4-BE49-F238E27FC236}">
                <a16:creationId xmlns:a16="http://schemas.microsoft.com/office/drawing/2014/main" id="{9D353DD5-7562-4E01-8313-BB30FB6FADD3}"/>
              </a:ext>
            </a:extLst>
          </p:cNvPr>
          <p:cNvSpPr>
            <a:spLocks noGrp="1"/>
          </p:cNvSpPr>
          <p:nvPr>
            <p:ph type="title"/>
          </p:nvPr>
        </p:nvSpPr>
        <p:spPr>
          <a:xfrm>
            <a:off x="581192" y="628016"/>
            <a:ext cx="11029616" cy="1013800"/>
          </a:xfrm>
        </p:spPr>
        <p:txBody>
          <a:bodyPr>
            <a:normAutofit/>
          </a:bodyPr>
          <a:lstStyle/>
          <a:p>
            <a:r>
              <a:rPr lang="pt-BR" sz="2400" b="1" dirty="0"/>
              <a:t>Categoria bancária –  remuneração média</a:t>
            </a:r>
            <a:br>
              <a:rPr lang="pt-BR" sz="2400" b="1" dirty="0"/>
            </a:br>
            <a:r>
              <a:rPr lang="pt-BR" sz="2400" b="1" dirty="0"/>
              <a:t>brasil, 2021</a:t>
            </a:r>
          </a:p>
        </p:txBody>
      </p:sp>
      <p:sp>
        <p:nvSpPr>
          <p:cNvPr id="6" name="Espaço Reservado para Conteúdo 7">
            <a:extLst>
              <a:ext uri="{FF2B5EF4-FFF2-40B4-BE49-F238E27FC236}">
                <a16:creationId xmlns:a16="http://schemas.microsoft.com/office/drawing/2014/main" id="{98A22455-F594-F120-D9D9-124312753A88}"/>
              </a:ext>
            </a:extLst>
          </p:cNvPr>
          <p:cNvSpPr txBox="1">
            <a:spLocks/>
          </p:cNvSpPr>
          <p:nvPr/>
        </p:nvSpPr>
        <p:spPr>
          <a:xfrm>
            <a:off x="346841" y="4795322"/>
            <a:ext cx="11430000" cy="1920788"/>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r>
              <a:rPr lang="pt-BR" sz="2800" i="1" dirty="0"/>
              <a:t>A remuneração média das mulheres bancárias é, em média, 22,2% inferior a remuneração média dos bancários homens.  Ao analisar o recorte racial, verificamos que a remuneração média do mulher preta é, em média, 40,6% inferior a remuneração do bancário branco do sexo masculino.</a:t>
            </a:r>
          </a:p>
        </p:txBody>
      </p:sp>
      <p:sp>
        <p:nvSpPr>
          <p:cNvPr id="2" name="Retângulo 1">
            <a:extLst>
              <a:ext uri="{FF2B5EF4-FFF2-40B4-BE49-F238E27FC236}">
                <a16:creationId xmlns:a16="http://schemas.microsoft.com/office/drawing/2014/main" id="{6235DD90-85B5-EDD3-CA36-A48795721453}"/>
              </a:ext>
            </a:extLst>
          </p:cNvPr>
          <p:cNvSpPr/>
          <p:nvPr/>
        </p:nvSpPr>
        <p:spPr>
          <a:xfrm>
            <a:off x="415159" y="4556234"/>
            <a:ext cx="6096000" cy="369332"/>
          </a:xfrm>
          <a:prstGeom prst="rect">
            <a:avLst/>
          </a:prstGeom>
        </p:spPr>
        <p:txBody>
          <a:bodyPr>
            <a:spAutoFit/>
          </a:bodyPr>
          <a:lstStyle/>
          <a:p>
            <a:r>
              <a:rPr lang="pt-BR" sz="900" b="1" dirty="0">
                <a:solidFill>
                  <a:schemeClr val="bg2">
                    <a:lumMod val="25000"/>
                  </a:schemeClr>
                </a:solidFill>
                <a:latin typeface="Trebuchet MS" panose="020B0603020202020204" pitchFamily="34" charset="0"/>
              </a:rPr>
              <a:t>Fonte: RAIS, MTE </a:t>
            </a:r>
          </a:p>
          <a:p>
            <a:r>
              <a:rPr lang="pt-BR" sz="900" b="1" dirty="0">
                <a:solidFill>
                  <a:schemeClr val="bg2">
                    <a:lumMod val="25000"/>
                  </a:schemeClr>
                </a:solidFill>
                <a:latin typeface="Trebuchet MS" panose="020B0603020202020204" pitchFamily="34" charset="0"/>
              </a:rPr>
              <a:t>Elaboração:  REDE BANCÁRIOS - DIEESE</a:t>
            </a:r>
            <a:endParaRPr lang="pt-BR" sz="900" dirty="0">
              <a:solidFill>
                <a:schemeClr val="bg2">
                  <a:lumMod val="25000"/>
                </a:schemeClr>
              </a:solidFill>
            </a:endParaRPr>
          </a:p>
        </p:txBody>
      </p:sp>
    </p:spTree>
    <p:extLst>
      <p:ext uri="{BB962C8B-B14F-4D97-AF65-F5344CB8AC3E}">
        <p14:creationId xmlns:p14="http://schemas.microsoft.com/office/powerpoint/2010/main" val="2869941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9D353DD5-7562-4E01-8313-BB30FB6FADD3}"/>
              </a:ext>
            </a:extLst>
          </p:cNvPr>
          <p:cNvSpPr>
            <a:spLocks noGrp="1"/>
          </p:cNvSpPr>
          <p:nvPr>
            <p:ph type="title"/>
          </p:nvPr>
        </p:nvSpPr>
        <p:spPr>
          <a:xfrm>
            <a:off x="581192" y="628016"/>
            <a:ext cx="11029616" cy="1013800"/>
          </a:xfrm>
        </p:spPr>
        <p:txBody>
          <a:bodyPr>
            <a:noAutofit/>
          </a:bodyPr>
          <a:lstStyle/>
          <a:p>
            <a:r>
              <a:rPr lang="pt-BR" sz="2000" b="1" dirty="0"/>
              <a:t>Categoria bancária –  remuneração média por ocupação e sexo nos bancos privados - brasil, 2021 </a:t>
            </a:r>
          </a:p>
        </p:txBody>
      </p:sp>
      <p:graphicFrame>
        <p:nvGraphicFramePr>
          <p:cNvPr id="2" name="Tabela 2">
            <a:extLst>
              <a:ext uri="{FF2B5EF4-FFF2-40B4-BE49-F238E27FC236}">
                <a16:creationId xmlns:a16="http://schemas.microsoft.com/office/drawing/2014/main" id="{A30E66DF-E5F4-8DC9-B4F6-6D9821B369A7}"/>
              </a:ext>
            </a:extLst>
          </p:cNvPr>
          <p:cNvGraphicFramePr>
            <a:graphicFrameLocks noGrp="1"/>
          </p:cNvGraphicFramePr>
          <p:nvPr>
            <p:extLst>
              <p:ext uri="{D42A27DB-BD31-4B8C-83A1-F6EECF244321}">
                <p14:modId xmlns:p14="http://schemas.microsoft.com/office/powerpoint/2010/main" val="1283341930"/>
              </p:ext>
            </p:extLst>
          </p:nvPr>
        </p:nvGraphicFramePr>
        <p:xfrm>
          <a:off x="581192" y="1956486"/>
          <a:ext cx="10824995" cy="4716848"/>
        </p:xfrm>
        <a:graphic>
          <a:graphicData uri="http://schemas.openxmlformats.org/drawingml/2006/table">
            <a:tbl>
              <a:tblPr firstRow="1" bandRow="1">
                <a:tableStyleId>{5C22544A-7EE6-4342-B048-85BDC9FD1C3A}</a:tableStyleId>
              </a:tblPr>
              <a:tblGrid>
                <a:gridCol w="5993069">
                  <a:extLst>
                    <a:ext uri="{9D8B030D-6E8A-4147-A177-3AD203B41FA5}">
                      <a16:colId xmlns:a16="http://schemas.microsoft.com/office/drawing/2014/main" val="1177040221"/>
                    </a:ext>
                  </a:extLst>
                </a:gridCol>
                <a:gridCol w="1326271">
                  <a:extLst>
                    <a:ext uri="{9D8B030D-6E8A-4147-A177-3AD203B41FA5}">
                      <a16:colId xmlns:a16="http://schemas.microsoft.com/office/drawing/2014/main" val="2350685186"/>
                    </a:ext>
                  </a:extLst>
                </a:gridCol>
                <a:gridCol w="1716158">
                  <a:extLst>
                    <a:ext uri="{9D8B030D-6E8A-4147-A177-3AD203B41FA5}">
                      <a16:colId xmlns:a16="http://schemas.microsoft.com/office/drawing/2014/main" val="1802044833"/>
                    </a:ext>
                  </a:extLst>
                </a:gridCol>
                <a:gridCol w="1789497">
                  <a:extLst>
                    <a:ext uri="{9D8B030D-6E8A-4147-A177-3AD203B41FA5}">
                      <a16:colId xmlns:a16="http://schemas.microsoft.com/office/drawing/2014/main" val="3955859700"/>
                    </a:ext>
                  </a:extLst>
                </a:gridCol>
              </a:tblGrid>
              <a:tr h="939994">
                <a:tc>
                  <a:txBody>
                    <a:bodyPr/>
                    <a:lstStyle/>
                    <a:p>
                      <a:pPr algn="ctr" fontAlgn="b"/>
                      <a:r>
                        <a:rPr lang="pt-BR" sz="1800" b="1" i="0" u="none" strike="noStrike" dirty="0">
                          <a:solidFill>
                            <a:schemeClr val="bg1"/>
                          </a:solidFill>
                          <a:effectLst/>
                          <a:latin typeface="Calibri" panose="020F0502020204030204" pitchFamily="34" charset="0"/>
                        </a:rPr>
                        <a:t>Ocupação</a:t>
                      </a:r>
                    </a:p>
                  </a:txBody>
                  <a:tcPr marL="9525" marR="9525" marT="9525" marB="0" anchor="ctr"/>
                </a:tc>
                <a:tc>
                  <a:txBody>
                    <a:bodyPr/>
                    <a:lstStyle/>
                    <a:p>
                      <a:pPr algn="ctr" fontAlgn="b"/>
                      <a:r>
                        <a:rPr lang="pt-BR" sz="1800" b="1" i="0" u="none" strike="noStrike" dirty="0">
                          <a:solidFill>
                            <a:schemeClr val="bg1"/>
                          </a:solidFill>
                          <a:effectLst/>
                          <a:latin typeface="Calibri" panose="020F0502020204030204" pitchFamily="34" charset="0"/>
                        </a:rPr>
                        <a:t> Homens </a:t>
                      </a:r>
                    </a:p>
                  </a:txBody>
                  <a:tcPr marL="9525" marR="9525" marT="9525" marB="0" anchor="ctr"/>
                </a:tc>
                <a:tc>
                  <a:txBody>
                    <a:bodyPr/>
                    <a:lstStyle/>
                    <a:p>
                      <a:pPr algn="ctr" fontAlgn="b"/>
                      <a:r>
                        <a:rPr lang="pt-BR" sz="1800" b="1" i="0" u="none" strike="noStrike" dirty="0">
                          <a:solidFill>
                            <a:schemeClr val="bg1"/>
                          </a:solidFill>
                          <a:effectLst/>
                          <a:latin typeface="Calibri" panose="020F0502020204030204" pitchFamily="34" charset="0"/>
                        </a:rPr>
                        <a:t> Mulheres </a:t>
                      </a:r>
                    </a:p>
                  </a:txBody>
                  <a:tcPr marL="9525" marR="9525" marT="9525" marB="0" anchor="ctr"/>
                </a:tc>
                <a:tc>
                  <a:txBody>
                    <a:bodyPr/>
                    <a:lstStyle/>
                    <a:p>
                      <a:pPr algn="ctr" fontAlgn="b"/>
                      <a:r>
                        <a:rPr lang="pt-BR" sz="1800" b="0" i="0" u="none" strike="noStrike" dirty="0">
                          <a:solidFill>
                            <a:schemeClr val="bg1"/>
                          </a:solidFill>
                          <a:effectLst/>
                          <a:latin typeface="Calibri" panose="020F0502020204030204" pitchFamily="34" charset="0"/>
                        </a:rPr>
                        <a:t>Razão Salarial Mulheres/Homens</a:t>
                      </a:r>
                    </a:p>
                  </a:txBody>
                  <a:tcPr marL="9525" marR="9525" marT="9525" marB="0" anchor="ctr"/>
                </a:tc>
                <a:extLst>
                  <a:ext uri="{0D108BD9-81ED-4DB2-BD59-A6C34878D82A}">
                    <a16:rowId xmlns:a16="http://schemas.microsoft.com/office/drawing/2014/main" val="3180353737"/>
                  </a:ext>
                </a:extLst>
              </a:tr>
              <a:tr h="509207">
                <a:tc>
                  <a:txBody>
                    <a:bodyPr/>
                    <a:lstStyle/>
                    <a:p>
                      <a:pPr algn="l" fontAlgn="b"/>
                      <a:r>
                        <a:rPr lang="pt-BR" sz="2200" b="0" i="0" u="none" strike="noStrike" dirty="0">
                          <a:solidFill>
                            <a:srgbClr val="000000"/>
                          </a:solidFill>
                          <a:effectLst/>
                          <a:latin typeface="Calibri" panose="020F0502020204030204" pitchFamily="34" charset="0"/>
                        </a:rPr>
                        <a:t>GERENTE DE CONTAS - PESSOA FISICA E JURIDICA</a:t>
                      </a:r>
                    </a:p>
                  </a:txBody>
                  <a:tcPr marL="9525" marR="9525" marT="9525" marB="0" anchor="b"/>
                </a:tc>
                <a:tc>
                  <a:txBody>
                    <a:bodyPr/>
                    <a:lstStyle/>
                    <a:p>
                      <a:pPr algn="r" fontAlgn="b"/>
                      <a:r>
                        <a:rPr lang="pt-BR" sz="2200" b="0" i="0" u="none" strike="noStrike">
                          <a:solidFill>
                            <a:srgbClr val="000000"/>
                          </a:solidFill>
                          <a:effectLst/>
                          <a:latin typeface="Calibri" panose="020F0502020204030204" pitchFamily="34" charset="0"/>
                        </a:rPr>
                        <a:t>7.975</a:t>
                      </a:r>
                    </a:p>
                  </a:txBody>
                  <a:tcPr marL="9525" marR="9525" marT="9525" marB="0" anchor="b"/>
                </a:tc>
                <a:tc>
                  <a:txBody>
                    <a:bodyPr/>
                    <a:lstStyle/>
                    <a:p>
                      <a:pPr algn="r" fontAlgn="b"/>
                      <a:r>
                        <a:rPr lang="pt-BR" sz="2200" b="0" i="0" u="none" strike="noStrike">
                          <a:solidFill>
                            <a:srgbClr val="000000"/>
                          </a:solidFill>
                          <a:effectLst/>
                          <a:latin typeface="Calibri" panose="020F0502020204030204" pitchFamily="34" charset="0"/>
                        </a:rPr>
                        <a:t>7.326</a:t>
                      </a:r>
                    </a:p>
                  </a:txBody>
                  <a:tcPr marL="9525" marR="9525" marT="9525" marB="0" anchor="b"/>
                </a:tc>
                <a:tc>
                  <a:txBody>
                    <a:bodyPr/>
                    <a:lstStyle/>
                    <a:p>
                      <a:pPr algn="r" fontAlgn="b"/>
                      <a:r>
                        <a:rPr lang="pt-BR" sz="2200" b="0" i="0" u="none" strike="noStrike">
                          <a:solidFill>
                            <a:srgbClr val="000000"/>
                          </a:solidFill>
                          <a:effectLst/>
                          <a:latin typeface="Calibri" panose="020F0502020204030204" pitchFamily="34" charset="0"/>
                        </a:rPr>
                        <a:t>91,9%</a:t>
                      </a:r>
                    </a:p>
                  </a:txBody>
                  <a:tcPr marL="9525" marR="9525" marT="9525" marB="0" anchor="b"/>
                </a:tc>
                <a:extLst>
                  <a:ext uri="{0D108BD9-81ED-4DB2-BD59-A6C34878D82A}">
                    <a16:rowId xmlns:a16="http://schemas.microsoft.com/office/drawing/2014/main" val="2660565344"/>
                  </a:ext>
                </a:extLst>
              </a:tr>
              <a:tr h="269301">
                <a:tc>
                  <a:txBody>
                    <a:bodyPr/>
                    <a:lstStyle/>
                    <a:p>
                      <a:pPr algn="l" fontAlgn="b"/>
                      <a:r>
                        <a:rPr lang="pt-BR" sz="2200" b="0" i="0" u="none" strike="noStrike" dirty="0">
                          <a:solidFill>
                            <a:srgbClr val="000000"/>
                          </a:solidFill>
                          <a:effectLst/>
                          <a:latin typeface="Calibri" panose="020F0502020204030204" pitchFamily="34" charset="0"/>
                        </a:rPr>
                        <a:t>CAIXA DE BANCO</a:t>
                      </a:r>
                    </a:p>
                  </a:txBody>
                  <a:tcPr marL="9525" marR="9525" marT="9525" marB="0" anchor="b"/>
                </a:tc>
                <a:tc>
                  <a:txBody>
                    <a:bodyPr/>
                    <a:lstStyle/>
                    <a:p>
                      <a:pPr algn="r" fontAlgn="b"/>
                      <a:r>
                        <a:rPr lang="pt-BR" sz="2200" b="0" i="0" u="none" strike="noStrike">
                          <a:solidFill>
                            <a:srgbClr val="000000"/>
                          </a:solidFill>
                          <a:effectLst/>
                          <a:latin typeface="Calibri" panose="020F0502020204030204" pitchFamily="34" charset="0"/>
                        </a:rPr>
                        <a:t>4.296</a:t>
                      </a:r>
                    </a:p>
                  </a:txBody>
                  <a:tcPr marL="9525" marR="9525" marT="9525" marB="0" anchor="b"/>
                </a:tc>
                <a:tc>
                  <a:txBody>
                    <a:bodyPr/>
                    <a:lstStyle/>
                    <a:p>
                      <a:pPr algn="r" fontAlgn="b"/>
                      <a:r>
                        <a:rPr lang="pt-BR" sz="2200" b="0" i="0" u="none" strike="noStrike">
                          <a:solidFill>
                            <a:srgbClr val="000000"/>
                          </a:solidFill>
                          <a:effectLst/>
                          <a:latin typeface="Calibri" panose="020F0502020204030204" pitchFamily="34" charset="0"/>
                        </a:rPr>
                        <a:t>4.248</a:t>
                      </a:r>
                    </a:p>
                  </a:txBody>
                  <a:tcPr marL="9525" marR="9525" marT="9525" marB="0" anchor="b"/>
                </a:tc>
                <a:tc>
                  <a:txBody>
                    <a:bodyPr/>
                    <a:lstStyle/>
                    <a:p>
                      <a:pPr algn="r" fontAlgn="b"/>
                      <a:r>
                        <a:rPr lang="pt-BR" sz="2200" b="0" i="0" u="none" strike="noStrike">
                          <a:solidFill>
                            <a:srgbClr val="000000"/>
                          </a:solidFill>
                          <a:effectLst/>
                          <a:latin typeface="Calibri" panose="020F0502020204030204" pitchFamily="34" charset="0"/>
                        </a:rPr>
                        <a:t>98,9%</a:t>
                      </a:r>
                    </a:p>
                  </a:txBody>
                  <a:tcPr marL="9525" marR="9525" marT="9525" marB="0" anchor="b"/>
                </a:tc>
                <a:extLst>
                  <a:ext uri="{0D108BD9-81ED-4DB2-BD59-A6C34878D82A}">
                    <a16:rowId xmlns:a16="http://schemas.microsoft.com/office/drawing/2014/main" val="3205813720"/>
                  </a:ext>
                </a:extLst>
              </a:tr>
              <a:tr h="341654">
                <a:tc>
                  <a:txBody>
                    <a:bodyPr/>
                    <a:lstStyle/>
                    <a:p>
                      <a:pPr algn="l" fontAlgn="b"/>
                      <a:r>
                        <a:rPr lang="pt-BR" sz="2200" b="0" i="0" u="none" strike="noStrike" dirty="0">
                          <a:solidFill>
                            <a:srgbClr val="000000"/>
                          </a:solidFill>
                          <a:effectLst/>
                          <a:latin typeface="Calibri" panose="020F0502020204030204" pitchFamily="34" charset="0"/>
                        </a:rPr>
                        <a:t>GERENTE ADMINISTRATIVO</a:t>
                      </a:r>
                    </a:p>
                  </a:txBody>
                  <a:tcPr marL="9525" marR="9525" marT="9525" marB="0" anchor="b"/>
                </a:tc>
                <a:tc>
                  <a:txBody>
                    <a:bodyPr/>
                    <a:lstStyle/>
                    <a:p>
                      <a:pPr algn="r" fontAlgn="b"/>
                      <a:r>
                        <a:rPr lang="pt-BR" sz="2200" b="0" i="0" u="none" strike="noStrike">
                          <a:solidFill>
                            <a:srgbClr val="000000"/>
                          </a:solidFill>
                          <a:effectLst/>
                          <a:latin typeface="Calibri" panose="020F0502020204030204" pitchFamily="34" charset="0"/>
                        </a:rPr>
                        <a:t>10.077</a:t>
                      </a:r>
                    </a:p>
                  </a:txBody>
                  <a:tcPr marL="9525" marR="9525" marT="9525" marB="0" anchor="b"/>
                </a:tc>
                <a:tc>
                  <a:txBody>
                    <a:bodyPr/>
                    <a:lstStyle/>
                    <a:p>
                      <a:pPr algn="r" fontAlgn="b"/>
                      <a:r>
                        <a:rPr lang="pt-BR" sz="2200" b="0" i="0" u="none" strike="noStrike">
                          <a:solidFill>
                            <a:srgbClr val="000000"/>
                          </a:solidFill>
                          <a:effectLst/>
                          <a:latin typeface="Calibri" panose="020F0502020204030204" pitchFamily="34" charset="0"/>
                        </a:rPr>
                        <a:t>8.347</a:t>
                      </a:r>
                    </a:p>
                  </a:txBody>
                  <a:tcPr marL="9525" marR="9525" marT="9525" marB="0" anchor="b"/>
                </a:tc>
                <a:tc>
                  <a:txBody>
                    <a:bodyPr/>
                    <a:lstStyle/>
                    <a:p>
                      <a:pPr algn="r" fontAlgn="b"/>
                      <a:r>
                        <a:rPr lang="pt-BR" sz="2200" b="0" i="0" u="none" strike="noStrike">
                          <a:solidFill>
                            <a:srgbClr val="000000"/>
                          </a:solidFill>
                          <a:effectLst/>
                          <a:latin typeface="Calibri" panose="020F0502020204030204" pitchFamily="34" charset="0"/>
                        </a:rPr>
                        <a:t>82,8%</a:t>
                      </a:r>
                    </a:p>
                  </a:txBody>
                  <a:tcPr marL="9525" marR="9525" marT="9525" marB="0" anchor="b"/>
                </a:tc>
                <a:extLst>
                  <a:ext uri="{0D108BD9-81ED-4DB2-BD59-A6C34878D82A}">
                    <a16:rowId xmlns:a16="http://schemas.microsoft.com/office/drawing/2014/main" val="2534720406"/>
                  </a:ext>
                </a:extLst>
              </a:tr>
              <a:tr h="341654">
                <a:tc>
                  <a:txBody>
                    <a:bodyPr/>
                    <a:lstStyle/>
                    <a:p>
                      <a:pPr algn="l" fontAlgn="b"/>
                      <a:r>
                        <a:rPr lang="pt-BR" sz="2200" b="0" i="0" u="none" strike="noStrike" dirty="0">
                          <a:solidFill>
                            <a:srgbClr val="000000"/>
                          </a:solidFill>
                          <a:effectLst/>
                          <a:latin typeface="Calibri" panose="020F0502020204030204" pitchFamily="34" charset="0"/>
                        </a:rPr>
                        <a:t>ANALISTA DE DESENVOLVIMENTO DE SISTEMAS</a:t>
                      </a:r>
                    </a:p>
                  </a:txBody>
                  <a:tcPr marL="9525" marR="9525" marT="9525" marB="0" anchor="b"/>
                </a:tc>
                <a:tc>
                  <a:txBody>
                    <a:bodyPr/>
                    <a:lstStyle/>
                    <a:p>
                      <a:pPr algn="r" fontAlgn="b"/>
                      <a:r>
                        <a:rPr lang="pt-BR" sz="2200" b="0" i="0" u="none" strike="noStrike">
                          <a:solidFill>
                            <a:srgbClr val="000000"/>
                          </a:solidFill>
                          <a:effectLst/>
                          <a:latin typeface="Calibri" panose="020F0502020204030204" pitchFamily="34" charset="0"/>
                        </a:rPr>
                        <a:t>11.678</a:t>
                      </a:r>
                    </a:p>
                  </a:txBody>
                  <a:tcPr marL="9525" marR="9525" marT="9525" marB="0" anchor="b"/>
                </a:tc>
                <a:tc>
                  <a:txBody>
                    <a:bodyPr/>
                    <a:lstStyle/>
                    <a:p>
                      <a:pPr algn="r" fontAlgn="b"/>
                      <a:r>
                        <a:rPr lang="pt-BR" sz="2200" b="0" i="0" u="none" strike="noStrike">
                          <a:solidFill>
                            <a:srgbClr val="000000"/>
                          </a:solidFill>
                          <a:effectLst/>
                          <a:latin typeface="Calibri" panose="020F0502020204030204" pitchFamily="34" charset="0"/>
                        </a:rPr>
                        <a:t>10.467</a:t>
                      </a:r>
                    </a:p>
                  </a:txBody>
                  <a:tcPr marL="9525" marR="9525" marT="9525" marB="0" anchor="b"/>
                </a:tc>
                <a:tc>
                  <a:txBody>
                    <a:bodyPr/>
                    <a:lstStyle/>
                    <a:p>
                      <a:pPr algn="r" fontAlgn="b"/>
                      <a:r>
                        <a:rPr lang="pt-BR" sz="2200" b="0" i="0" u="none" strike="noStrike">
                          <a:solidFill>
                            <a:srgbClr val="000000"/>
                          </a:solidFill>
                          <a:effectLst/>
                          <a:latin typeface="Calibri" panose="020F0502020204030204" pitchFamily="34" charset="0"/>
                        </a:rPr>
                        <a:t>89,6%</a:t>
                      </a:r>
                    </a:p>
                  </a:txBody>
                  <a:tcPr marL="9525" marR="9525" marT="9525" marB="0" anchor="b"/>
                </a:tc>
                <a:extLst>
                  <a:ext uri="{0D108BD9-81ED-4DB2-BD59-A6C34878D82A}">
                    <a16:rowId xmlns:a16="http://schemas.microsoft.com/office/drawing/2014/main" val="518210345"/>
                  </a:ext>
                </a:extLst>
              </a:tr>
              <a:tr h="269301">
                <a:tc>
                  <a:txBody>
                    <a:bodyPr/>
                    <a:lstStyle/>
                    <a:p>
                      <a:pPr algn="l" fontAlgn="b"/>
                      <a:r>
                        <a:rPr lang="pt-BR" sz="2200" b="0" i="0" u="none" strike="noStrike" dirty="0">
                          <a:solidFill>
                            <a:srgbClr val="000000"/>
                          </a:solidFill>
                          <a:effectLst/>
                          <a:latin typeface="Calibri" panose="020F0502020204030204" pitchFamily="34" charset="0"/>
                        </a:rPr>
                        <a:t>ESCRITURARIO DE BANCO</a:t>
                      </a:r>
                    </a:p>
                  </a:txBody>
                  <a:tcPr marL="9525" marR="9525" marT="9525" marB="0" anchor="b"/>
                </a:tc>
                <a:tc>
                  <a:txBody>
                    <a:bodyPr/>
                    <a:lstStyle/>
                    <a:p>
                      <a:pPr algn="r" fontAlgn="b"/>
                      <a:r>
                        <a:rPr lang="pt-BR" sz="2200" b="0" i="0" u="none" strike="noStrike">
                          <a:solidFill>
                            <a:srgbClr val="000000"/>
                          </a:solidFill>
                          <a:effectLst/>
                          <a:latin typeface="Calibri" panose="020F0502020204030204" pitchFamily="34" charset="0"/>
                        </a:rPr>
                        <a:t>6.692</a:t>
                      </a:r>
                    </a:p>
                  </a:txBody>
                  <a:tcPr marL="9525" marR="9525" marT="9525" marB="0" anchor="b"/>
                </a:tc>
                <a:tc>
                  <a:txBody>
                    <a:bodyPr/>
                    <a:lstStyle/>
                    <a:p>
                      <a:pPr algn="r" fontAlgn="b"/>
                      <a:r>
                        <a:rPr lang="pt-BR" sz="2200" b="0" i="0" u="none" strike="noStrike">
                          <a:solidFill>
                            <a:srgbClr val="000000"/>
                          </a:solidFill>
                          <a:effectLst/>
                          <a:latin typeface="Calibri" panose="020F0502020204030204" pitchFamily="34" charset="0"/>
                        </a:rPr>
                        <a:t>5.809</a:t>
                      </a:r>
                    </a:p>
                  </a:txBody>
                  <a:tcPr marL="9525" marR="9525" marT="9525" marB="0" anchor="b"/>
                </a:tc>
                <a:tc>
                  <a:txBody>
                    <a:bodyPr/>
                    <a:lstStyle/>
                    <a:p>
                      <a:pPr algn="r" fontAlgn="b"/>
                      <a:r>
                        <a:rPr lang="pt-BR" sz="2200" b="0" i="0" u="none" strike="noStrike">
                          <a:solidFill>
                            <a:srgbClr val="000000"/>
                          </a:solidFill>
                          <a:effectLst/>
                          <a:latin typeface="Calibri" panose="020F0502020204030204" pitchFamily="34" charset="0"/>
                        </a:rPr>
                        <a:t>86,8%</a:t>
                      </a:r>
                    </a:p>
                  </a:txBody>
                  <a:tcPr marL="9525" marR="9525" marT="9525" marB="0" anchor="b"/>
                </a:tc>
                <a:extLst>
                  <a:ext uri="{0D108BD9-81ED-4DB2-BD59-A6C34878D82A}">
                    <a16:rowId xmlns:a16="http://schemas.microsoft.com/office/drawing/2014/main" val="4288031401"/>
                  </a:ext>
                </a:extLst>
              </a:tr>
              <a:tr h="341654">
                <a:tc>
                  <a:txBody>
                    <a:bodyPr/>
                    <a:lstStyle/>
                    <a:p>
                      <a:pPr algn="l" fontAlgn="b"/>
                      <a:r>
                        <a:rPr lang="pt-BR" sz="2200" b="0" i="0" u="none" strike="noStrike" dirty="0">
                          <a:solidFill>
                            <a:srgbClr val="000000"/>
                          </a:solidFill>
                          <a:effectLst/>
                          <a:latin typeface="Calibri" panose="020F0502020204030204" pitchFamily="34" charset="0"/>
                        </a:rPr>
                        <a:t>GERENTE DE AGENCIA</a:t>
                      </a:r>
                    </a:p>
                  </a:txBody>
                  <a:tcPr marL="9525" marR="9525" marT="9525" marB="0" anchor="b"/>
                </a:tc>
                <a:tc>
                  <a:txBody>
                    <a:bodyPr/>
                    <a:lstStyle/>
                    <a:p>
                      <a:pPr algn="r" fontAlgn="b"/>
                      <a:r>
                        <a:rPr lang="pt-BR" sz="2200" b="0" i="0" u="none" strike="noStrike">
                          <a:solidFill>
                            <a:srgbClr val="000000"/>
                          </a:solidFill>
                          <a:effectLst/>
                          <a:latin typeface="Calibri" panose="020F0502020204030204" pitchFamily="34" charset="0"/>
                        </a:rPr>
                        <a:t>14.362</a:t>
                      </a:r>
                    </a:p>
                  </a:txBody>
                  <a:tcPr marL="9525" marR="9525" marT="9525" marB="0" anchor="b"/>
                </a:tc>
                <a:tc>
                  <a:txBody>
                    <a:bodyPr/>
                    <a:lstStyle/>
                    <a:p>
                      <a:pPr algn="r" fontAlgn="b"/>
                      <a:r>
                        <a:rPr lang="pt-BR" sz="2200" b="0" i="0" u="none" strike="noStrike">
                          <a:solidFill>
                            <a:srgbClr val="000000"/>
                          </a:solidFill>
                          <a:effectLst/>
                          <a:latin typeface="Calibri" panose="020F0502020204030204" pitchFamily="34" charset="0"/>
                        </a:rPr>
                        <a:t>12.935</a:t>
                      </a:r>
                    </a:p>
                  </a:txBody>
                  <a:tcPr marL="9525" marR="9525" marT="9525" marB="0" anchor="b"/>
                </a:tc>
                <a:tc>
                  <a:txBody>
                    <a:bodyPr/>
                    <a:lstStyle/>
                    <a:p>
                      <a:pPr algn="r" fontAlgn="b"/>
                      <a:r>
                        <a:rPr lang="pt-BR" sz="2200" b="0" i="0" u="none" strike="noStrike">
                          <a:solidFill>
                            <a:srgbClr val="000000"/>
                          </a:solidFill>
                          <a:effectLst/>
                          <a:latin typeface="Calibri" panose="020F0502020204030204" pitchFamily="34" charset="0"/>
                        </a:rPr>
                        <a:t>90,1%</a:t>
                      </a:r>
                    </a:p>
                  </a:txBody>
                  <a:tcPr marL="9525" marR="9525" marT="9525" marB="0" anchor="b"/>
                </a:tc>
                <a:extLst>
                  <a:ext uri="{0D108BD9-81ED-4DB2-BD59-A6C34878D82A}">
                    <a16:rowId xmlns:a16="http://schemas.microsoft.com/office/drawing/2014/main" val="4068627885"/>
                  </a:ext>
                </a:extLst>
              </a:tr>
              <a:tr h="341654">
                <a:tc>
                  <a:txBody>
                    <a:bodyPr/>
                    <a:lstStyle/>
                    <a:p>
                      <a:pPr algn="l" fontAlgn="b"/>
                      <a:r>
                        <a:rPr lang="pt-BR" sz="2200" b="0" i="0" u="none" strike="noStrike" dirty="0">
                          <a:solidFill>
                            <a:srgbClr val="000000"/>
                          </a:solidFill>
                          <a:effectLst/>
                          <a:latin typeface="Calibri" panose="020F0502020204030204" pitchFamily="34" charset="0"/>
                        </a:rPr>
                        <a:t>ADMINISTRADOR</a:t>
                      </a:r>
                    </a:p>
                  </a:txBody>
                  <a:tcPr marL="9525" marR="9525" marT="9525" marB="0" anchor="b"/>
                </a:tc>
                <a:tc>
                  <a:txBody>
                    <a:bodyPr/>
                    <a:lstStyle/>
                    <a:p>
                      <a:pPr algn="r" fontAlgn="b"/>
                      <a:r>
                        <a:rPr lang="pt-BR" sz="2200" b="0" i="0" u="none" strike="noStrike">
                          <a:solidFill>
                            <a:srgbClr val="000000"/>
                          </a:solidFill>
                          <a:effectLst/>
                          <a:latin typeface="Calibri" panose="020F0502020204030204" pitchFamily="34" charset="0"/>
                        </a:rPr>
                        <a:t>10.094</a:t>
                      </a:r>
                    </a:p>
                  </a:txBody>
                  <a:tcPr marL="9525" marR="9525" marT="9525" marB="0" anchor="b"/>
                </a:tc>
                <a:tc>
                  <a:txBody>
                    <a:bodyPr/>
                    <a:lstStyle/>
                    <a:p>
                      <a:pPr algn="r" fontAlgn="b"/>
                      <a:r>
                        <a:rPr lang="pt-BR" sz="2200" b="0" i="0" u="none" strike="noStrike">
                          <a:solidFill>
                            <a:srgbClr val="000000"/>
                          </a:solidFill>
                          <a:effectLst/>
                          <a:latin typeface="Calibri" panose="020F0502020204030204" pitchFamily="34" charset="0"/>
                        </a:rPr>
                        <a:t>9.293</a:t>
                      </a:r>
                    </a:p>
                  </a:txBody>
                  <a:tcPr marL="9525" marR="9525" marT="9525" marB="0" anchor="b"/>
                </a:tc>
                <a:tc>
                  <a:txBody>
                    <a:bodyPr/>
                    <a:lstStyle/>
                    <a:p>
                      <a:pPr algn="r" fontAlgn="b"/>
                      <a:r>
                        <a:rPr lang="pt-BR" sz="2200" b="0" i="0" u="none" strike="noStrike">
                          <a:solidFill>
                            <a:srgbClr val="000000"/>
                          </a:solidFill>
                          <a:effectLst/>
                          <a:latin typeface="Calibri" panose="020F0502020204030204" pitchFamily="34" charset="0"/>
                        </a:rPr>
                        <a:t>92,1%</a:t>
                      </a:r>
                    </a:p>
                  </a:txBody>
                  <a:tcPr marL="9525" marR="9525" marT="9525" marB="0" anchor="b"/>
                </a:tc>
                <a:extLst>
                  <a:ext uri="{0D108BD9-81ED-4DB2-BD59-A6C34878D82A}">
                    <a16:rowId xmlns:a16="http://schemas.microsoft.com/office/drawing/2014/main" val="2145394991"/>
                  </a:ext>
                </a:extLst>
              </a:tr>
              <a:tr h="341654">
                <a:tc>
                  <a:txBody>
                    <a:bodyPr/>
                    <a:lstStyle/>
                    <a:p>
                      <a:pPr algn="l" fontAlgn="b"/>
                      <a:r>
                        <a:rPr lang="pt-BR" sz="2200" b="0" i="0" u="none" strike="noStrike">
                          <a:solidFill>
                            <a:srgbClr val="000000"/>
                          </a:solidFill>
                          <a:effectLst/>
                          <a:latin typeface="Calibri" panose="020F0502020204030204" pitchFamily="34" charset="0"/>
                        </a:rPr>
                        <a:t>ASSISTENTE ADMINISTRATIVO</a:t>
                      </a:r>
                    </a:p>
                  </a:txBody>
                  <a:tcPr marL="9525" marR="9525" marT="9525" marB="0" anchor="b"/>
                </a:tc>
                <a:tc>
                  <a:txBody>
                    <a:bodyPr/>
                    <a:lstStyle/>
                    <a:p>
                      <a:pPr algn="r" fontAlgn="b"/>
                      <a:r>
                        <a:rPr lang="pt-BR" sz="2200" b="0" i="0" u="none" strike="noStrike">
                          <a:solidFill>
                            <a:srgbClr val="000000"/>
                          </a:solidFill>
                          <a:effectLst/>
                          <a:latin typeface="Calibri" panose="020F0502020204030204" pitchFamily="34" charset="0"/>
                        </a:rPr>
                        <a:t>4.439</a:t>
                      </a:r>
                    </a:p>
                  </a:txBody>
                  <a:tcPr marL="9525" marR="9525" marT="9525" marB="0" anchor="b"/>
                </a:tc>
                <a:tc>
                  <a:txBody>
                    <a:bodyPr/>
                    <a:lstStyle/>
                    <a:p>
                      <a:pPr algn="r" fontAlgn="b"/>
                      <a:r>
                        <a:rPr lang="pt-BR" sz="2200" b="0" i="0" u="none" strike="noStrike">
                          <a:solidFill>
                            <a:srgbClr val="000000"/>
                          </a:solidFill>
                          <a:effectLst/>
                          <a:latin typeface="Calibri" panose="020F0502020204030204" pitchFamily="34" charset="0"/>
                        </a:rPr>
                        <a:t>3.918</a:t>
                      </a:r>
                    </a:p>
                  </a:txBody>
                  <a:tcPr marL="9525" marR="9525" marT="9525" marB="0" anchor="b"/>
                </a:tc>
                <a:tc>
                  <a:txBody>
                    <a:bodyPr/>
                    <a:lstStyle/>
                    <a:p>
                      <a:pPr algn="r" fontAlgn="b"/>
                      <a:r>
                        <a:rPr lang="pt-BR" sz="2200" b="0" i="0" u="none" strike="noStrike">
                          <a:solidFill>
                            <a:srgbClr val="000000"/>
                          </a:solidFill>
                          <a:effectLst/>
                          <a:latin typeface="Calibri" panose="020F0502020204030204" pitchFamily="34" charset="0"/>
                        </a:rPr>
                        <a:t>88,3%</a:t>
                      </a:r>
                    </a:p>
                  </a:txBody>
                  <a:tcPr marL="9525" marR="9525" marT="9525" marB="0" anchor="b"/>
                </a:tc>
                <a:extLst>
                  <a:ext uri="{0D108BD9-81ED-4DB2-BD59-A6C34878D82A}">
                    <a16:rowId xmlns:a16="http://schemas.microsoft.com/office/drawing/2014/main" val="1574700544"/>
                  </a:ext>
                </a:extLst>
              </a:tr>
              <a:tr h="269301">
                <a:tc>
                  <a:txBody>
                    <a:bodyPr/>
                    <a:lstStyle/>
                    <a:p>
                      <a:pPr algn="l" fontAlgn="b"/>
                      <a:r>
                        <a:rPr lang="pt-BR" sz="2200" b="0" i="0" u="none" strike="noStrike">
                          <a:solidFill>
                            <a:srgbClr val="000000"/>
                          </a:solidFill>
                          <a:effectLst/>
                          <a:latin typeface="Calibri" panose="020F0502020204030204" pitchFamily="34" charset="0"/>
                        </a:rPr>
                        <a:t>ANALISTA DE PRODUTOS BANCARIOS</a:t>
                      </a:r>
                    </a:p>
                  </a:txBody>
                  <a:tcPr marL="9525" marR="9525" marT="9525" marB="0" anchor="b"/>
                </a:tc>
                <a:tc>
                  <a:txBody>
                    <a:bodyPr/>
                    <a:lstStyle/>
                    <a:p>
                      <a:pPr algn="r" fontAlgn="b"/>
                      <a:r>
                        <a:rPr lang="pt-BR" sz="2200" b="0" i="0" u="none" strike="noStrike">
                          <a:solidFill>
                            <a:srgbClr val="000000"/>
                          </a:solidFill>
                          <a:effectLst/>
                          <a:latin typeface="Calibri" panose="020F0502020204030204" pitchFamily="34" charset="0"/>
                        </a:rPr>
                        <a:t>9.865</a:t>
                      </a:r>
                    </a:p>
                  </a:txBody>
                  <a:tcPr marL="9525" marR="9525" marT="9525" marB="0" anchor="b"/>
                </a:tc>
                <a:tc>
                  <a:txBody>
                    <a:bodyPr/>
                    <a:lstStyle/>
                    <a:p>
                      <a:pPr algn="r" fontAlgn="b"/>
                      <a:r>
                        <a:rPr lang="pt-BR" sz="2200" b="0" i="0" u="none" strike="noStrike">
                          <a:solidFill>
                            <a:srgbClr val="000000"/>
                          </a:solidFill>
                          <a:effectLst/>
                          <a:latin typeface="Calibri" panose="020F0502020204030204" pitchFamily="34" charset="0"/>
                        </a:rPr>
                        <a:t>8.725</a:t>
                      </a:r>
                    </a:p>
                  </a:txBody>
                  <a:tcPr marL="9525" marR="9525" marT="9525" marB="0" anchor="b"/>
                </a:tc>
                <a:tc>
                  <a:txBody>
                    <a:bodyPr/>
                    <a:lstStyle/>
                    <a:p>
                      <a:pPr algn="r" fontAlgn="b"/>
                      <a:r>
                        <a:rPr lang="pt-BR" sz="2200" b="0" i="0" u="none" strike="noStrike">
                          <a:solidFill>
                            <a:srgbClr val="000000"/>
                          </a:solidFill>
                          <a:effectLst/>
                          <a:latin typeface="Calibri" panose="020F0502020204030204" pitchFamily="34" charset="0"/>
                        </a:rPr>
                        <a:t>88,4%</a:t>
                      </a:r>
                    </a:p>
                  </a:txBody>
                  <a:tcPr marL="9525" marR="9525" marT="9525" marB="0" anchor="b"/>
                </a:tc>
                <a:extLst>
                  <a:ext uri="{0D108BD9-81ED-4DB2-BD59-A6C34878D82A}">
                    <a16:rowId xmlns:a16="http://schemas.microsoft.com/office/drawing/2014/main" val="603766824"/>
                  </a:ext>
                </a:extLst>
              </a:tr>
              <a:tr h="509207">
                <a:tc>
                  <a:txBody>
                    <a:bodyPr/>
                    <a:lstStyle/>
                    <a:p>
                      <a:pPr algn="l" fontAlgn="b"/>
                      <a:r>
                        <a:rPr lang="pt-BR" sz="2200" b="0" i="0" u="none" strike="noStrike" dirty="0">
                          <a:solidFill>
                            <a:srgbClr val="000000"/>
                          </a:solidFill>
                          <a:effectLst/>
                          <a:latin typeface="Calibri" panose="020F0502020204030204" pitchFamily="34" charset="0"/>
                        </a:rPr>
                        <a:t>ANALISTA DE NEGOCIOS (A)</a:t>
                      </a:r>
                    </a:p>
                  </a:txBody>
                  <a:tcPr marL="9525" marR="9525" marT="9525" marB="0" anchor="b"/>
                </a:tc>
                <a:tc>
                  <a:txBody>
                    <a:bodyPr/>
                    <a:lstStyle/>
                    <a:p>
                      <a:pPr algn="r" fontAlgn="b"/>
                      <a:r>
                        <a:rPr lang="pt-BR" sz="2200" b="0" i="0" u="none" strike="noStrike">
                          <a:solidFill>
                            <a:srgbClr val="000000"/>
                          </a:solidFill>
                          <a:effectLst/>
                          <a:latin typeface="Calibri" panose="020F0502020204030204" pitchFamily="34" charset="0"/>
                        </a:rPr>
                        <a:t>7.373</a:t>
                      </a:r>
                    </a:p>
                  </a:txBody>
                  <a:tcPr marL="9525" marR="9525" marT="9525" marB="0" anchor="b"/>
                </a:tc>
                <a:tc>
                  <a:txBody>
                    <a:bodyPr/>
                    <a:lstStyle/>
                    <a:p>
                      <a:pPr algn="r" fontAlgn="b"/>
                      <a:r>
                        <a:rPr lang="pt-BR" sz="2200" b="0" i="0" u="none" strike="noStrike">
                          <a:solidFill>
                            <a:srgbClr val="000000"/>
                          </a:solidFill>
                          <a:effectLst/>
                          <a:latin typeface="Calibri" panose="020F0502020204030204" pitchFamily="34" charset="0"/>
                        </a:rPr>
                        <a:t>6.478</a:t>
                      </a:r>
                    </a:p>
                  </a:txBody>
                  <a:tcPr marL="9525" marR="9525" marT="9525" marB="0" anchor="b"/>
                </a:tc>
                <a:tc>
                  <a:txBody>
                    <a:bodyPr/>
                    <a:lstStyle/>
                    <a:p>
                      <a:pPr algn="r" fontAlgn="b"/>
                      <a:r>
                        <a:rPr lang="pt-BR" sz="2200" b="0" i="0" u="none" strike="noStrike" dirty="0">
                          <a:solidFill>
                            <a:srgbClr val="000000"/>
                          </a:solidFill>
                          <a:effectLst/>
                          <a:latin typeface="Calibri" panose="020F0502020204030204" pitchFamily="34" charset="0"/>
                        </a:rPr>
                        <a:t>87,9%</a:t>
                      </a:r>
                    </a:p>
                  </a:txBody>
                  <a:tcPr marL="9525" marR="9525" marT="9525" marB="0" anchor="b"/>
                </a:tc>
                <a:extLst>
                  <a:ext uri="{0D108BD9-81ED-4DB2-BD59-A6C34878D82A}">
                    <a16:rowId xmlns:a16="http://schemas.microsoft.com/office/drawing/2014/main" val="348527716"/>
                  </a:ext>
                </a:extLst>
              </a:tr>
            </a:tbl>
          </a:graphicData>
        </a:graphic>
      </p:graphicFrame>
      <p:sp>
        <p:nvSpPr>
          <p:cNvPr id="3" name="Retângulo 2">
            <a:extLst>
              <a:ext uri="{FF2B5EF4-FFF2-40B4-BE49-F238E27FC236}">
                <a16:creationId xmlns:a16="http://schemas.microsoft.com/office/drawing/2014/main" id="{4E9B7AEA-C5B3-F0DE-5CA9-E4D3E37272E2}"/>
              </a:ext>
            </a:extLst>
          </p:cNvPr>
          <p:cNvSpPr/>
          <p:nvPr/>
        </p:nvSpPr>
        <p:spPr>
          <a:xfrm rot="16200000">
            <a:off x="9456207" y="4254331"/>
            <a:ext cx="4468674" cy="369332"/>
          </a:xfrm>
          <a:prstGeom prst="rect">
            <a:avLst/>
          </a:prstGeom>
        </p:spPr>
        <p:txBody>
          <a:bodyPr wrap="square">
            <a:spAutoFit/>
          </a:bodyPr>
          <a:lstStyle/>
          <a:p>
            <a:r>
              <a:rPr lang="pt-BR" sz="900" b="1" dirty="0">
                <a:solidFill>
                  <a:schemeClr val="bg2">
                    <a:lumMod val="25000"/>
                  </a:schemeClr>
                </a:solidFill>
                <a:latin typeface="Trebuchet MS" panose="020B0603020202020204" pitchFamily="34" charset="0"/>
              </a:rPr>
              <a:t>Fonte: RAIS, MTE </a:t>
            </a:r>
          </a:p>
          <a:p>
            <a:r>
              <a:rPr lang="pt-BR" sz="900" b="1" dirty="0">
                <a:solidFill>
                  <a:schemeClr val="bg2">
                    <a:lumMod val="25000"/>
                  </a:schemeClr>
                </a:solidFill>
                <a:latin typeface="Trebuchet MS" panose="020B0603020202020204" pitchFamily="34" charset="0"/>
              </a:rPr>
              <a:t>Elaboração:  REDE BANCÁRIOS - DIEESE</a:t>
            </a:r>
            <a:endParaRPr lang="pt-BR" sz="900" dirty="0">
              <a:solidFill>
                <a:schemeClr val="bg2">
                  <a:lumMod val="25000"/>
                </a:schemeClr>
              </a:solidFill>
            </a:endParaRPr>
          </a:p>
        </p:txBody>
      </p:sp>
    </p:spTree>
    <p:extLst>
      <p:ext uri="{BB962C8B-B14F-4D97-AF65-F5344CB8AC3E}">
        <p14:creationId xmlns:p14="http://schemas.microsoft.com/office/powerpoint/2010/main" val="1445336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21CAEE-9879-B45D-95B2-6549C78906BA}"/>
              </a:ext>
            </a:extLst>
          </p:cNvPr>
          <p:cNvSpPr>
            <a:spLocks noGrp="1"/>
          </p:cNvSpPr>
          <p:nvPr>
            <p:ph type="title"/>
          </p:nvPr>
        </p:nvSpPr>
        <p:spPr>
          <a:xfrm>
            <a:off x="581192" y="616431"/>
            <a:ext cx="11029616" cy="1013800"/>
          </a:xfrm>
        </p:spPr>
        <p:txBody>
          <a:bodyPr>
            <a:normAutofit fontScale="90000"/>
          </a:bodyPr>
          <a:lstStyle/>
          <a:p>
            <a:r>
              <a:rPr lang="pt-BR" dirty="0"/>
              <a:t>Proporção de bancários por sexo e escolaridade e diferença de remuneração entre homens e mulheres - 2021</a:t>
            </a:r>
          </a:p>
        </p:txBody>
      </p:sp>
      <p:graphicFrame>
        <p:nvGraphicFramePr>
          <p:cNvPr id="4" name="Tabela 4">
            <a:extLst>
              <a:ext uri="{FF2B5EF4-FFF2-40B4-BE49-F238E27FC236}">
                <a16:creationId xmlns:a16="http://schemas.microsoft.com/office/drawing/2014/main" id="{C0A29A4E-6384-C193-32B6-DAAC3A99688A}"/>
              </a:ext>
            </a:extLst>
          </p:cNvPr>
          <p:cNvGraphicFramePr>
            <a:graphicFrameLocks noGrp="1"/>
          </p:cNvGraphicFramePr>
          <p:nvPr>
            <p:ph idx="1"/>
            <p:extLst>
              <p:ext uri="{D42A27DB-BD31-4B8C-83A1-F6EECF244321}">
                <p14:modId xmlns:p14="http://schemas.microsoft.com/office/powerpoint/2010/main" val="1646370663"/>
              </p:ext>
            </p:extLst>
          </p:nvPr>
        </p:nvGraphicFramePr>
        <p:xfrm>
          <a:off x="581024" y="2181225"/>
          <a:ext cx="11134724" cy="3662364"/>
        </p:xfrm>
        <a:graphic>
          <a:graphicData uri="http://schemas.openxmlformats.org/drawingml/2006/table">
            <a:tbl>
              <a:tblPr firstRow="1" bandRow="1">
                <a:tableStyleId>{5C22544A-7EE6-4342-B048-85BDC9FD1C3A}</a:tableStyleId>
              </a:tblPr>
              <a:tblGrid>
                <a:gridCol w="2783681">
                  <a:extLst>
                    <a:ext uri="{9D8B030D-6E8A-4147-A177-3AD203B41FA5}">
                      <a16:colId xmlns:a16="http://schemas.microsoft.com/office/drawing/2014/main" val="3042175306"/>
                    </a:ext>
                  </a:extLst>
                </a:gridCol>
                <a:gridCol w="2783681">
                  <a:extLst>
                    <a:ext uri="{9D8B030D-6E8A-4147-A177-3AD203B41FA5}">
                      <a16:colId xmlns:a16="http://schemas.microsoft.com/office/drawing/2014/main" val="3344816891"/>
                    </a:ext>
                  </a:extLst>
                </a:gridCol>
                <a:gridCol w="2783681">
                  <a:extLst>
                    <a:ext uri="{9D8B030D-6E8A-4147-A177-3AD203B41FA5}">
                      <a16:colId xmlns:a16="http://schemas.microsoft.com/office/drawing/2014/main" val="2678600698"/>
                    </a:ext>
                  </a:extLst>
                </a:gridCol>
                <a:gridCol w="2783681">
                  <a:extLst>
                    <a:ext uri="{9D8B030D-6E8A-4147-A177-3AD203B41FA5}">
                      <a16:colId xmlns:a16="http://schemas.microsoft.com/office/drawing/2014/main" val="2512177439"/>
                    </a:ext>
                  </a:extLst>
                </a:gridCol>
              </a:tblGrid>
              <a:tr h="734478">
                <a:tc>
                  <a:txBody>
                    <a:bodyPr/>
                    <a:lstStyle/>
                    <a:p>
                      <a:pPr algn="ctr" fontAlgn="b"/>
                      <a:r>
                        <a:rPr lang="pt-BR" sz="1800" b="1" i="0" u="none" strike="noStrike" dirty="0">
                          <a:solidFill>
                            <a:schemeClr val="bg1"/>
                          </a:solidFill>
                          <a:effectLst/>
                          <a:latin typeface="Calibri" panose="020F0502020204030204" pitchFamily="34" charset="0"/>
                        </a:rPr>
                        <a:t>Grau Escolaridade</a:t>
                      </a:r>
                    </a:p>
                  </a:txBody>
                  <a:tcPr marL="9525" marR="9525" marT="9525" marB="0" anchor="ctr"/>
                </a:tc>
                <a:tc>
                  <a:txBody>
                    <a:bodyPr/>
                    <a:lstStyle/>
                    <a:p>
                      <a:pPr algn="ctr" fontAlgn="b"/>
                      <a:r>
                        <a:rPr lang="pt-BR" sz="1800" b="1" i="0" u="none" strike="noStrike" dirty="0">
                          <a:solidFill>
                            <a:schemeClr val="bg1"/>
                          </a:solidFill>
                          <a:effectLst/>
                          <a:latin typeface="Calibri" panose="020F0502020204030204" pitchFamily="34" charset="0"/>
                        </a:rPr>
                        <a:t>Homens</a:t>
                      </a:r>
                    </a:p>
                  </a:txBody>
                  <a:tcPr marL="9525" marR="9525" marT="9525" marB="0" anchor="ctr"/>
                </a:tc>
                <a:tc>
                  <a:txBody>
                    <a:bodyPr/>
                    <a:lstStyle/>
                    <a:p>
                      <a:pPr algn="ctr" fontAlgn="b"/>
                      <a:r>
                        <a:rPr lang="pt-BR" sz="1800" b="1" i="0" u="none" strike="noStrike" dirty="0">
                          <a:solidFill>
                            <a:schemeClr val="bg1"/>
                          </a:solidFill>
                          <a:effectLst/>
                          <a:latin typeface="Calibri" panose="020F0502020204030204" pitchFamily="34" charset="0"/>
                        </a:rPr>
                        <a:t>Mulheres</a:t>
                      </a:r>
                    </a:p>
                  </a:txBody>
                  <a:tcPr marL="9525" marR="9525" marT="9525" marB="0" anchor="ctr"/>
                </a:tc>
                <a:tc>
                  <a:txBody>
                    <a:bodyPr/>
                    <a:lstStyle/>
                    <a:p>
                      <a:pPr algn="ctr" fontAlgn="b"/>
                      <a:r>
                        <a:rPr lang="pt-BR" sz="1800" b="1" i="0" u="none" strike="noStrike" dirty="0">
                          <a:solidFill>
                            <a:schemeClr val="bg1"/>
                          </a:solidFill>
                          <a:effectLst/>
                          <a:latin typeface="Calibri" panose="020F0502020204030204" pitchFamily="34" charset="0"/>
                        </a:rPr>
                        <a:t>Razão Salarial Mulheres/Homens</a:t>
                      </a:r>
                    </a:p>
                  </a:txBody>
                  <a:tcPr marL="9525" marR="9525" marT="9525" marB="0" anchor="ctr"/>
                </a:tc>
                <a:extLst>
                  <a:ext uri="{0D108BD9-81ED-4DB2-BD59-A6C34878D82A}">
                    <a16:rowId xmlns:a16="http://schemas.microsoft.com/office/drawing/2014/main" val="644905693"/>
                  </a:ext>
                </a:extLst>
              </a:tr>
              <a:tr h="487981">
                <a:tc>
                  <a:txBody>
                    <a:bodyPr/>
                    <a:lstStyle/>
                    <a:p>
                      <a:pPr algn="l" fontAlgn="b"/>
                      <a:r>
                        <a:rPr lang="pt-BR" sz="2200" b="0" i="0" u="none" strike="noStrike" dirty="0">
                          <a:solidFill>
                            <a:srgbClr val="000000"/>
                          </a:solidFill>
                          <a:effectLst/>
                          <a:latin typeface="Calibri" panose="020F0502020204030204" pitchFamily="34" charset="0"/>
                        </a:rPr>
                        <a:t>Médio Completo</a:t>
                      </a:r>
                    </a:p>
                  </a:txBody>
                  <a:tcPr marL="9525" marR="9525" marT="9525" marB="0" anchor="ctr"/>
                </a:tc>
                <a:tc>
                  <a:txBody>
                    <a:bodyPr/>
                    <a:lstStyle/>
                    <a:p>
                      <a:pPr algn="ctr" fontAlgn="b"/>
                      <a:r>
                        <a:rPr lang="pt-BR" sz="2200" b="0" i="0" u="none" strike="noStrike" dirty="0">
                          <a:solidFill>
                            <a:srgbClr val="000000"/>
                          </a:solidFill>
                          <a:effectLst/>
                          <a:latin typeface="Calibri" panose="020F0502020204030204" pitchFamily="34" charset="0"/>
                        </a:rPr>
                        <a:t>9,8%</a:t>
                      </a:r>
                    </a:p>
                  </a:txBody>
                  <a:tcPr marL="9525" marR="9525" marT="9525" marB="0" anchor="b"/>
                </a:tc>
                <a:tc>
                  <a:txBody>
                    <a:bodyPr/>
                    <a:lstStyle/>
                    <a:p>
                      <a:pPr algn="ctr" fontAlgn="b"/>
                      <a:r>
                        <a:rPr lang="pt-BR" sz="2200" b="0" i="0" u="none" strike="noStrike">
                          <a:solidFill>
                            <a:srgbClr val="000000"/>
                          </a:solidFill>
                          <a:effectLst/>
                          <a:latin typeface="Calibri" panose="020F0502020204030204" pitchFamily="34" charset="0"/>
                        </a:rPr>
                        <a:t>6,9%</a:t>
                      </a:r>
                    </a:p>
                  </a:txBody>
                  <a:tcPr marL="9525" marR="9525" marT="9525" marB="0" anchor="b"/>
                </a:tc>
                <a:tc>
                  <a:txBody>
                    <a:bodyPr/>
                    <a:lstStyle/>
                    <a:p>
                      <a:pPr algn="ctr" fontAlgn="b"/>
                      <a:r>
                        <a:rPr lang="pt-BR" sz="2200" b="0" i="0" u="none" strike="noStrike">
                          <a:solidFill>
                            <a:srgbClr val="000000"/>
                          </a:solidFill>
                          <a:effectLst/>
                          <a:latin typeface="Calibri" panose="020F0502020204030204" pitchFamily="34" charset="0"/>
                        </a:rPr>
                        <a:t>80,6%</a:t>
                      </a:r>
                    </a:p>
                  </a:txBody>
                  <a:tcPr marL="9525" marR="9525" marT="9525" marB="0" anchor="b"/>
                </a:tc>
                <a:extLst>
                  <a:ext uri="{0D108BD9-81ED-4DB2-BD59-A6C34878D82A}">
                    <a16:rowId xmlns:a16="http://schemas.microsoft.com/office/drawing/2014/main" val="1435245559"/>
                  </a:ext>
                </a:extLst>
              </a:tr>
              <a:tr h="487981">
                <a:tc>
                  <a:txBody>
                    <a:bodyPr/>
                    <a:lstStyle/>
                    <a:p>
                      <a:pPr algn="l" fontAlgn="b"/>
                      <a:r>
                        <a:rPr lang="pt-BR" sz="2200" b="0" i="0" u="none" strike="noStrike" dirty="0">
                          <a:solidFill>
                            <a:srgbClr val="000000"/>
                          </a:solidFill>
                          <a:effectLst/>
                          <a:latin typeface="Calibri" panose="020F0502020204030204" pitchFamily="34" charset="0"/>
                        </a:rPr>
                        <a:t>Superior Incompleto</a:t>
                      </a:r>
                    </a:p>
                  </a:txBody>
                  <a:tcPr marL="9525" marR="9525" marT="9525" marB="0" anchor="ctr"/>
                </a:tc>
                <a:tc>
                  <a:txBody>
                    <a:bodyPr/>
                    <a:lstStyle/>
                    <a:p>
                      <a:pPr algn="ctr" fontAlgn="b"/>
                      <a:r>
                        <a:rPr lang="pt-BR" sz="2200" b="0" i="0" u="none" strike="noStrike" dirty="0">
                          <a:solidFill>
                            <a:srgbClr val="000000"/>
                          </a:solidFill>
                          <a:effectLst/>
                          <a:latin typeface="Calibri" panose="020F0502020204030204" pitchFamily="34" charset="0"/>
                        </a:rPr>
                        <a:t>12,4%</a:t>
                      </a:r>
                    </a:p>
                  </a:txBody>
                  <a:tcPr marL="9525" marR="9525" marT="9525" marB="0" anchor="b"/>
                </a:tc>
                <a:tc>
                  <a:txBody>
                    <a:bodyPr/>
                    <a:lstStyle/>
                    <a:p>
                      <a:pPr algn="ctr" fontAlgn="b"/>
                      <a:r>
                        <a:rPr lang="pt-BR" sz="2200" b="0" i="0" u="none" strike="noStrike">
                          <a:solidFill>
                            <a:srgbClr val="000000"/>
                          </a:solidFill>
                          <a:effectLst/>
                          <a:latin typeface="Calibri" panose="020F0502020204030204" pitchFamily="34" charset="0"/>
                        </a:rPr>
                        <a:t>12,6%</a:t>
                      </a:r>
                    </a:p>
                  </a:txBody>
                  <a:tcPr marL="9525" marR="9525" marT="9525" marB="0" anchor="b"/>
                </a:tc>
                <a:tc>
                  <a:txBody>
                    <a:bodyPr/>
                    <a:lstStyle/>
                    <a:p>
                      <a:pPr algn="ctr" fontAlgn="b"/>
                      <a:r>
                        <a:rPr lang="pt-BR" sz="2200" b="0" i="0" u="none" strike="noStrike">
                          <a:solidFill>
                            <a:srgbClr val="000000"/>
                          </a:solidFill>
                          <a:effectLst/>
                          <a:latin typeface="Calibri" panose="020F0502020204030204" pitchFamily="34" charset="0"/>
                        </a:rPr>
                        <a:t>84,0%</a:t>
                      </a:r>
                    </a:p>
                  </a:txBody>
                  <a:tcPr marL="9525" marR="9525" marT="9525" marB="0" anchor="b"/>
                </a:tc>
                <a:extLst>
                  <a:ext uri="{0D108BD9-81ED-4DB2-BD59-A6C34878D82A}">
                    <a16:rowId xmlns:a16="http://schemas.microsoft.com/office/drawing/2014/main" val="3656344837"/>
                  </a:ext>
                </a:extLst>
              </a:tr>
              <a:tr h="487981">
                <a:tc>
                  <a:txBody>
                    <a:bodyPr/>
                    <a:lstStyle/>
                    <a:p>
                      <a:pPr algn="l" fontAlgn="b"/>
                      <a:r>
                        <a:rPr lang="pt-BR" sz="2200" b="0" i="0" u="none" strike="noStrike" dirty="0">
                          <a:solidFill>
                            <a:srgbClr val="000000"/>
                          </a:solidFill>
                          <a:effectLst/>
                          <a:latin typeface="Calibri" panose="020F0502020204030204" pitchFamily="34" charset="0"/>
                        </a:rPr>
                        <a:t>Superior Completo</a:t>
                      </a:r>
                    </a:p>
                  </a:txBody>
                  <a:tcPr marL="9525" marR="9525" marT="9525" marB="0" anchor="ctr"/>
                </a:tc>
                <a:tc>
                  <a:txBody>
                    <a:bodyPr/>
                    <a:lstStyle/>
                    <a:p>
                      <a:pPr algn="ctr" fontAlgn="b"/>
                      <a:r>
                        <a:rPr lang="pt-BR" sz="2200" b="0" i="0" u="none" strike="noStrike">
                          <a:solidFill>
                            <a:srgbClr val="000000"/>
                          </a:solidFill>
                          <a:effectLst/>
                          <a:latin typeface="Calibri" panose="020F0502020204030204" pitchFamily="34" charset="0"/>
                        </a:rPr>
                        <a:t>75,4%</a:t>
                      </a:r>
                    </a:p>
                  </a:txBody>
                  <a:tcPr marL="9525" marR="9525" marT="9525" marB="0" anchor="b"/>
                </a:tc>
                <a:tc>
                  <a:txBody>
                    <a:bodyPr/>
                    <a:lstStyle/>
                    <a:p>
                      <a:pPr algn="ctr" fontAlgn="b"/>
                      <a:r>
                        <a:rPr lang="pt-BR" sz="2200" b="0" i="0" u="none" strike="noStrike">
                          <a:solidFill>
                            <a:srgbClr val="000000"/>
                          </a:solidFill>
                          <a:effectLst/>
                          <a:latin typeface="Calibri" panose="020F0502020204030204" pitchFamily="34" charset="0"/>
                        </a:rPr>
                        <a:t>78,7%</a:t>
                      </a:r>
                    </a:p>
                  </a:txBody>
                  <a:tcPr marL="9525" marR="9525" marT="9525" marB="0" anchor="b"/>
                </a:tc>
                <a:tc>
                  <a:txBody>
                    <a:bodyPr/>
                    <a:lstStyle/>
                    <a:p>
                      <a:pPr algn="ctr" fontAlgn="b"/>
                      <a:r>
                        <a:rPr lang="pt-BR" sz="2200" b="0" i="0" u="none" strike="noStrike">
                          <a:solidFill>
                            <a:srgbClr val="000000"/>
                          </a:solidFill>
                          <a:effectLst/>
                          <a:latin typeface="Calibri" panose="020F0502020204030204" pitchFamily="34" charset="0"/>
                        </a:rPr>
                        <a:t>77,4%</a:t>
                      </a:r>
                    </a:p>
                  </a:txBody>
                  <a:tcPr marL="9525" marR="9525" marT="9525" marB="0" anchor="b"/>
                </a:tc>
                <a:extLst>
                  <a:ext uri="{0D108BD9-81ED-4DB2-BD59-A6C34878D82A}">
                    <a16:rowId xmlns:a16="http://schemas.microsoft.com/office/drawing/2014/main" val="3721360547"/>
                  </a:ext>
                </a:extLst>
              </a:tr>
              <a:tr h="487981">
                <a:tc>
                  <a:txBody>
                    <a:bodyPr/>
                    <a:lstStyle/>
                    <a:p>
                      <a:pPr algn="l" fontAlgn="b"/>
                      <a:r>
                        <a:rPr lang="pt-BR" sz="2200" b="0" i="0" u="none" strike="noStrike" dirty="0">
                          <a:solidFill>
                            <a:srgbClr val="000000"/>
                          </a:solidFill>
                          <a:effectLst/>
                          <a:latin typeface="Calibri" panose="020F0502020204030204" pitchFamily="34" charset="0"/>
                        </a:rPr>
                        <a:t>Mestrado</a:t>
                      </a:r>
                    </a:p>
                  </a:txBody>
                  <a:tcPr marL="9525" marR="9525" marT="9525" marB="0" anchor="ctr"/>
                </a:tc>
                <a:tc>
                  <a:txBody>
                    <a:bodyPr/>
                    <a:lstStyle/>
                    <a:p>
                      <a:pPr algn="ctr" fontAlgn="b"/>
                      <a:r>
                        <a:rPr lang="pt-BR" sz="2200" b="0" i="0" u="none" strike="noStrike">
                          <a:solidFill>
                            <a:srgbClr val="000000"/>
                          </a:solidFill>
                          <a:effectLst/>
                          <a:latin typeface="Calibri" panose="020F0502020204030204" pitchFamily="34" charset="0"/>
                        </a:rPr>
                        <a:t>1,6%</a:t>
                      </a:r>
                    </a:p>
                  </a:txBody>
                  <a:tcPr marL="9525" marR="9525" marT="9525" marB="0" anchor="b"/>
                </a:tc>
                <a:tc>
                  <a:txBody>
                    <a:bodyPr/>
                    <a:lstStyle/>
                    <a:p>
                      <a:pPr algn="ctr" fontAlgn="b"/>
                      <a:r>
                        <a:rPr lang="pt-BR" sz="2200" b="0" i="0" u="none" strike="noStrike" dirty="0">
                          <a:solidFill>
                            <a:srgbClr val="000000"/>
                          </a:solidFill>
                          <a:effectLst/>
                          <a:latin typeface="Calibri" panose="020F0502020204030204" pitchFamily="34" charset="0"/>
                        </a:rPr>
                        <a:t>1,0%</a:t>
                      </a:r>
                    </a:p>
                  </a:txBody>
                  <a:tcPr marL="9525" marR="9525" marT="9525" marB="0" anchor="b"/>
                </a:tc>
                <a:tc>
                  <a:txBody>
                    <a:bodyPr/>
                    <a:lstStyle/>
                    <a:p>
                      <a:pPr algn="ctr" fontAlgn="b"/>
                      <a:r>
                        <a:rPr lang="pt-BR" sz="2200" b="0" i="0" u="none" strike="noStrike">
                          <a:solidFill>
                            <a:srgbClr val="000000"/>
                          </a:solidFill>
                          <a:effectLst/>
                          <a:latin typeface="Calibri" panose="020F0502020204030204" pitchFamily="34" charset="0"/>
                        </a:rPr>
                        <a:t>74,5%</a:t>
                      </a:r>
                    </a:p>
                  </a:txBody>
                  <a:tcPr marL="9525" marR="9525" marT="9525" marB="0" anchor="b"/>
                </a:tc>
                <a:extLst>
                  <a:ext uri="{0D108BD9-81ED-4DB2-BD59-A6C34878D82A}">
                    <a16:rowId xmlns:a16="http://schemas.microsoft.com/office/drawing/2014/main" val="1399851957"/>
                  </a:ext>
                </a:extLst>
              </a:tr>
              <a:tr h="487981">
                <a:tc>
                  <a:txBody>
                    <a:bodyPr/>
                    <a:lstStyle/>
                    <a:p>
                      <a:pPr algn="l" fontAlgn="b"/>
                      <a:r>
                        <a:rPr lang="pt-BR" sz="2200" b="0" i="0" u="none" strike="noStrike" dirty="0">
                          <a:solidFill>
                            <a:srgbClr val="000000"/>
                          </a:solidFill>
                          <a:effectLst/>
                          <a:latin typeface="Calibri" panose="020F0502020204030204" pitchFamily="34" charset="0"/>
                        </a:rPr>
                        <a:t>Doutorado</a:t>
                      </a:r>
                    </a:p>
                  </a:txBody>
                  <a:tcPr marL="9525" marR="9525" marT="9525" marB="0" anchor="ctr"/>
                </a:tc>
                <a:tc>
                  <a:txBody>
                    <a:bodyPr/>
                    <a:lstStyle/>
                    <a:p>
                      <a:pPr algn="ctr" fontAlgn="b"/>
                      <a:r>
                        <a:rPr lang="pt-BR" sz="2200" b="0" i="0" u="none" strike="noStrike">
                          <a:solidFill>
                            <a:srgbClr val="000000"/>
                          </a:solidFill>
                          <a:effectLst/>
                          <a:latin typeface="Calibri" panose="020F0502020204030204" pitchFamily="34" charset="0"/>
                        </a:rPr>
                        <a:t>0,3%</a:t>
                      </a:r>
                    </a:p>
                  </a:txBody>
                  <a:tcPr marL="9525" marR="9525" marT="9525" marB="0" anchor="b"/>
                </a:tc>
                <a:tc>
                  <a:txBody>
                    <a:bodyPr/>
                    <a:lstStyle/>
                    <a:p>
                      <a:pPr algn="ctr" fontAlgn="b"/>
                      <a:r>
                        <a:rPr lang="pt-BR" sz="2200" b="0" i="0" u="none" strike="noStrike" dirty="0">
                          <a:solidFill>
                            <a:srgbClr val="000000"/>
                          </a:solidFill>
                          <a:effectLst/>
                          <a:latin typeface="Calibri" panose="020F0502020204030204" pitchFamily="34" charset="0"/>
                        </a:rPr>
                        <a:t>0,3%</a:t>
                      </a:r>
                    </a:p>
                  </a:txBody>
                  <a:tcPr marL="9525" marR="9525" marT="9525" marB="0" anchor="b"/>
                </a:tc>
                <a:tc>
                  <a:txBody>
                    <a:bodyPr/>
                    <a:lstStyle/>
                    <a:p>
                      <a:pPr algn="ctr" fontAlgn="b"/>
                      <a:r>
                        <a:rPr lang="pt-BR" sz="2200" b="0" i="0" u="none" strike="noStrike">
                          <a:solidFill>
                            <a:srgbClr val="000000"/>
                          </a:solidFill>
                          <a:effectLst/>
                          <a:latin typeface="Calibri" panose="020F0502020204030204" pitchFamily="34" charset="0"/>
                        </a:rPr>
                        <a:t>65,5%</a:t>
                      </a:r>
                    </a:p>
                  </a:txBody>
                  <a:tcPr marL="9525" marR="9525" marT="9525" marB="0" anchor="b"/>
                </a:tc>
                <a:extLst>
                  <a:ext uri="{0D108BD9-81ED-4DB2-BD59-A6C34878D82A}">
                    <a16:rowId xmlns:a16="http://schemas.microsoft.com/office/drawing/2014/main" val="2761701858"/>
                  </a:ext>
                </a:extLst>
              </a:tr>
              <a:tr h="487981">
                <a:tc>
                  <a:txBody>
                    <a:bodyPr/>
                    <a:lstStyle/>
                    <a:p>
                      <a:pPr algn="l" fontAlgn="b"/>
                      <a:r>
                        <a:rPr lang="pt-BR" sz="2200" b="0" i="0" u="none" strike="noStrike" dirty="0">
                          <a:solidFill>
                            <a:srgbClr val="000000"/>
                          </a:solidFill>
                          <a:effectLst/>
                          <a:latin typeface="Calibri" panose="020F0502020204030204" pitchFamily="34" charset="0"/>
                        </a:rPr>
                        <a:t>Total</a:t>
                      </a:r>
                    </a:p>
                  </a:txBody>
                  <a:tcPr marL="9525" marR="9525" marT="9525" marB="0" anchor="ctr"/>
                </a:tc>
                <a:tc>
                  <a:txBody>
                    <a:bodyPr/>
                    <a:lstStyle/>
                    <a:p>
                      <a:pPr algn="ctr" fontAlgn="b"/>
                      <a:r>
                        <a:rPr lang="pt-BR" sz="2200" b="0" i="0" u="none" strike="noStrike">
                          <a:solidFill>
                            <a:srgbClr val="000000"/>
                          </a:solidFill>
                          <a:effectLst/>
                          <a:latin typeface="Calibri" panose="020F0502020204030204" pitchFamily="34" charset="0"/>
                        </a:rPr>
                        <a:t>100,0%</a:t>
                      </a:r>
                    </a:p>
                  </a:txBody>
                  <a:tcPr marL="9525" marR="9525" marT="9525" marB="0" anchor="b"/>
                </a:tc>
                <a:tc>
                  <a:txBody>
                    <a:bodyPr/>
                    <a:lstStyle/>
                    <a:p>
                      <a:pPr algn="ctr" fontAlgn="b"/>
                      <a:r>
                        <a:rPr lang="pt-BR" sz="2200" b="0" i="0" u="none" strike="noStrike" dirty="0">
                          <a:solidFill>
                            <a:srgbClr val="000000"/>
                          </a:solidFill>
                          <a:effectLst/>
                          <a:latin typeface="Calibri" panose="020F0502020204030204" pitchFamily="34" charset="0"/>
                        </a:rPr>
                        <a:t>100,0%</a:t>
                      </a:r>
                    </a:p>
                  </a:txBody>
                  <a:tcPr marL="9525" marR="9525" marT="9525" marB="0" anchor="b"/>
                </a:tc>
                <a:tc>
                  <a:txBody>
                    <a:bodyPr/>
                    <a:lstStyle/>
                    <a:p>
                      <a:pPr algn="ctr" fontAlgn="b"/>
                      <a:r>
                        <a:rPr lang="pt-BR" sz="2200" b="0" i="0" u="none" strike="noStrike" dirty="0">
                          <a:solidFill>
                            <a:srgbClr val="000000"/>
                          </a:solidFill>
                          <a:effectLst/>
                          <a:latin typeface="Calibri" panose="020F0502020204030204" pitchFamily="34" charset="0"/>
                        </a:rPr>
                        <a:t>78,5%</a:t>
                      </a:r>
                    </a:p>
                  </a:txBody>
                  <a:tcPr marL="9525" marR="9525" marT="9525" marB="0" anchor="b"/>
                </a:tc>
                <a:extLst>
                  <a:ext uri="{0D108BD9-81ED-4DB2-BD59-A6C34878D82A}">
                    <a16:rowId xmlns:a16="http://schemas.microsoft.com/office/drawing/2014/main" val="414879044"/>
                  </a:ext>
                </a:extLst>
              </a:tr>
            </a:tbl>
          </a:graphicData>
        </a:graphic>
      </p:graphicFrame>
      <p:sp>
        <p:nvSpPr>
          <p:cNvPr id="3" name="Retângulo 2">
            <a:extLst>
              <a:ext uri="{FF2B5EF4-FFF2-40B4-BE49-F238E27FC236}">
                <a16:creationId xmlns:a16="http://schemas.microsoft.com/office/drawing/2014/main" id="{15A6E10A-0D73-3B7F-4F6C-D3E45F3629B8}"/>
              </a:ext>
            </a:extLst>
          </p:cNvPr>
          <p:cNvSpPr/>
          <p:nvPr/>
        </p:nvSpPr>
        <p:spPr>
          <a:xfrm>
            <a:off x="581024" y="6025251"/>
            <a:ext cx="6096000" cy="369332"/>
          </a:xfrm>
          <a:prstGeom prst="rect">
            <a:avLst/>
          </a:prstGeom>
        </p:spPr>
        <p:txBody>
          <a:bodyPr>
            <a:spAutoFit/>
          </a:bodyPr>
          <a:lstStyle/>
          <a:p>
            <a:r>
              <a:rPr lang="pt-BR" sz="900" b="1" dirty="0">
                <a:solidFill>
                  <a:schemeClr val="bg2">
                    <a:lumMod val="25000"/>
                  </a:schemeClr>
                </a:solidFill>
                <a:latin typeface="Trebuchet MS" panose="020B0603020202020204" pitchFamily="34" charset="0"/>
              </a:rPr>
              <a:t>Fonte: RAIS, MTE </a:t>
            </a:r>
          </a:p>
          <a:p>
            <a:r>
              <a:rPr lang="pt-BR" sz="900" b="1" dirty="0">
                <a:solidFill>
                  <a:schemeClr val="bg2">
                    <a:lumMod val="25000"/>
                  </a:schemeClr>
                </a:solidFill>
                <a:latin typeface="Trebuchet MS" panose="020B0603020202020204" pitchFamily="34" charset="0"/>
              </a:rPr>
              <a:t>Elaboração:  REDE BANCÁRIOS - DIEESE</a:t>
            </a:r>
            <a:endParaRPr lang="pt-BR" sz="900" dirty="0">
              <a:solidFill>
                <a:schemeClr val="bg2">
                  <a:lumMod val="25000"/>
                </a:schemeClr>
              </a:solidFill>
            </a:endParaRPr>
          </a:p>
        </p:txBody>
      </p:sp>
    </p:spTree>
    <p:extLst>
      <p:ext uri="{BB962C8B-B14F-4D97-AF65-F5344CB8AC3E}">
        <p14:creationId xmlns:p14="http://schemas.microsoft.com/office/powerpoint/2010/main" val="2290640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3D878E-7596-44BB-8BE3-688FF38E3512}"/>
              </a:ext>
            </a:extLst>
          </p:cNvPr>
          <p:cNvSpPr>
            <a:spLocks noGrp="1"/>
          </p:cNvSpPr>
          <p:nvPr>
            <p:ph type="title"/>
          </p:nvPr>
        </p:nvSpPr>
        <p:spPr/>
        <p:txBody>
          <a:bodyPr>
            <a:normAutofit/>
          </a:bodyPr>
          <a:lstStyle/>
          <a:p>
            <a:r>
              <a:rPr lang="pt-BR" sz="2400" b="1" dirty="0"/>
              <a:t>Cargos de liderança na categoria bancária</a:t>
            </a:r>
            <a:br>
              <a:rPr lang="pt-BR" sz="2400" b="1" dirty="0"/>
            </a:br>
            <a:r>
              <a:rPr lang="pt-BR" sz="2400" b="1" dirty="0"/>
              <a:t>brasil, 2019</a:t>
            </a:r>
          </a:p>
        </p:txBody>
      </p:sp>
      <p:graphicFrame>
        <p:nvGraphicFramePr>
          <p:cNvPr id="6" name="Tabela 6">
            <a:extLst>
              <a:ext uri="{FF2B5EF4-FFF2-40B4-BE49-F238E27FC236}">
                <a16:creationId xmlns:a16="http://schemas.microsoft.com/office/drawing/2014/main" id="{B777AB21-2204-429F-8DFF-8670632E6047}"/>
              </a:ext>
            </a:extLst>
          </p:cNvPr>
          <p:cNvGraphicFramePr>
            <a:graphicFrameLocks noGrp="1"/>
          </p:cNvGraphicFramePr>
          <p:nvPr>
            <p:extLst>
              <p:ext uri="{D42A27DB-BD31-4B8C-83A1-F6EECF244321}">
                <p14:modId xmlns:p14="http://schemas.microsoft.com/office/powerpoint/2010/main" val="3318958848"/>
              </p:ext>
            </p:extLst>
          </p:nvPr>
        </p:nvGraphicFramePr>
        <p:xfrm>
          <a:off x="581192" y="2138585"/>
          <a:ext cx="9924767" cy="3733800"/>
        </p:xfrm>
        <a:graphic>
          <a:graphicData uri="http://schemas.openxmlformats.org/drawingml/2006/table">
            <a:tbl>
              <a:tblPr firstRow="1" bandRow="1">
                <a:tableStyleId>{5C22544A-7EE6-4342-B048-85BDC9FD1C3A}</a:tableStyleId>
              </a:tblPr>
              <a:tblGrid>
                <a:gridCol w="3427256">
                  <a:extLst>
                    <a:ext uri="{9D8B030D-6E8A-4147-A177-3AD203B41FA5}">
                      <a16:colId xmlns:a16="http://schemas.microsoft.com/office/drawing/2014/main" val="3803479152"/>
                    </a:ext>
                  </a:extLst>
                </a:gridCol>
                <a:gridCol w="2104804">
                  <a:extLst>
                    <a:ext uri="{9D8B030D-6E8A-4147-A177-3AD203B41FA5}">
                      <a16:colId xmlns:a16="http://schemas.microsoft.com/office/drawing/2014/main" val="4232877229"/>
                    </a:ext>
                  </a:extLst>
                </a:gridCol>
                <a:gridCol w="2456330">
                  <a:extLst>
                    <a:ext uri="{9D8B030D-6E8A-4147-A177-3AD203B41FA5}">
                      <a16:colId xmlns:a16="http://schemas.microsoft.com/office/drawing/2014/main" val="264142768"/>
                    </a:ext>
                  </a:extLst>
                </a:gridCol>
                <a:gridCol w="1936377">
                  <a:extLst>
                    <a:ext uri="{9D8B030D-6E8A-4147-A177-3AD203B41FA5}">
                      <a16:colId xmlns:a16="http://schemas.microsoft.com/office/drawing/2014/main" val="1317484199"/>
                    </a:ext>
                  </a:extLst>
                </a:gridCol>
              </a:tblGrid>
              <a:tr h="199881">
                <a:tc>
                  <a:txBody>
                    <a:bodyPr/>
                    <a:lstStyle/>
                    <a:p>
                      <a:pPr algn="l" fontAlgn="b"/>
                      <a:r>
                        <a:rPr lang="pt-BR" sz="3000" b="1" i="0" u="none" strike="noStrike" dirty="0">
                          <a:solidFill>
                            <a:schemeClr val="bg1"/>
                          </a:solidFill>
                          <a:effectLst/>
                          <a:latin typeface="Calibri" panose="020F0502020204030204" pitchFamily="34" charset="0"/>
                        </a:rPr>
                        <a:t>Raça/Cor</a:t>
                      </a:r>
                    </a:p>
                  </a:txBody>
                  <a:tcPr marL="9525" marR="9525" marT="9525" marB="0" anchor="b">
                    <a:solidFill>
                      <a:schemeClr val="accent2">
                        <a:lumMod val="50000"/>
                      </a:schemeClr>
                    </a:solidFill>
                  </a:tcPr>
                </a:tc>
                <a:tc>
                  <a:txBody>
                    <a:bodyPr/>
                    <a:lstStyle/>
                    <a:p>
                      <a:pPr algn="ctr" fontAlgn="b"/>
                      <a:r>
                        <a:rPr lang="pt-BR" sz="3000" b="1" i="0" u="none" strike="noStrike" dirty="0">
                          <a:solidFill>
                            <a:schemeClr val="bg1"/>
                          </a:solidFill>
                          <a:effectLst/>
                          <a:latin typeface="Calibri" panose="020F0502020204030204" pitchFamily="34" charset="0"/>
                        </a:rPr>
                        <a:t>Homens</a:t>
                      </a:r>
                    </a:p>
                  </a:txBody>
                  <a:tcPr marL="9525" marR="9525" marT="9525" marB="0" anchor="b"/>
                </a:tc>
                <a:tc>
                  <a:txBody>
                    <a:bodyPr/>
                    <a:lstStyle/>
                    <a:p>
                      <a:pPr algn="ctr" fontAlgn="b"/>
                      <a:r>
                        <a:rPr lang="pt-BR" sz="3000" b="1" i="0" u="none" strike="noStrike" dirty="0">
                          <a:solidFill>
                            <a:schemeClr val="bg1"/>
                          </a:solidFill>
                          <a:effectLst/>
                          <a:latin typeface="Calibri" panose="020F0502020204030204" pitchFamily="34" charset="0"/>
                        </a:rPr>
                        <a:t>Mulheres</a:t>
                      </a:r>
                    </a:p>
                  </a:txBody>
                  <a:tcPr marL="9525" marR="9525" marT="9525" marB="0" anchor="b"/>
                </a:tc>
                <a:tc>
                  <a:txBody>
                    <a:bodyPr/>
                    <a:lstStyle/>
                    <a:p>
                      <a:pPr marL="0" algn="ctr" defTabSz="457200" rtl="0" eaLnBrk="1" fontAlgn="b" latinLnBrk="0" hangingPunct="1"/>
                      <a:r>
                        <a:rPr lang="pt-BR" sz="3000" b="1" i="0" u="none" strike="noStrike" kern="1200" dirty="0">
                          <a:solidFill>
                            <a:schemeClr val="bg1"/>
                          </a:solidFill>
                          <a:effectLst/>
                          <a:latin typeface="Calibri" panose="020F0502020204030204" pitchFamily="34" charset="0"/>
                          <a:ea typeface="+mn-ea"/>
                          <a:cs typeface="+mn-cs"/>
                        </a:rPr>
                        <a:t>Geral</a:t>
                      </a:r>
                    </a:p>
                  </a:txBody>
                  <a:tcPr marL="9525" marR="9525" marT="9525" marB="0" anchor="b"/>
                </a:tc>
                <a:extLst>
                  <a:ext uri="{0D108BD9-81ED-4DB2-BD59-A6C34878D82A}">
                    <a16:rowId xmlns:a16="http://schemas.microsoft.com/office/drawing/2014/main" val="2803132235"/>
                  </a:ext>
                </a:extLst>
              </a:tr>
              <a:tr h="370840">
                <a:tc>
                  <a:txBody>
                    <a:bodyPr/>
                    <a:lstStyle/>
                    <a:p>
                      <a:pPr algn="l" fontAlgn="b"/>
                      <a:r>
                        <a:rPr lang="pt-BR" sz="3000" b="1" i="0" u="none" strike="noStrike" dirty="0">
                          <a:solidFill>
                            <a:schemeClr val="bg1"/>
                          </a:solidFill>
                          <a:effectLst/>
                          <a:latin typeface="Calibri" panose="020F0502020204030204" pitchFamily="34" charset="0"/>
                        </a:rPr>
                        <a:t>Indígena</a:t>
                      </a:r>
                    </a:p>
                  </a:txBody>
                  <a:tcPr marL="9525" marR="9525" marT="9525" marB="0" anchor="b">
                    <a:solidFill>
                      <a:schemeClr val="accent2">
                        <a:lumMod val="50000"/>
                      </a:schemeClr>
                    </a:solidFill>
                  </a:tcPr>
                </a:tc>
                <a:tc>
                  <a:txBody>
                    <a:bodyPr/>
                    <a:lstStyle/>
                    <a:p>
                      <a:pPr algn="ctr" fontAlgn="b"/>
                      <a:r>
                        <a:rPr lang="pt-BR" sz="3000" b="0" i="0" u="none" strike="noStrike" dirty="0">
                          <a:solidFill>
                            <a:schemeClr val="tx1"/>
                          </a:solidFill>
                          <a:effectLst/>
                          <a:latin typeface="Calibri" panose="020F0502020204030204" pitchFamily="34" charset="0"/>
                        </a:rPr>
                        <a:t>0,1%</a:t>
                      </a:r>
                    </a:p>
                  </a:txBody>
                  <a:tcPr marL="9525" marR="9525" marT="9525" marB="0" anchor="b"/>
                </a:tc>
                <a:tc>
                  <a:txBody>
                    <a:bodyPr/>
                    <a:lstStyle/>
                    <a:p>
                      <a:pPr algn="ctr" fontAlgn="b"/>
                      <a:r>
                        <a:rPr lang="pt-BR" sz="3000" b="0" i="0" u="none" strike="noStrike" dirty="0">
                          <a:solidFill>
                            <a:schemeClr val="tx1"/>
                          </a:solidFill>
                          <a:effectLst/>
                          <a:latin typeface="Calibri" panose="020F0502020204030204" pitchFamily="34" charset="0"/>
                        </a:rPr>
                        <a:t>0,1%</a:t>
                      </a:r>
                    </a:p>
                  </a:txBody>
                  <a:tcPr marL="9525" marR="9525" marT="9525" marB="0" anchor="b"/>
                </a:tc>
                <a:tc>
                  <a:txBody>
                    <a:bodyPr/>
                    <a:lstStyle/>
                    <a:p>
                      <a:pPr marL="0" algn="ctr" defTabSz="457200" rtl="0" eaLnBrk="1" fontAlgn="b" latinLnBrk="0" hangingPunct="1"/>
                      <a:r>
                        <a:rPr lang="pt-BR" sz="3000" b="0" i="0" u="none" strike="noStrike" kern="1200" dirty="0">
                          <a:solidFill>
                            <a:schemeClr val="tx1"/>
                          </a:solidFill>
                          <a:effectLst/>
                          <a:latin typeface="Calibri" panose="020F0502020204030204" pitchFamily="34" charset="0"/>
                          <a:ea typeface="+mn-ea"/>
                          <a:cs typeface="+mn-cs"/>
                        </a:rPr>
                        <a:t>0,1%</a:t>
                      </a:r>
                    </a:p>
                  </a:txBody>
                  <a:tcPr marL="9525" marR="9525" marT="9525" marB="0" anchor="b"/>
                </a:tc>
                <a:extLst>
                  <a:ext uri="{0D108BD9-81ED-4DB2-BD59-A6C34878D82A}">
                    <a16:rowId xmlns:a16="http://schemas.microsoft.com/office/drawing/2014/main" val="2107871817"/>
                  </a:ext>
                </a:extLst>
              </a:tr>
              <a:tr h="370840">
                <a:tc>
                  <a:txBody>
                    <a:bodyPr/>
                    <a:lstStyle/>
                    <a:p>
                      <a:pPr algn="l" fontAlgn="b"/>
                      <a:r>
                        <a:rPr lang="pt-BR" sz="3000" b="1" i="0" u="none" strike="noStrike" dirty="0">
                          <a:solidFill>
                            <a:schemeClr val="bg1"/>
                          </a:solidFill>
                          <a:effectLst/>
                          <a:latin typeface="Calibri" panose="020F0502020204030204" pitchFamily="34" charset="0"/>
                        </a:rPr>
                        <a:t>Branca</a:t>
                      </a:r>
                    </a:p>
                  </a:txBody>
                  <a:tcPr marL="9525" marR="9525" marT="9525" marB="0" anchor="b">
                    <a:solidFill>
                      <a:schemeClr val="accent2">
                        <a:lumMod val="50000"/>
                      </a:schemeClr>
                    </a:solidFill>
                  </a:tcPr>
                </a:tc>
                <a:tc>
                  <a:txBody>
                    <a:bodyPr/>
                    <a:lstStyle/>
                    <a:p>
                      <a:pPr algn="ctr" fontAlgn="b"/>
                      <a:r>
                        <a:rPr lang="pt-BR" sz="3000" b="0" i="0" u="none" strike="noStrike" dirty="0">
                          <a:solidFill>
                            <a:schemeClr val="tx1"/>
                          </a:solidFill>
                          <a:effectLst/>
                          <a:latin typeface="Calibri" panose="020F0502020204030204" pitchFamily="34" charset="0"/>
                        </a:rPr>
                        <a:t>40,8%</a:t>
                      </a:r>
                    </a:p>
                  </a:txBody>
                  <a:tcPr marL="9525" marR="9525" marT="9525" marB="0" anchor="b"/>
                </a:tc>
                <a:tc>
                  <a:txBody>
                    <a:bodyPr/>
                    <a:lstStyle/>
                    <a:p>
                      <a:pPr algn="ctr" fontAlgn="b"/>
                      <a:r>
                        <a:rPr lang="pt-BR" sz="3000" b="0" i="0" u="none" strike="noStrike">
                          <a:solidFill>
                            <a:schemeClr val="tx1"/>
                          </a:solidFill>
                          <a:effectLst/>
                          <a:latin typeface="Calibri" panose="020F0502020204030204" pitchFamily="34" charset="0"/>
                        </a:rPr>
                        <a:t>36,5%</a:t>
                      </a:r>
                    </a:p>
                  </a:txBody>
                  <a:tcPr marL="9525" marR="9525" marT="9525" marB="0" anchor="b"/>
                </a:tc>
                <a:tc>
                  <a:txBody>
                    <a:bodyPr/>
                    <a:lstStyle/>
                    <a:p>
                      <a:pPr marL="0" algn="ctr" defTabSz="457200" rtl="0" eaLnBrk="1" fontAlgn="b" latinLnBrk="0" hangingPunct="1"/>
                      <a:r>
                        <a:rPr lang="pt-BR" sz="3000" b="0" i="0" u="none" strike="noStrike" kern="1200" dirty="0">
                          <a:solidFill>
                            <a:schemeClr val="tx1"/>
                          </a:solidFill>
                          <a:effectLst/>
                          <a:latin typeface="Calibri" panose="020F0502020204030204" pitchFamily="34" charset="0"/>
                          <a:ea typeface="+mn-ea"/>
                          <a:cs typeface="+mn-cs"/>
                        </a:rPr>
                        <a:t>77,2%</a:t>
                      </a:r>
                    </a:p>
                  </a:txBody>
                  <a:tcPr marL="9525" marR="9525" marT="9525" marB="0" anchor="b"/>
                </a:tc>
                <a:extLst>
                  <a:ext uri="{0D108BD9-81ED-4DB2-BD59-A6C34878D82A}">
                    <a16:rowId xmlns:a16="http://schemas.microsoft.com/office/drawing/2014/main" val="4099563440"/>
                  </a:ext>
                </a:extLst>
              </a:tr>
              <a:tr h="370840">
                <a:tc>
                  <a:txBody>
                    <a:bodyPr/>
                    <a:lstStyle/>
                    <a:p>
                      <a:pPr algn="l" fontAlgn="b"/>
                      <a:r>
                        <a:rPr lang="pt-BR" sz="3000" b="1" i="0" u="none" strike="noStrike" dirty="0">
                          <a:solidFill>
                            <a:schemeClr val="bg1"/>
                          </a:solidFill>
                          <a:effectLst/>
                          <a:latin typeface="Calibri" panose="020F0502020204030204" pitchFamily="34" charset="0"/>
                        </a:rPr>
                        <a:t>Preta</a:t>
                      </a:r>
                    </a:p>
                  </a:txBody>
                  <a:tcPr marL="9525" marR="9525" marT="9525" marB="0" anchor="b">
                    <a:solidFill>
                      <a:schemeClr val="accent2">
                        <a:lumMod val="50000"/>
                      </a:schemeClr>
                    </a:solidFill>
                  </a:tcPr>
                </a:tc>
                <a:tc>
                  <a:txBody>
                    <a:bodyPr/>
                    <a:lstStyle/>
                    <a:p>
                      <a:pPr algn="ctr" fontAlgn="b"/>
                      <a:r>
                        <a:rPr lang="pt-BR" sz="3000" b="0" i="0" u="none" strike="noStrike" dirty="0">
                          <a:solidFill>
                            <a:schemeClr val="tx1"/>
                          </a:solidFill>
                          <a:effectLst/>
                          <a:latin typeface="Calibri" panose="020F0502020204030204" pitchFamily="34" charset="0"/>
                        </a:rPr>
                        <a:t>1,4%</a:t>
                      </a:r>
                    </a:p>
                  </a:txBody>
                  <a:tcPr marL="9525" marR="9525" marT="9525" marB="0" anchor="b"/>
                </a:tc>
                <a:tc>
                  <a:txBody>
                    <a:bodyPr/>
                    <a:lstStyle/>
                    <a:p>
                      <a:pPr algn="ctr" fontAlgn="b"/>
                      <a:r>
                        <a:rPr lang="pt-BR" sz="3000" b="0" i="0" u="none" strike="noStrike" dirty="0">
                          <a:solidFill>
                            <a:schemeClr val="tx1"/>
                          </a:solidFill>
                          <a:effectLst/>
                          <a:latin typeface="Calibri" panose="020F0502020204030204" pitchFamily="34" charset="0"/>
                        </a:rPr>
                        <a:t>1,1%</a:t>
                      </a:r>
                    </a:p>
                  </a:txBody>
                  <a:tcPr marL="9525" marR="9525" marT="9525" marB="0" anchor="b"/>
                </a:tc>
                <a:tc>
                  <a:txBody>
                    <a:bodyPr/>
                    <a:lstStyle/>
                    <a:p>
                      <a:pPr marL="0" algn="ctr" defTabSz="457200" rtl="0" eaLnBrk="1" fontAlgn="b" latinLnBrk="0" hangingPunct="1"/>
                      <a:r>
                        <a:rPr lang="pt-BR" sz="3000" b="0" i="0" u="none" strike="noStrike" kern="1200" dirty="0">
                          <a:solidFill>
                            <a:schemeClr val="tx1"/>
                          </a:solidFill>
                          <a:effectLst/>
                          <a:latin typeface="Calibri" panose="020F0502020204030204" pitchFamily="34" charset="0"/>
                          <a:ea typeface="+mn-ea"/>
                          <a:cs typeface="+mn-cs"/>
                        </a:rPr>
                        <a:t>2,5%</a:t>
                      </a:r>
                    </a:p>
                  </a:txBody>
                  <a:tcPr marL="9525" marR="9525" marT="9525" marB="0" anchor="b"/>
                </a:tc>
                <a:extLst>
                  <a:ext uri="{0D108BD9-81ED-4DB2-BD59-A6C34878D82A}">
                    <a16:rowId xmlns:a16="http://schemas.microsoft.com/office/drawing/2014/main" val="2478216020"/>
                  </a:ext>
                </a:extLst>
              </a:tr>
              <a:tr h="370840">
                <a:tc>
                  <a:txBody>
                    <a:bodyPr/>
                    <a:lstStyle/>
                    <a:p>
                      <a:pPr algn="l" fontAlgn="b"/>
                      <a:r>
                        <a:rPr lang="pt-BR" sz="3000" b="1" i="0" u="none" strike="noStrike" dirty="0">
                          <a:solidFill>
                            <a:schemeClr val="bg1"/>
                          </a:solidFill>
                          <a:effectLst/>
                          <a:latin typeface="Calibri" panose="020F0502020204030204" pitchFamily="34" charset="0"/>
                        </a:rPr>
                        <a:t>Amarela</a:t>
                      </a:r>
                    </a:p>
                  </a:txBody>
                  <a:tcPr marL="9525" marR="9525" marT="9525" marB="0" anchor="b">
                    <a:solidFill>
                      <a:schemeClr val="accent2">
                        <a:lumMod val="50000"/>
                      </a:schemeClr>
                    </a:solidFill>
                  </a:tcPr>
                </a:tc>
                <a:tc>
                  <a:txBody>
                    <a:bodyPr/>
                    <a:lstStyle/>
                    <a:p>
                      <a:pPr algn="ctr" fontAlgn="b"/>
                      <a:r>
                        <a:rPr lang="pt-BR" sz="3000" b="0" i="0" u="none" strike="noStrike" dirty="0">
                          <a:solidFill>
                            <a:schemeClr val="tx1"/>
                          </a:solidFill>
                          <a:effectLst/>
                          <a:latin typeface="Calibri" panose="020F0502020204030204" pitchFamily="34" charset="0"/>
                        </a:rPr>
                        <a:t>1,3%</a:t>
                      </a:r>
                    </a:p>
                  </a:txBody>
                  <a:tcPr marL="9525" marR="9525" marT="9525" marB="0" anchor="b"/>
                </a:tc>
                <a:tc>
                  <a:txBody>
                    <a:bodyPr/>
                    <a:lstStyle/>
                    <a:p>
                      <a:pPr algn="ctr" fontAlgn="b"/>
                      <a:r>
                        <a:rPr lang="pt-BR" sz="3000" b="0" i="0" u="none" strike="noStrike">
                          <a:solidFill>
                            <a:schemeClr val="tx1"/>
                          </a:solidFill>
                          <a:effectLst/>
                          <a:latin typeface="Calibri" panose="020F0502020204030204" pitchFamily="34" charset="0"/>
                        </a:rPr>
                        <a:t>1,2%</a:t>
                      </a:r>
                    </a:p>
                  </a:txBody>
                  <a:tcPr marL="9525" marR="9525" marT="9525" marB="0" anchor="b"/>
                </a:tc>
                <a:tc>
                  <a:txBody>
                    <a:bodyPr/>
                    <a:lstStyle/>
                    <a:p>
                      <a:pPr marL="0" algn="ctr" defTabSz="457200" rtl="0" eaLnBrk="1" fontAlgn="b" latinLnBrk="0" hangingPunct="1"/>
                      <a:r>
                        <a:rPr lang="pt-BR" sz="3000" b="0" i="0" u="none" strike="noStrike" kern="1200" dirty="0">
                          <a:solidFill>
                            <a:schemeClr val="tx1"/>
                          </a:solidFill>
                          <a:effectLst/>
                          <a:latin typeface="Calibri" panose="020F0502020204030204" pitchFamily="34" charset="0"/>
                          <a:ea typeface="+mn-ea"/>
                          <a:cs typeface="+mn-cs"/>
                        </a:rPr>
                        <a:t>2,4%</a:t>
                      </a:r>
                    </a:p>
                  </a:txBody>
                  <a:tcPr marL="9525" marR="9525" marT="9525" marB="0" anchor="b"/>
                </a:tc>
                <a:extLst>
                  <a:ext uri="{0D108BD9-81ED-4DB2-BD59-A6C34878D82A}">
                    <a16:rowId xmlns:a16="http://schemas.microsoft.com/office/drawing/2014/main" val="1080957723"/>
                  </a:ext>
                </a:extLst>
              </a:tr>
              <a:tr h="370840">
                <a:tc>
                  <a:txBody>
                    <a:bodyPr/>
                    <a:lstStyle/>
                    <a:p>
                      <a:pPr algn="l" fontAlgn="b"/>
                      <a:r>
                        <a:rPr lang="pt-BR" sz="3000" b="1" i="0" u="none" strike="noStrike" dirty="0">
                          <a:solidFill>
                            <a:schemeClr val="bg1"/>
                          </a:solidFill>
                          <a:effectLst/>
                          <a:latin typeface="Calibri" panose="020F0502020204030204" pitchFamily="34" charset="0"/>
                        </a:rPr>
                        <a:t>Parda</a:t>
                      </a:r>
                    </a:p>
                  </a:txBody>
                  <a:tcPr marL="9525" marR="9525" marT="9525" marB="0" anchor="b">
                    <a:solidFill>
                      <a:schemeClr val="accent2">
                        <a:lumMod val="50000"/>
                      </a:schemeClr>
                    </a:solidFill>
                  </a:tcPr>
                </a:tc>
                <a:tc>
                  <a:txBody>
                    <a:bodyPr/>
                    <a:lstStyle/>
                    <a:p>
                      <a:pPr algn="ctr" fontAlgn="b"/>
                      <a:r>
                        <a:rPr lang="pt-BR" sz="3000" b="0" i="0" u="none" strike="noStrike" dirty="0">
                          <a:solidFill>
                            <a:schemeClr val="tx1"/>
                          </a:solidFill>
                          <a:effectLst/>
                          <a:latin typeface="Calibri" panose="020F0502020204030204" pitchFamily="34" charset="0"/>
                        </a:rPr>
                        <a:t>9,4%</a:t>
                      </a:r>
                    </a:p>
                  </a:txBody>
                  <a:tcPr marL="9525" marR="9525" marT="9525" marB="0" anchor="b"/>
                </a:tc>
                <a:tc>
                  <a:txBody>
                    <a:bodyPr/>
                    <a:lstStyle/>
                    <a:p>
                      <a:pPr algn="ctr" fontAlgn="b"/>
                      <a:r>
                        <a:rPr lang="pt-BR" sz="3000" b="0" i="0" u="none" strike="noStrike" dirty="0">
                          <a:solidFill>
                            <a:schemeClr val="tx1"/>
                          </a:solidFill>
                          <a:effectLst/>
                          <a:latin typeface="Calibri" panose="020F0502020204030204" pitchFamily="34" charset="0"/>
                        </a:rPr>
                        <a:t>7,4%</a:t>
                      </a:r>
                    </a:p>
                  </a:txBody>
                  <a:tcPr marL="9525" marR="9525" marT="9525" marB="0" anchor="b"/>
                </a:tc>
                <a:tc>
                  <a:txBody>
                    <a:bodyPr/>
                    <a:lstStyle/>
                    <a:p>
                      <a:pPr marL="0" algn="ctr" defTabSz="457200" rtl="0" eaLnBrk="1" fontAlgn="b" latinLnBrk="0" hangingPunct="1"/>
                      <a:r>
                        <a:rPr lang="pt-BR" sz="3000" b="0" i="0" u="none" strike="noStrike" kern="1200" dirty="0">
                          <a:solidFill>
                            <a:schemeClr val="tx1"/>
                          </a:solidFill>
                          <a:effectLst/>
                          <a:latin typeface="Calibri" panose="020F0502020204030204" pitchFamily="34" charset="0"/>
                          <a:ea typeface="+mn-ea"/>
                          <a:cs typeface="+mn-cs"/>
                        </a:rPr>
                        <a:t>16,8%</a:t>
                      </a:r>
                    </a:p>
                  </a:txBody>
                  <a:tcPr marL="9525" marR="9525" marT="9525" marB="0" anchor="b"/>
                </a:tc>
                <a:extLst>
                  <a:ext uri="{0D108BD9-81ED-4DB2-BD59-A6C34878D82A}">
                    <a16:rowId xmlns:a16="http://schemas.microsoft.com/office/drawing/2014/main" val="1481301069"/>
                  </a:ext>
                </a:extLst>
              </a:tr>
              <a:tr h="370840">
                <a:tc>
                  <a:txBody>
                    <a:bodyPr/>
                    <a:lstStyle/>
                    <a:p>
                      <a:pPr algn="l" fontAlgn="b"/>
                      <a:r>
                        <a:rPr lang="pt-BR" sz="3000" b="1" i="0" u="none" strike="noStrike" dirty="0">
                          <a:solidFill>
                            <a:schemeClr val="bg1"/>
                          </a:solidFill>
                          <a:effectLst/>
                          <a:latin typeface="Calibri" panose="020F0502020204030204" pitchFamily="34" charset="0"/>
                        </a:rPr>
                        <a:t>Não Identificado</a:t>
                      </a:r>
                    </a:p>
                  </a:txBody>
                  <a:tcPr marL="9525" marR="9525" marT="9525" marB="0" anchor="b">
                    <a:solidFill>
                      <a:schemeClr val="accent2">
                        <a:lumMod val="50000"/>
                      </a:schemeClr>
                    </a:solidFill>
                  </a:tcPr>
                </a:tc>
                <a:tc>
                  <a:txBody>
                    <a:bodyPr/>
                    <a:lstStyle/>
                    <a:p>
                      <a:pPr algn="ctr" fontAlgn="b"/>
                      <a:r>
                        <a:rPr lang="pt-BR" sz="3000" b="0" i="0" u="none" strike="noStrike" dirty="0">
                          <a:solidFill>
                            <a:schemeClr val="tx1"/>
                          </a:solidFill>
                          <a:effectLst/>
                          <a:latin typeface="Calibri" panose="020F0502020204030204" pitchFamily="34" charset="0"/>
                        </a:rPr>
                        <a:t>0,6%</a:t>
                      </a:r>
                    </a:p>
                  </a:txBody>
                  <a:tcPr marL="9525" marR="9525" marT="9525" marB="0" anchor="b"/>
                </a:tc>
                <a:tc>
                  <a:txBody>
                    <a:bodyPr/>
                    <a:lstStyle/>
                    <a:p>
                      <a:pPr algn="ctr" fontAlgn="b"/>
                      <a:r>
                        <a:rPr lang="pt-BR" sz="3000" b="0" i="0" u="none" strike="noStrike">
                          <a:solidFill>
                            <a:schemeClr val="tx1"/>
                          </a:solidFill>
                          <a:effectLst/>
                          <a:latin typeface="Calibri" panose="020F0502020204030204" pitchFamily="34" charset="0"/>
                        </a:rPr>
                        <a:t>0,4%</a:t>
                      </a:r>
                    </a:p>
                  </a:txBody>
                  <a:tcPr marL="9525" marR="9525" marT="9525" marB="0" anchor="b"/>
                </a:tc>
                <a:tc>
                  <a:txBody>
                    <a:bodyPr/>
                    <a:lstStyle/>
                    <a:p>
                      <a:pPr marL="0" algn="ctr" defTabSz="457200" rtl="0" eaLnBrk="1" fontAlgn="b" latinLnBrk="0" hangingPunct="1"/>
                      <a:r>
                        <a:rPr lang="pt-BR" sz="3000" b="0" i="0" u="none" strike="noStrike" kern="1200" dirty="0">
                          <a:solidFill>
                            <a:schemeClr val="tx1"/>
                          </a:solidFill>
                          <a:effectLst/>
                          <a:latin typeface="Calibri" panose="020F0502020204030204" pitchFamily="34" charset="0"/>
                          <a:ea typeface="+mn-ea"/>
                          <a:cs typeface="+mn-cs"/>
                        </a:rPr>
                        <a:t>1,0%</a:t>
                      </a:r>
                    </a:p>
                  </a:txBody>
                  <a:tcPr marL="9525" marR="9525" marT="9525" marB="0" anchor="b"/>
                </a:tc>
                <a:extLst>
                  <a:ext uri="{0D108BD9-81ED-4DB2-BD59-A6C34878D82A}">
                    <a16:rowId xmlns:a16="http://schemas.microsoft.com/office/drawing/2014/main" val="717861685"/>
                  </a:ext>
                </a:extLst>
              </a:tr>
              <a:tr h="370840">
                <a:tc>
                  <a:txBody>
                    <a:bodyPr/>
                    <a:lstStyle/>
                    <a:p>
                      <a:pPr algn="l" fontAlgn="b"/>
                      <a:r>
                        <a:rPr lang="pt-BR" sz="3000" b="1" i="0" u="none" strike="noStrike" dirty="0">
                          <a:solidFill>
                            <a:schemeClr val="bg1"/>
                          </a:solidFill>
                          <a:effectLst/>
                          <a:latin typeface="Calibri" panose="020F0502020204030204" pitchFamily="34" charset="0"/>
                        </a:rPr>
                        <a:t>Geral</a:t>
                      </a:r>
                    </a:p>
                  </a:txBody>
                  <a:tcPr marL="9525" marR="9525" marT="9525" marB="0" anchor="b">
                    <a:solidFill>
                      <a:schemeClr val="accent2">
                        <a:lumMod val="50000"/>
                      </a:schemeClr>
                    </a:solidFill>
                  </a:tcPr>
                </a:tc>
                <a:tc>
                  <a:txBody>
                    <a:bodyPr/>
                    <a:lstStyle/>
                    <a:p>
                      <a:pPr algn="ctr" fontAlgn="b"/>
                      <a:r>
                        <a:rPr lang="pt-BR" sz="3000" b="0" i="0" u="none" strike="noStrike" dirty="0">
                          <a:solidFill>
                            <a:schemeClr val="tx1"/>
                          </a:solidFill>
                          <a:effectLst/>
                          <a:latin typeface="Calibri" panose="020F0502020204030204" pitchFamily="34" charset="0"/>
                        </a:rPr>
                        <a:t>53,5%</a:t>
                      </a:r>
                    </a:p>
                  </a:txBody>
                  <a:tcPr marL="9525" marR="9525" marT="9525" marB="0" anchor="b"/>
                </a:tc>
                <a:tc>
                  <a:txBody>
                    <a:bodyPr/>
                    <a:lstStyle/>
                    <a:p>
                      <a:pPr algn="ctr" fontAlgn="b"/>
                      <a:r>
                        <a:rPr lang="pt-BR" sz="3000" b="0" i="0" u="none" strike="noStrike" dirty="0">
                          <a:solidFill>
                            <a:schemeClr val="tx1"/>
                          </a:solidFill>
                          <a:effectLst/>
                          <a:latin typeface="Calibri" panose="020F0502020204030204" pitchFamily="34" charset="0"/>
                        </a:rPr>
                        <a:t>46,5%</a:t>
                      </a:r>
                    </a:p>
                  </a:txBody>
                  <a:tcPr marL="9525" marR="9525" marT="9525" marB="0" anchor="b"/>
                </a:tc>
                <a:tc>
                  <a:txBody>
                    <a:bodyPr/>
                    <a:lstStyle/>
                    <a:p>
                      <a:pPr marL="0" algn="ctr" defTabSz="457200" rtl="0" eaLnBrk="1" fontAlgn="b" latinLnBrk="0" hangingPunct="1"/>
                      <a:r>
                        <a:rPr lang="pt-BR" sz="3000" b="0" i="0" u="none" strike="noStrike" kern="1200" dirty="0">
                          <a:solidFill>
                            <a:schemeClr val="tx1"/>
                          </a:solidFill>
                          <a:effectLst/>
                          <a:latin typeface="Calibri" panose="020F0502020204030204" pitchFamily="34" charset="0"/>
                          <a:ea typeface="+mn-ea"/>
                          <a:cs typeface="+mn-cs"/>
                        </a:rPr>
                        <a:t>100,0%</a:t>
                      </a:r>
                    </a:p>
                  </a:txBody>
                  <a:tcPr marL="9525" marR="9525" marT="9525" marB="0" anchor="b"/>
                </a:tc>
                <a:extLst>
                  <a:ext uri="{0D108BD9-81ED-4DB2-BD59-A6C34878D82A}">
                    <a16:rowId xmlns:a16="http://schemas.microsoft.com/office/drawing/2014/main" val="1754892290"/>
                  </a:ext>
                </a:extLst>
              </a:tr>
            </a:tbl>
          </a:graphicData>
        </a:graphic>
      </p:graphicFrame>
      <p:sp>
        <p:nvSpPr>
          <p:cNvPr id="5" name="Retângulo 4">
            <a:extLst>
              <a:ext uri="{FF2B5EF4-FFF2-40B4-BE49-F238E27FC236}">
                <a16:creationId xmlns:a16="http://schemas.microsoft.com/office/drawing/2014/main" id="{7DC0AA4E-45A3-0868-8CBA-DEC65542FFFB}"/>
              </a:ext>
            </a:extLst>
          </p:cNvPr>
          <p:cNvSpPr/>
          <p:nvPr/>
        </p:nvSpPr>
        <p:spPr>
          <a:xfrm>
            <a:off x="454815" y="6007970"/>
            <a:ext cx="6096000" cy="369332"/>
          </a:xfrm>
          <a:prstGeom prst="rect">
            <a:avLst/>
          </a:prstGeom>
        </p:spPr>
        <p:txBody>
          <a:bodyPr>
            <a:spAutoFit/>
          </a:bodyPr>
          <a:lstStyle/>
          <a:p>
            <a:r>
              <a:rPr lang="pt-BR" sz="900" b="1" dirty="0">
                <a:solidFill>
                  <a:schemeClr val="bg2">
                    <a:lumMod val="25000"/>
                  </a:schemeClr>
                </a:solidFill>
                <a:latin typeface="Trebuchet MS" panose="020B0603020202020204" pitchFamily="34" charset="0"/>
              </a:rPr>
              <a:t>Fonte: RAIS, MTE </a:t>
            </a:r>
          </a:p>
          <a:p>
            <a:r>
              <a:rPr lang="pt-BR" sz="900" b="1" dirty="0">
                <a:solidFill>
                  <a:schemeClr val="bg2">
                    <a:lumMod val="25000"/>
                  </a:schemeClr>
                </a:solidFill>
                <a:latin typeface="Trebuchet MS" panose="020B0603020202020204" pitchFamily="34" charset="0"/>
              </a:rPr>
              <a:t>Elaboração:  REDE BANCÁRIOS - DIEESE</a:t>
            </a:r>
            <a:endParaRPr lang="pt-BR" sz="900" dirty="0">
              <a:solidFill>
                <a:schemeClr val="bg2">
                  <a:lumMod val="25000"/>
                </a:schemeClr>
              </a:solidFill>
            </a:endParaRPr>
          </a:p>
        </p:txBody>
      </p:sp>
    </p:spTree>
    <p:extLst>
      <p:ext uri="{BB962C8B-B14F-4D97-AF65-F5344CB8AC3E}">
        <p14:creationId xmlns:p14="http://schemas.microsoft.com/office/powerpoint/2010/main" val="1062134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A496F0-B352-21CD-8EA9-E571ABFED877}"/>
              </a:ext>
            </a:extLst>
          </p:cNvPr>
          <p:cNvSpPr>
            <a:spLocks noGrp="1"/>
          </p:cNvSpPr>
          <p:nvPr>
            <p:ph type="title"/>
          </p:nvPr>
        </p:nvSpPr>
        <p:spPr/>
        <p:txBody>
          <a:bodyPr>
            <a:normAutofit fontScale="90000"/>
          </a:bodyPr>
          <a:lstStyle/>
          <a:p>
            <a:r>
              <a:rPr lang="pt-BR" sz="2700" dirty="0"/>
              <a:t>Trabalhadores</a:t>
            </a:r>
            <a:r>
              <a:rPr lang="pt-BR" sz="2700" baseline="0" dirty="0"/>
              <a:t> em ocupações na Área de  TI  nos Bancos Privados</a:t>
            </a:r>
            <a:br>
              <a:rPr lang="pt-BR" sz="2700" baseline="0" dirty="0"/>
            </a:br>
            <a:r>
              <a:rPr lang="pt-BR" sz="2700" baseline="0" dirty="0"/>
              <a:t>brasil, 2012 x 2021 </a:t>
            </a:r>
            <a:endParaRPr lang="pt-BR" dirty="0"/>
          </a:p>
        </p:txBody>
      </p:sp>
      <p:graphicFrame>
        <p:nvGraphicFramePr>
          <p:cNvPr id="7" name="Gráfico 6">
            <a:extLst>
              <a:ext uri="{FF2B5EF4-FFF2-40B4-BE49-F238E27FC236}">
                <a16:creationId xmlns:a16="http://schemas.microsoft.com/office/drawing/2014/main" id="{3F3B8CC8-F738-BA81-E1BD-E3983B16CA9F}"/>
              </a:ext>
            </a:extLst>
          </p:cNvPr>
          <p:cNvGraphicFramePr>
            <a:graphicFrameLocks/>
          </p:cNvGraphicFramePr>
          <p:nvPr>
            <p:extLst>
              <p:ext uri="{D42A27DB-BD31-4B8C-83A1-F6EECF244321}">
                <p14:modId xmlns:p14="http://schemas.microsoft.com/office/powerpoint/2010/main" val="533152902"/>
              </p:ext>
            </p:extLst>
          </p:nvPr>
        </p:nvGraphicFramePr>
        <p:xfrm>
          <a:off x="526824" y="2078156"/>
          <a:ext cx="3921852" cy="37979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a:extLst>
              <a:ext uri="{FF2B5EF4-FFF2-40B4-BE49-F238E27FC236}">
                <a16:creationId xmlns:a16="http://schemas.microsoft.com/office/drawing/2014/main" id="{917EAF2F-DCA6-FC3A-D224-AC2485C9502A}"/>
              </a:ext>
            </a:extLst>
          </p:cNvPr>
          <p:cNvGraphicFramePr>
            <a:graphicFrameLocks/>
          </p:cNvGraphicFramePr>
          <p:nvPr>
            <p:extLst>
              <p:ext uri="{D42A27DB-BD31-4B8C-83A1-F6EECF244321}">
                <p14:modId xmlns:p14="http://schemas.microsoft.com/office/powerpoint/2010/main" val="1144062476"/>
              </p:ext>
            </p:extLst>
          </p:nvPr>
        </p:nvGraphicFramePr>
        <p:xfrm>
          <a:off x="4379303" y="2078157"/>
          <a:ext cx="3921852" cy="3797987"/>
        </p:xfrm>
        <a:graphic>
          <a:graphicData uri="http://schemas.openxmlformats.org/drawingml/2006/chart">
            <c:chart xmlns:c="http://schemas.openxmlformats.org/drawingml/2006/chart" xmlns:r="http://schemas.openxmlformats.org/officeDocument/2006/relationships" r:id="rId3"/>
          </a:graphicData>
        </a:graphic>
      </p:graphicFrame>
      <p:sp>
        <p:nvSpPr>
          <p:cNvPr id="9" name="CaixaDeTexto 8">
            <a:extLst>
              <a:ext uri="{FF2B5EF4-FFF2-40B4-BE49-F238E27FC236}">
                <a16:creationId xmlns:a16="http://schemas.microsoft.com/office/drawing/2014/main" id="{2043FBDA-F1AB-21FC-580C-56622337B54F}"/>
              </a:ext>
            </a:extLst>
          </p:cNvPr>
          <p:cNvSpPr txBox="1"/>
          <p:nvPr/>
        </p:nvSpPr>
        <p:spPr>
          <a:xfrm>
            <a:off x="972596" y="2078157"/>
            <a:ext cx="2474660" cy="469606"/>
          </a:xfrm>
          <a:prstGeom prst="rect">
            <a:avLst/>
          </a:prstGeom>
          <a:noFill/>
        </p:spPr>
        <p:txBody>
          <a:bodyPr wrap="square" rtlCol="0">
            <a:spAutoFit/>
          </a:bodyPr>
          <a:lstStyle/>
          <a:p>
            <a:r>
              <a:rPr lang="pt-BR" sz="2400" b="1" dirty="0"/>
              <a:t>2012</a:t>
            </a:r>
          </a:p>
        </p:txBody>
      </p:sp>
      <p:sp>
        <p:nvSpPr>
          <p:cNvPr id="10" name="CaixaDeTexto 9">
            <a:extLst>
              <a:ext uri="{FF2B5EF4-FFF2-40B4-BE49-F238E27FC236}">
                <a16:creationId xmlns:a16="http://schemas.microsoft.com/office/drawing/2014/main" id="{286824B2-9337-5DE1-F383-0F35FB5F00E8}"/>
              </a:ext>
            </a:extLst>
          </p:cNvPr>
          <p:cNvSpPr txBox="1"/>
          <p:nvPr/>
        </p:nvSpPr>
        <p:spPr>
          <a:xfrm>
            <a:off x="4664112" y="2078157"/>
            <a:ext cx="2474660" cy="469606"/>
          </a:xfrm>
          <a:prstGeom prst="rect">
            <a:avLst/>
          </a:prstGeom>
          <a:noFill/>
        </p:spPr>
        <p:txBody>
          <a:bodyPr wrap="square" rtlCol="0">
            <a:spAutoFit/>
          </a:bodyPr>
          <a:lstStyle/>
          <a:p>
            <a:r>
              <a:rPr lang="pt-BR" sz="2400" b="1" dirty="0"/>
              <a:t>2021</a:t>
            </a:r>
          </a:p>
        </p:txBody>
      </p:sp>
      <p:sp>
        <p:nvSpPr>
          <p:cNvPr id="11" name="Espaço Reservado para Conteúdo 7">
            <a:extLst>
              <a:ext uri="{FF2B5EF4-FFF2-40B4-BE49-F238E27FC236}">
                <a16:creationId xmlns:a16="http://schemas.microsoft.com/office/drawing/2014/main" id="{5243E33A-250A-3A45-09CF-7479CA33FEB0}"/>
              </a:ext>
            </a:extLst>
          </p:cNvPr>
          <p:cNvSpPr txBox="1">
            <a:spLocks/>
          </p:cNvSpPr>
          <p:nvPr/>
        </p:nvSpPr>
        <p:spPr>
          <a:xfrm>
            <a:off x="7554869" y="2078156"/>
            <a:ext cx="4110309" cy="430167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r>
              <a:rPr lang="pt-BR" sz="2400" dirty="0">
                <a:solidFill>
                  <a:schemeClr val="tx1"/>
                </a:solidFill>
              </a:rPr>
              <a:t>Em 10 anos, o número de trabalhadores em ocupações relacionadas à Tecnologia da Informação passou de 14,4 mil para 24,6 mil ( + 70,4%). Entretanto, a proporção das mulheres nestas ocupações diminuiu.</a:t>
            </a:r>
            <a:endParaRPr lang="pt-BR" sz="1000" dirty="0">
              <a:solidFill>
                <a:schemeClr val="tx1"/>
              </a:solidFill>
            </a:endParaRPr>
          </a:p>
        </p:txBody>
      </p:sp>
      <p:sp>
        <p:nvSpPr>
          <p:cNvPr id="3" name="Retângulo 2">
            <a:extLst>
              <a:ext uri="{FF2B5EF4-FFF2-40B4-BE49-F238E27FC236}">
                <a16:creationId xmlns:a16="http://schemas.microsoft.com/office/drawing/2014/main" id="{C67C3935-FBCC-B664-CFA6-553AB0FBC875}"/>
              </a:ext>
            </a:extLst>
          </p:cNvPr>
          <p:cNvSpPr/>
          <p:nvPr/>
        </p:nvSpPr>
        <p:spPr>
          <a:xfrm>
            <a:off x="526822" y="6053677"/>
            <a:ext cx="6096000" cy="369332"/>
          </a:xfrm>
          <a:prstGeom prst="rect">
            <a:avLst/>
          </a:prstGeom>
        </p:spPr>
        <p:txBody>
          <a:bodyPr>
            <a:spAutoFit/>
          </a:bodyPr>
          <a:lstStyle/>
          <a:p>
            <a:r>
              <a:rPr lang="pt-BR" sz="900" b="1" dirty="0">
                <a:solidFill>
                  <a:schemeClr val="bg2">
                    <a:lumMod val="25000"/>
                  </a:schemeClr>
                </a:solidFill>
                <a:latin typeface="Trebuchet MS" panose="020B0603020202020204" pitchFamily="34" charset="0"/>
              </a:rPr>
              <a:t>Fonte: RAIS, MTE </a:t>
            </a:r>
          </a:p>
          <a:p>
            <a:r>
              <a:rPr lang="pt-BR" sz="900" b="1" dirty="0">
                <a:solidFill>
                  <a:schemeClr val="bg2">
                    <a:lumMod val="25000"/>
                  </a:schemeClr>
                </a:solidFill>
                <a:latin typeface="Trebuchet MS" panose="020B0603020202020204" pitchFamily="34" charset="0"/>
              </a:rPr>
              <a:t>Elaboração:  REDE BANCÁRIOS - DIEESE</a:t>
            </a:r>
            <a:endParaRPr lang="pt-BR" sz="900" dirty="0">
              <a:solidFill>
                <a:schemeClr val="bg2">
                  <a:lumMod val="25000"/>
                </a:schemeClr>
              </a:solidFill>
            </a:endParaRPr>
          </a:p>
        </p:txBody>
      </p:sp>
    </p:spTree>
    <p:extLst>
      <p:ext uri="{BB962C8B-B14F-4D97-AF65-F5344CB8AC3E}">
        <p14:creationId xmlns:p14="http://schemas.microsoft.com/office/powerpoint/2010/main" val="1853827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7CCCE7A-FA7C-5E50-1452-477ECF43C53B}"/>
              </a:ext>
            </a:extLst>
          </p:cNvPr>
          <p:cNvSpPr>
            <a:spLocks noGrp="1"/>
          </p:cNvSpPr>
          <p:nvPr>
            <p:ph type="title"/>
          </p:nvPr>
        </p:nvSpPr>
        <p:spPr>
          <a:xfrm>
            <a:off x="575894" y="604911"/>
            <a:ext cx="11029616" cy="1221947"/>
          </a:xfrm>
        </p:spPr>
        <p:txBody>
          <a:bodyPr>
            <a:noAutofit/>
          </a:bodyPr>
          <a:lstStyle/>
          <a:p>
            <a:r>
              <a:rPr lang="pt-BR" sz="2400" dirty="0">
                <a:effectLst/>
                <a:latin typeface="Arial Rounded MT Bold" panose="020F0704030504030204" pitchFamily="34" charset="0"/>
                <a:ea typeface="Calibri" panose="020F0502020204030204" pitchFamily="34" charset="0"/>
                <a:cs typeface="Times New Roman" panose="02020603050405020304" pitchFamily="18" charset="0"/>
              </a:rPr>
              <a:t>Pessoas com deficiência habilitadas ou beneficiários reabilitado da Previdência Social na categoria bancária: 2012 e 2021 </a:t>
            </a:r>
            <a:endParaRPr lang="pt-BR" sz="2400" dirty="0"/>
          </a:p>
        </p:txBody>
      </p:sp>
      <p:sp>
        <p:nvSpPr>
          <p:cNvPr id="8" name="Espaço Reservado para Conteúdo 7">
            <a:extLst>
              <a:ext uri="{FF2B5EF4-FFF2-40B4-BE49-F238E27FC236}">
                <a16:creationId xmlns:a16="http://schemas.microsoft.com/office/drawing/2014/main" id="{DBF8384F-DE7B-7034-9997-D09BEBFD7BB5}"/>
              </a:ext>
            </a:extLst>
          </p:cNvPr>
          <p:cNvSpPr txBox="1">
            <a:spLocks/>
          </p:cNvSpPr>
          <p:nvPr/>
        </p:nvSpPr>
        <p:spPr>
          <a:xfrm>
            <a:off x="360434" y="5256608"/>
            <a:ext cx="10897180" cy="1743468"/>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r>
              <a:rPr lang="pt-BR" sz="2200" dirty="0">
                <a:solidFill>
                  <a:schemeClr val="tx1"/>
                </a:solidFill>
              </a:rPr>
              <a:t>Em 10 anos, a proporção de trabalhadores PCD e/ou reabilitados em relação ao total de trabalhadores bancários passou de 2,4% para 3,7%.  Atualmente, são cerca de 16,3 mil trabalhadores PCD e/ou reabilitados. </a:t>
            </a:r>
          </a:p>
        </p:txBody>
      </p:sp>
      <p:graphicFrame>
        <p:nvGraphicFramePr>
          <p:cNvPr id="9" name="Tabela 8">
            <a:extLst>
              <a:ext uri="{FF2B5EF4-FFF2-40B4-BE49-F238E27FC236}">
                <a16:creationId xmlns:a16="http://schemas.microsoft.com/office/drawing/2014/main" id="{3CB1C876-6853-9AF1-87DE-589622C27E74}"/>
              </a:ext>
            </a:extLst>
          </p:cNvPr>
          <p:cNvGraphicFramePr>
            <a:graphicFrameLocks noGrp="1"/>
          </p:cNvGraphicFramePr>
          <p:nvPr>
            <p:extLst>
              <p:ext uri="{D42A27DB-BD31-4B8C-83A1-F6EECF244321}">
                <p14:modId xmlns:p14="http://schemas.microsoft.com/office/powerpoint/2010/main" val="2740930744"/>
              </p:ext>
            </p:extLst>
          </p:nvPr>
        </p:nvGraphicFramePr>
        <p:xfrm>
          <a:off x="575894" y="2016980"/>
          <a:ext cx="10264610" cy="3442047"/>
        </p:xfrm>
        <a:graphic>
          <a:graphicData uri="http://schemas.openxmlformats.org/drawingml/2006/table">
            <a:tbl>
              <a:tblPr>
                <a:tableStyleId>{2D5ABB26-0587-4C30-8999-92F81FD0307C}</a:tableStyleId>
              </a:tblPr>
              <a:tblGrid>
                <a:gridCol w="4733473">
                  <a:extLst>
                    <a:ext uri="{9D8B030D-6E8A-4147-A177-3AD203B41FA5}">
                      <a16:colId xmlns:a16="http://schemas.microsoft.com/office/drawing/2014/main" val="947004822"/>
                    </a:ext>
                  </a:extLst>
                </a:gridCol>
                <a:gridCol w="1176289">
                  <a:extLst>
                    <a:ext uri="{9D8B030D-6E8A-4147-A177-3AD203B41FA5}">
                      <a16:colId xmlns:a16="http://schemas.microsoft.com/office/drawing/2014/main" val="2265254487"/>
                    </a:ext>
                  </a:extLst>
                </a:gridCol>
                <a:gridCol w="1451616">
                  <a:extLst>
                    <a:ext uri="{9D8B030D-6E8A-4147-A177-3AD203B41FA5}">
                      <a16:colId xmlns:a16="http://schemas.microsoft.com/office/drawing/2014/main" val="618584981"/>
                    </a:ext>
                  </a:extLst>
                </a:gridCol>
                <a:gridCol w="1451616">
                  <a:extLst>
                    <a:ext uri="{9D8B030D-6E8A-4147-A177-3AD203B41FA5}">
                      <a16:colId xmlns:a16="http://schemas.microsoft.com/office/drawing/2014/main" val="1794911813"/>
                    </a:ext>
                  </a:extLst>
                </a:gridCol>
                <a:gridCol w="1451616">
                  <a:extLst>
                    <a:ext uri="{9D8B030D-6E8A-4147-A177-3AD203B41FA5}">
                      <a16:colId xmlns:a16="http://schemas.microsoft.com/office/drawing/2014/main" val="3026861067"/>
                    </a:ext>
                  </a:extLst>
                </a:gridCol>
              </a:tblGrid>
              <a:tr h="205384">
                <a:tc rowSpan="2">
                  <a:txBody>
                    <a:bodyPr/>
                    <a:lstStyle/>
                    <a:p>
                      <a:pPr algn="ctr" fontAlgn="ctr"/>
                      <a:r>
                        <a:rPr lang="pt-BR" sz="2000" u="none" strike="noStrike" dirty="0">
                          <a:solidFill>
                            <a:schemeClr val="bg1"/>
                          </a:solidFill>
                          <a:effectLst/>
                        </a:rPr>
                        <a:t>Tipo de Deficiência</a:t>
                      </a:r>
                      <a:endParaRPr lang="pt-BR" sz="20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gridSpan="2">
                  <a:txBody>
                    <a:bodyPr/>
                    <a:lstStyle/>
                    <a:p>
                      <a:pPr algn="ctr" fontAlgn="b"/>
                      <a:r>
                        <a:rPr lang="pt-BR" sz="1800" u="none" strike="noStrike">
                          <a:solidFill>
                            <a:schemeClr val="bg1"/>
                          </a:solidFill>
                          <a:effectLst/>
                        </a:rPr>
                        <a:t>2012</a:t>
                      </a:r>
                      <a:endParaRPr lang="pt-BR" sz="1800" b="1" i="0" u="none" strike="noStrike">
                        <a:solidFill>
                          <a:schemeClr val="bg1"/>
                        </a:solidFill>
                        <a:effectLst/>
                        <a:latin typeface="Calibri" panose="020F0502020204030204" pitchFamily="34" charset="0"/>
                      </a:endParaRPr>
                    </a:p>
                  </a:txBody>
                  <a:tcPr marL="9525" marR="9525" marT="9525" marB="0" anchor="b">
                    <a:solidFill>
                      <a:schemeClr val="accent1"/>
                    </a:solidFill>
                  </a:tcPr>
                </a:tc>
                <a:tc hMerge="1">
                  <a:txBody>
                    <a:bodyPr/>
                    <a:lstStyle/>
                    <a:p>
                      <a:endParaRPr lang="pt-BR"/>
                    </a:p>
                  </a:txBody>
                  <a:tcPr/>
                </a:tc>
                <a:tc gridSpan="2">
                  <a:txBody>
                    <a:bodyPr/>
                    <a:lstStyle/>
                    <a:p>
                      <a:pPr algn="ctr" fontAlgn="b"/>
                      <a:r>
                        <a:rPr lang="pt-BR" sz="1800" u="none" strike="noStrike" dirty="0">
                          <a:solidFill>
                            <a:schemeClr val="bg1"/>
                          </a:solidFill>
                          <a:effectLst/>
                        </a:rPr>
                        <a:t>2021</a:t>
                      </a:r>
                      <a:endParaRPr lang="pt-BR" sz="18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hMerge="1">
                  <a:txBody>
                    <a:bodyPr/>
                    <a:lstStyle/>
                    <a:p>
                      <a:endParaRPr lang="pt-BR"/>
                    </a:p>
                  </a:txBody>
                  <a:tcPr/>
                </a:tc>
                <a:extLst>
                  <a:ext uri="{0D108BD9-81ED-4DB2-BD59-A6C34878D82A}">
                    <a16:rowId xmlns:a16="http://schemas.microsoft.com/office/drawing/2014/main" val="1714278856"/>
                  </a:ext>
                </a:extLst>
              </a:tr>
              <a:tr h="205384">
                <a:tc vMerge="1">
                  <a:txBody>
                    <a:bodyPr/>
                    <a:lstStyle/>
                    <a:p>
                      <a:endParaRPr lang="pt-BR"/>
                    </a:p>
                  </a:txBody>
                  <a:tcPr/>
                </a:tc>
                <a:tc>
                  <a:txBody>
                    <a:bodyPr/>
                    <a:lstStyle/>
                    <a:p>
                      <a:pPr algn="ctr" fontAlgn="b"/>
                      <a:r>
                        <a:rPr lang="pt-BR" sz="2000" u="none" strike="noStrike" dirty="0">
                          <a:solidFill>
                            <a:schemeClr val="bg1"/>
                          </a:solidFill>
                          <a:effectLst/>
                        </a:rPr>
                        <a:t>Vínculos</a:t>
                      </a:r>
                      <a:endParaRPr lang="pt-BR" sz="20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pt-BR" sz="2000" u="none" strike="noStrike" dirty="0">
                          <a:solidFill>
                            <a:schemeClr val="bg1"/>
                          </a:solidFill>
                          <a:effectLst/>
                        </a:rPr>
                        <a:t>%</a:t>
                      </a:r>
                      <a:endParaRPr lang="pt-BR" sz="20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pt-BR" sz="2000" u="none" strike="noStrike" dirty="0">
                          <a:solidFill>
                            <a:schemeClr val="bg1"/>
                          </a:solidFill>
                          <a:effectLst/>
                        </a:rPr>
                        <a:t>Vínculos</a:t>
                      </a:r>
                      <a:endParaRPr lang="pt-BR" sz="20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pt-BR" sz="2000" u="none" strike="noStrike" dirty="0">
                          <a:solidFill>
                            <a:schemeClr val="bg1"/>
                          </a:solidFill>
                          <a:effectLst/>
                        </a:rPr>
                        <a:t>%</a:t>
                      </a:r>
                      <a:endParaRPr lang="pt-BR" sz="20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extLst>
                  <a:ext uri="{0D108BD9-81ED-4DB2-BD59-A6C34878D82A}">
                    <a16:rowId xmlns:a16="http://schemas.microsoft.com/office/drawing/2014/main" val="429665257"/>
                  </a:ext>
                </a:extLst>
              </a:tr>
              <a:tr h="260153">
                <a:tc>
                  <a:txBody>
                    <a:bodyPr/>
                    <a:lstStyle/>
                    <a:p>
                      <a:pPr algn="l" fontAlgn="ctr"/>
                      <a:r>
                        <a:rPr lang="pt-BR" sz="1800" u="none" strike="noStrike" dirty="0">
                          <a:effectLst/>
                        </a:rPr>
                        <a:t>Não deficiente</a:t>
                      </a:r>
                      <a:endParaRPr lang="pt-BR" sz="1800" b="0" i="0" u="none" strike="noStrike" dirty="0">
                        <a:solidFill>
                          <a:srgbClr val="000000"/>
                        </a:solidFill>
                        <a:effectLst/>
                        <a:latin typeface="Arial" panose="020B0604020202020204" pitchFamily="34" charset="0"/>
                      </a:endParaRPr>
                    </a:p>
                  </a:txBody>
                  <a:tcPr marL="9525" marR="9525" marT="9525" marB="0" anchor="ctr">
                    <a:solidFill>
                      <a:schemeClr val="bg1"/>
                    </a:solidFill>
                  </a:tcPr>
                </a:tc>
                <a:tc>
                  <a:txBody>
                    <a:bodyPr/>
                    <a:lstStyle/>
                    <a:p>
                      <a:pPr algn="ctr" fontAlgn="ctr"/>
                      <a:r>
                        <a:rPr lang="pt-BR" sz="1800" u="none" strike="noStrike">
                          <a:effectLst/>
                        </a:rPr>
                        <a:t>500.585</a:t>
                      </a:r>
                      <a:endParaRPr lang="pt-BR" sz="18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pt-BR" sz="1800" u="none" strike="noStrike" dirty="0">
                          <a:effectLst/>
                        </a:rPr>
                        <a:t>97,6%</a:t>
                      </a:r>
                      <a:endParaRPr lang="pt-BR" sz="18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pt-BR" sz="1800" u="none" strike="noStrike" dirty="0">
                          <a:effectLst/>
                        </a:rPr>
                        <a:t>426.250</a:t>
                      </a:r>
                      <a:endParaRPr lang="pt-BR" sz="18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pt-BR" sz="1800" u="none" strike="noStrike" dirty="0">
                          <a:effectLst/>
                        </a:rPr>
                        <a:t>96,3%</a:t>
                      </a:r>
                      <a:endParaRPr lang="pt-BR" sz="18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3918393373"/>
                  </a:ext>
                </a:extLst>
              </a:tr>
              <a:tr h="573117">
                <a:tc>
                  <a:txBody>
                    <a:bodyPr/>
                    <a:lstStyle/>
                    <a:p>
                      <a:pPr algn="l" fontAlgn="ctr"/>
                      <a:r>
                        <a:rPr lang="pt-BR" sz="1800" u="none" strike="noStrike" dirty="0">
                          <a:effectLst/>
                        </a:rPr>
                        <a:t>Pessoa com deficiência habilitada ou beneficiário reabilitado da Previdência Social</a:t>
                      </a:r>
                      <a:endParaRPr lang="pt-BR" sz="1800" b="0" i="0" u="none" strike="noStrike" dirty="0">
                        <a:solidFill>
                          <a:srgbClr val="000000"/>
                        </a:solidFill>
                        <a:effectLst/>
                        <a:latin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fontAlgn="ctr"/>
                      <a:r>
                        <a:rPr lang="pt-BR" sz="1800" u="none" strike="noStrike" dirty="0">
                          <a:effectLst/>
                        </a:rPr>
                        <a:t>12.250</a:t>
                      </a:r>
                      <a:endParaRPr lang="pt-BR" sz="1800" b="0"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pt-BR" sz="1800" u="none" strike="noStrike" dirty="0">
                          <a:effectLst/>
                        </a:rPr>
                        <a:t>2,4%</a:t>
                      </a:r>
                      <a:endParaRPr lang="pt-BR" sz="1800" b="0"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pt-BR" sz="1800" u="none" strike="noStrike" dirty="0">
                          <a:effectLst/>
                        </a:rPr>
                        <a:t>16.310</a:t>
                      </a:r>
                      <a:endParaRPr lang="pt-BR" sz="1800" b="0"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pt-BR" sz="1800" u="none" strike="noStrike" dirty="0">
                          <a:effectLst/>
                        </a:rPr>
                        <a:t>3,7%</a:t>
                      </a:r>
                      <a:endParaRPr lang="pt-BR" sz="1800" b="0"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738187628"/>
                  </a:ext>
                </a:extLst>
              </a:tr>
              <a:tr h="260153">
                <a:tc>
                  <a:txBody>
                    <a:bodyPr/>
                    <a:lstStyle/>
                    <a:p>
                      <a:pPr algn="l" fontAlgn="ctr"/>
                      <a:r>
                        <a:rPr lang="pt-BR" sz="1800" u="none" strike="noStrike" dirty="0">
                          <a:effectLst/>
                        </a:rPr>
                        <a:t>Física</a:t>
                      </a:r>
                      <a:endParaRPr lang="pt-BR" sz="1800" b="0" i="0" u="none" strike="noStrike" dirty="0">
                        <a:solidFill>
                          <a:srgbClr val="000000"/>
                        </a:solidFill>
                        <a:effectLst/>
                        <a:latin typeface="Arial" panose="020B0604020202020204" pitchFamily="34" charset="0"/>
                      </a:endParaRPr>
                    </a:p>
                  </a:txBody>
                  <a:tcPr marL="85725" marR="9525" marT="9525" marB="0" anchor="ctr"/>
                </a:tc>
                <a:tc>
                  <a:txBody>
                    <a:bodyPr/>
                    <a:lstStyle/>
                    <a:p>
                      <a:pPr algn="ctr" fontAlgn="ctr"/>
                      <a:r>
                        <a:rPr lang="pt-BR" sz="1800" u="none" strike="noStrike" dirty="0">
                          <a:effectLst/>
                        </a:rPr>
                        <a:t>7.306</a:t>
                      </a:r>
                      <a:endParaRPr lang="pt-B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800" u="none" strike="noStrike">
                          <a:effectLst/>
                        </a:rPr>
                        <a:t>1,4%</a:t>
                      </a:r>
                      <a:endParaRPr lang="pt-B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800" u="none" strike="noStrike">
                          <a:effectLst/>
                        </a:rPr>
                        <a:t>9.404</a:t>
                      </a:r>
                      <a:endParaRPr lang="pt-B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800" u="none" strike="noStrike" dirty="0">
                          <a:effectLst/>
                        </a:rPr>
                        <a:t>2,1%</a:t>
                      </a:r>
                      <a:endParaRPr lang="pt-BR"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30511807"/>
                  </a:ext>
                </a:extLst>
              </a:tr>
              <a:tr h="260153">
                <a:tc>
                  <a:txBody>
                    <a:bodyPr/>
                    <a:lstStyle/>
                    <a:p>
                      <a:pPr algn="l" fontAlgn="ctr"/>
                      <a:r>
                        <a:rPr lang="pt-BR" sz="1800" u="none" strike="noStrike" dirty="0">
                          <a:effectLst/>
                        </a:rPr>
                        <a:t>Auditiva</a:t>
                      </a:r>
                      <a:endParaRPr lang="pt-BR" sz="1800" b="0" i="0" u="none" strike="noStrike" dirty="0">
                        <a:solidFill>
                          <a:srgbClr val="000000"/>
                        </a:solidFill>
                        <a:effectLst/>
                        <a:latin typeface="Arial" panose="020B0604020202020204" pitchFamily="34" charset="0"/>
                      </a:endParaRPr>
                    </a:p>
                  </a:txBody>
                  <a:tcPr marL="85725" marR="9525" marT="9525" marB="0" anchor="ctr">
                    <a:solidFill>
                      <a:schemeClr val="accent2">
                        <a:lumMod val="20000"/>
                        <a:lumOff val="80000"/>
                      </a:schemeClr>
                    </a:solidFill>
                  </a:tcPr>
                </a:tc>
                <a:tc>
                  <a:txBody>
                    <a:bodyPr/>
                    <a:lstStyle/>
                    <a:p>
                      <a:pPr algn="ctr" fontAlgn="ctr"/>
                      <a:r>
                        <a:rPr lang="pt-BR" sz="1800" u="none" strike="noStrike" dirty="0">
                          <a:effectLst/>
                        </a:rPr>
                        <a:t>1.388</a:t>
                      </a:r>
                      <a:endParaRPr lang="pt-BR" sz="1800" b="0"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pt-BR" sz="1800" u="none" strike="noStrike">
                          <a:effectLst/>
                        </a:rPr>
                        <a:t>0,3%</a:t>
                      </a:r>
                      <a:endParaRPr lang="pt-BR" sz="18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pt-BR" sz="1800" u="none" strike="noStrike">
                          <a:effectLst/>
                        </a:rPr>
                        <a:t>1.655</a:t>
                      </a:r>
                      <a:endParaRPr lang="pt-BR" sz="18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pt-BR" sz="1800" u="none" strike="noStrike" dirty="0">
                          <a:effectLst/>
                        </a:rPr>
                        <a:t>0,4%</a:t>
                      </a:r>
                      <a:endParaRPr lang="pt-BR" sz="1800" b="0"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4193068983"/>
                  </a:ext>
                </a:extLst>
              </a:tr>
              <a:tr h="260153">
                <a:tc>
                  <a:txBody>
                    <a:bodyPr/>
                    <a:lstStyle/>
                    <a:p>
                      <a:pPr algn="l" fontAlgn="ctr"/>
                      <a:r>
                        <a:rPr lang="pt-BR" sz="1800" u="none" strike="noStrike" dirty="0">
                          <a:effectLst/>
                        </a:rPr>
                        <a:t>Visual</a:t>
                      </a:r>
                      <a:endParaRPr lang="pt-BR" sz="1800" b="0" i="0" u="none" strike="noStrike" dirty="0">
                        <a:solidFill>
                          <a:srgbClr val="000000"/>
                        </a:solidFill>
                        <a:effectLst/>
                        <a:latin typeface="Arial" panose="020B0604020202020204" pitchFamily="34" charset="0"/>
                      </a:endParaRPr>
                    </a:p>
                  </a:txBody>
                  <a:tcPr marL="85725" marR="9525" marT="9525" marB="0" anchor="ctr"/>
                </a:tc>
                <a:tc>
                  <a:txBody>
                    <a:bodyPr/>
                    <a:lstStyle/>
                    <a:p>
                      <a:pPr algn="ctr" fontAlgn="ctr"/>
                      <a:r>
                        <a:rPr lang="pt-BR" sz="1800" u="none" strike="noStrike">
                          <a:effectLst/>
                        </a:rPr>
                        <a:t>1.031</a:t>
                      </a:r>
                      <a:endParaRPr lang="pt-B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800" u="none" strike="noStrike" dirty="0">
                          <a:effectLst/>
                        </a:rPr>
                        <a:t>0,2%</a:t>
                      </a:r>
                      <a:endParaRPr lang="pt-B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800" u="none" strike="noStrike">
                          <a:effectLst/>
                        </a:rPr>
                        <a:t>3.213</a:t>
                      </a:r>
                      <a:endParaRPr lang="pt-B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800" u="none" strike="noStrike" dirty="0">
                          <a:effectLst/>
                        </a:rPr>
                        <a:t>0,7%</a:t>
                      </a:r>
                      <a:endParaRPr lang="pt-BR"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47453209"/>
                  </a:ext>
                </a:extLst>
              </a:tr>
              <a:tr h="260153">
                <a:tc>
                  <a:txBody>
                    <a:bodyPr/>
                    <a:lstStyle/>
                    <a:p>
                      <a:pPr algn="l" fontAlgn="ctr"/>
                      <a:r>
                        <a:rPr lang="pt-BR" sz="1800" u="none" strike="noStrike" dirty="0">
                          <a:effectLst/>
                        </a:rPr>
                        <a:t>Mental</a:t>
                      </a:r>
                      <a:endParaRPr lang="pt-BR" sz="1800" b="0" i="0" u="none" strike="noStrike" dirty="0">
                        <a:solidFill>
                          <a:srgbClr val="000000"/>
                        </a:solidFill>
                        <a:effectLst/>
                        <a:latin typeface="Arial" panose="020B0604020202020204" pitchFamily="34" charset="0"/>
                      </a:endParaRPr>
                    </a:p>
                  </a:txBody>
                  <a:tcPr marL="85725" marR="9525" marT="9525" marB="0" anchor="ctr">
                    <a:solidFill>
                      <a:schemeClr val="accent1">
                        <a:lumMod val="10000"/>
                        <a:lumOff val="90000"/>
                      </a:schemeClr>
                    </a:solidFill>
                  </a:tcPr>
                </a:tc>
                <a:tc>
                  <a:txBody>
                    <a:bodyPr/>
                    <a:lstStyle/>
                    <a:p>
                      <a:pPr algn="ctr" fontAlgn="ctr"/>
                      <a:r>
                        <a:rPr lang="pt-BR" sz="1800" u="none" strike="noStrike">
                          <a:effectLst/>
                        </a:rPr>
                        <a:t>99</a:t>
                      </a:r>
                      <a:endParaRPr lang="pt-BR" sz="1800" b="0" i="0" u="none" strike="noStrike">
                        <a:solidFill>
                          <a:srgbClr val="000000"/>
                        </a:solidFill>
                        <a:effectLst/>
                        <a:latin typeface="Calibri" panose="020F0502020204030204" pitchFamily="34" charset="0"/>
                      </a:endParaRPr>
                    </a:p>
                  </a:txBody>
                  <a:tcPr marL="9525" marR="9525" marT="9525" marB="0" anchor="ctr">
                    <a:solidFill>
                      <a:schemeClr val="accent1">
                        <a:lumMod val="10000"/>
                        <a:lumOff val="90000"/>
                      </a:schemeClr>
                    </a:solidFill>
                  </a:tcPr>
                </a:tc>
                <a:tc>
                  <a:txBody>
                    <a:bodyPr/>
                    <a:lstStyle/>
                    <a:p>
                      <a:pPr algn="ctr" fontAlgn="ctr"/>
                      <a:r>
                        <a:rPr lang="pt-BR" sz="1800" u="none" strike="noStrike">
                          <a:effectLst/>
                        </a:rPr>
                        <a:t>0,0%</a:t>
                      </a:r>
                      <a:endParaRPr lang="pt-BR" sz="1800" b="0" i="0" u="none" strike="noStrike">
                        <a:solidFill>
                          <a:srgbClr val="000000"/>
                        </a:solidFill>
                        <a:effectLst/>
                        <a:latin typeface="Calibri" panose="020F0502020204030204" pitchFamily="34" charset="0"/>
                      </a:endParaRPr>
                    </a:p>
                  </a:txBody>
                  <a:tcPr marL="9525" marR="9525" marT="9525" marB="0" anchor="ctr">
                    <a:solidFill>
                      <a:schemeClr val="accent1">
                        <a:lumMod val="10000"/>
                        <a:lumOff val="90000"/>
                      </a:schemeClr>
                    </a:solidFill>
                  </a:tcPr>
                </a:tc>
                <a:tc>
                  <a:txBody>
                    <a:bodyPr/>
                    <a:lstStyle/>
                    <a:p>
                      <a:pPr algn="ctr" fontAlgn="ctr"/>
                      <a:r>
                        <a:rPr lang="pt-BR" sz="1800" u="none" strike="noStrike" dirty="0">
                          <a:effectLst/>
                        </a:rPr>
                        <a:t>171</a:t>
                      </a:r>
                      <a:endParaRPr lang="pt-BR" sz="1800" b="0" i="0" u="none" strike="noStrike" dirty="0">
                        <a:solidFill>
                          <a:srgbClr val="000000"/>
                        </a:solidFill>
                        <a:effectLst/>
                        <a:latin typeface="Calibri" panose="020F0502020204030204" pitchFamily="34" charset="0"/>
                      </a:endParaRPr>
                    </a:p>
                  </a:txBody>
                  <a:tcPr marL="9525" marR="9525" marT="9525" marB="0" anchor="ctr">
                    <a:solidFill>
                      <a:schemeClr val="accent1">
                        <a:lumMod val="10000"/>
                        <a:lumOff val="90000"/>
                      </a:schemeClr>
                    </a:solidFill>
                  </a:tcPr>
                </a:tc>
                <a:tc>
                  <a:txBody>
                    <a:bodyPr/>
                    <a:lstStyle/>
                    <a:p>
                      <a:pPr algn="ctr" fontAlgn="ctr"/>
                      <a:r>
                        <a:rPr lang="pt-BR" sz="1800" u="none" strike="noStrike" dirty="0">
                          <a:effectLst/>
                        </a:rPr>
                        <a:t>0,0%</a:t>
                      </a:r>
                      <a:endParaRPr lang="pt-BR" sz="1800" b="0" i="0" u="none" strike="noStrike" dirty="0">
                        <a:solidFill>
                          <a:srgbClr val="000000"/>
                        </a:solidFill>
                        <a:effectLst/>
                        <a:latin typeface="Calibri" panose="020F0502020204030204" pitchFamily="34" charset="0"/>
                      </a:endParaRPr>
                    </a:p>
                  </a:txBody>
                  <a:tcPr marL="9525" marR="9525" marT="9525" marB="0" anchor="ctr">
                    <a:solidFill>
                      <a:schemeClr val="accent1">
                        <a:lumMod val="10000"/>
                        <a:lumOff val="90000"/>
                      </a:schemeClr>
                    </a:solidFill>
                  </a:tcPr>
                </a:tc>
                <a:extLst>
                  <a:ext uri="{0D108BD9-81ED-4DB2-BD59-A6C34878D82A}">
                    <a16:rowId xmlns:a16="http://schemas.microsoft.com/office/drawing/2014/main" val="805858875"/>
                  </a:ext>
                </a:extLst>
              </a:tr>
              <a:tr h="260153">
                <a:tc>
                  <a:txBody>
                    <a:bodyPr/>
                    <a:lstStyle/>
                    <a:p>
                      <a:pPr algn="l" fontAlgn="ctr"/>
                      <a:r>
                        <a:rPr lang="pt-BR" sz="1800" u="none" strike="noStrike" dirty="0">
                          <a:effectLst/>
                        </a:rPr>
                        <a:t>Múltipla</a:t>
                      </a:r>
                      <a:endParaRPr lang="pt-BR" sz="1800" b="0" i="0" u="none" strike="noStrike" dirty="0">
                        <a:solidFill>
                          <a:srgbClr val="000000"/>
                        </a:solidFill>
                        <a:effectLst/>
                        <a:latin typeface="Arial" panose="020B0604020202020204" pitchFamily="34" charset="0"/>
                      </a:endParaRPr>
                    </a:p>
                  </a:txBody>
                  <a:tcPr marL="85725" marR="9525" marT="9525" marB="0" anchor="ctr"/>
                </a:tc>
                <a:tc>
                  <a:txBody>
                    <a:bodyPr/>
                    <a:lstStyle/>
                    <a:p>
                      <a:pPr algn="ctr" fontAlgn="ctr"/>
                      <a:r>
                        <a:rPr lang="pt-BR" sz="1800" u="none" strike="noStrike" dirty="0">
                          <a:effectLst/>
                        </a:rPr>
                        <a:t>74</a:t>
                      </a:r>
                      <a:endParaRPr lang="pt-B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800" u="none" strike="noStrike" dirty="0">
                          <a:effectLst/>
                        </a:rPr>
                        <a:t>0,0%</a:t>
                      </a:r>
                      <a:endParaRPr lang="pt-B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800" u="none" strike="noStrike" dirty="0">
                          <a:effectLst/>
                        </a:rPr>
                        <a:t>38</a:t>
                      </a:r>
                      <a:endParaRPr lang="pt-B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800" u="none" strike="noStrike" dirty="0">
                          <a:effectLst/>
                        </a:rPr>
                        <a:t>0,0%</a:t>
                      </a:r>
                      <a:endParaRPr lang="pt-BR"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77015348"/>
                  </a:ext>
                </a:extLst>
              </a:tr>
              <a:tr h="0">
                <a:tc>
                  <a:txBody>
                    <a:bodyPr/>
                    <a:lstStyle/>
                    <a:p>
                      <a:pPr algn="l" fontAlgn="ctr"/>
                      <a:r>
                        <a:rPr lang="pt-BR" sz="1800" u="none" strike="noStrike" dirty="0" err="1">
                          <a:effectLst/>
                        </a:rPr>
                        <a:t>Reabiitado</a:t>
                      </a:r>
                      <a:endParaRPr lang="pt-BR" sz="1800" b="0" i="0" u="none" strike="noStrike" dirty="0">
                        <a:solidFill>
                          <a:srgbClr val="000000"/>
                        </a:solidFill>
                        <a:effectLst/>
                        <a:latin typeface="Arial" panose="020B0604020202020204" pitchFamily="34" charset="0"/>
                      </a:endParaRPr>
                    </a:p>
                  </a:txBody>
                  <a:tcPr marL="85725" marR="9525" marT="9525" marB="0" anchor="ctr">
                    <a:solidFill>
                      <a:schemeClr val="accent2">
                        <a:lumMod val="20000"/>
                        <a:lumOff val="80000"/>
                      </a:schemeClr>
                    </a:solidFill>
                  </a:tcPr>
                </a:tc>
                <a:tc>
                  <a:txBody>
                    <a:bodyPr/>
                    <a:lstStyle/>
                    <a:p>
                      <a:pPr algn="ctr" fontAlgn="ctr"/>
                      <a:r>
                        <a:rPr lang="pt-BR" sz="1800" u="none" strike="noStrike">
                          <a:effectLst/>
                        </a:rPr>
                        <a:t>2.352</a:t>
                      </a:r>
                      <a:endParaRPr lang="pt-BR" sz="18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pt-BR" sz="1800" u="none" strike="noStrike">
                          <a:effectLst/>
                        </a:rPr>
                        <a:t>0,5%</a:t>
                      </a:r>
                      <a:endParaRPr lang="pt-BR" sz="18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pt-BR" sz="1800" u="none" strike="noStrike" dirty="0">
                          <a:effectLst/>
                        </a:rPr>
                        <a:t>1.829</a:t>
                      </a:r>
                      <a:endParaRPr lang="pt-BR" sz="1800" b="0"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r>
                        <a:rPr lang="pt-BR" sz="1800" u="none" strike="noStrike" dirty="0">
                          <a:effectLst/>
                        </a:rPr>
                        <a:t>0,4%</a:t>
                      </a:r>
                      <a:endParaRPr lang="pt-BR" sz="1800" b="0" i="0" u="none" strike="noStrike" dirty="0">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334084169"/>
                  </a:ext>
                </a:extLst>
              </a:tr>
              <a:tr h="260153">
                <a:tc>
                  <a:txBody>
                    <a:bodyPr/>
                    <a:lstStyle/>
                    <a:p>
                      <a:pPr algn="ctr" fontAlgn="b"/>
                      <a:r>
                        <a:rPr lang="pt-BR" sz="1800" u="none" strike="noStrike" dirty="0">
                          <a:solidFill>
                            <a:schemeClr val="bg1"/>
                          </a:solidFill>
                          <a:effectLst/>
                        </a:rPr>
                        <a:t>Total Geral</a:t>
                      </a:r>
                      <a:endParaRPr lang="pt-BR" sz="18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ctr"/>
                      <a:r>
                        <a:rPr lang="pt-BR" sz="1800" u="none" strike="noStrike">
                          <a:solidFill>
                            <a:schemeClr val="bg1"/>
                          </a:solidFill>
                          <a:effectLst/>
                        </a:rPr>
                        <a:t>512.835</a:t>
                      </a:r>
                      <a:endParaRPr lang="pt-BR" sz="1800" b="1" i="0" u="none" strike="noStrike">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ctr"/>
                      <a:r>
                        <a:rPr lang="pt-BR" sz="1800" u="none" strike="noStrike">
                          <a:solidFill>
                            <a:schemeClr val="bg1"/>
                          </a:solidFill>
                          <a:effectLst/>
                        </a:rPr>
                        <a:t>100,0%</a:t>
                      </a:r>
                      <a:endParaRPr lang="pt-BR" sz="1800" b="1" i="0" u="none" strike="noStrike">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ctr"/>
                      <a:r>
                        <a:rPr lang="pt-BR" sz="1800" u="none" strike="noStrike">
                          <a:solidFill>
                            <a:schemeClr val="bg1"/>
                          </a:solidFill>
                          <a:effectLst/>
                        </a:rPr>
                        <a:t>442.560</a:t>
                      </a:r>
                      <a:endParaRPr lang="pt-BR" sz="1800" b="1" i="0" u="none" strike="noStrike">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ctr"/>
                      <a:r>
                        <a:rPr lang="pt-BR" sz="1800" u="none" strike="noStrike" dirty="0">
                          <a:solidFill>
                            <a:schemeClr val="bg1"/>
                          </a:solidFill>
                          <a:effectLst/>
                        </a:rPr>
                        <a:t>100,0%</a:t>
                      </a:r>
                      <a:endParaRPr lang="pt-BR" sz="18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extLst>
                  <a:ext uri="{0D108BD9-81ED-4DB2-BD59-A6C34878D82A}">
                    <a16:rowId xmlns:a16="http://schemas.microsoft.com/office/drawing/2014/main" val="3885984480"/>
                  </a:ext>
                </a:extLst>
              </a:tr>
            </a:tbl>
          </a:graphicData>
        </a:graphic>
      </p:graphicFrame>
      <p:sp>
        <p:nvSpPr>
          <p:cNvPr id="11" name="Retângulo 10">
            <a:extLst>
              <a:ext uri="{FF2B5EF4-FFF2-40B4-BE49-F238E27FC236}">
                <a16:creationId xmlns:a16="http://schemas.microsoft.com/office/drawing/2014/main" id="{DCA8CDA1-9DAB-AE5B-FC3C-27CE68990F09}"/>
              </a:ext>
            </a:extLst>
          </p:cNvPr>
          <p:cNvSpPr/>
          <p:nvPr/>
        </p:nvSpPr>
        <p:spPr>
          <a:xfrm rot="16200000">
            <a:off x="9391054" y="3550452"/>
            <a:ext cx="3411567" cy="369332"/>
          </a:xfrm>
          <a:prstGeom prst="rect">
            <a:avLst/>
          </a:prstGeom>
        </p:spPr>
        <p:txBody>
          <a:bodyPr wrap="square">
            <a:spAutoFit/>
          </a:bodyPr>
          <a:lstStyle/>
          <a:p>
            <a:r>
              <a:rPr lang="pt-BR" sz="900" b="1" dirty="0">
                <a:solidFill>
                  <a:schemeClr val="bg2">
                    <a:lumMod val="25000"/>
                  </a:schemeClr>
                </a:solidFill>
                <a:latin typeface="Trebuchet MS" panose="020B0603020202020204" pitchFamily="34" charset="0"/>
              </a:rPr>
              <a:t>Fonte: RAIS, MTE </a:t>
            </a:r>
          </a:p>
          <a:p>
            <a:r>
              <a:rPr lang="pt-BR" sz="900" b="1" dirty="0">
                <a:solidFill>
                  <a:schemeClr val="bg2">
                    <a:lumMod val="25000"/>
                  </a:schemeClr>
                </a:solidFill>
                <a:latin typeface="Trebuchet MS" panose="020B0603020202020204" pitchFamily="34" charset="0"/>
              </a:rPr>
              <a:t>Elaboração:  REDE BANCÁRIOS - DIEESE</a:t>
            </a:r>
            <a:endParaRPr lang="pt-BR" sz="900" dirty="0">
              <a:solidFill>
                <a:schemeClr val="bg2">
                  <a:lumMod val="25000"/>
                </a:schemeClr>
              </a:solidFill>
            </a:endParaRPr>
          </a:p>
        </p:txBody>
      </p:sp>
    </p:spTree>
    <p:extLst>
      <p:ext uri="{BB962C8B-B14F-4D97-AF65-F5344CB8AC3E}">
        <p14:creationId xmlns:p14="http://schemas.microsoft.com/office/powerpoint/2010/main" val="3637800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326C34-F913-C739-705F-67856ADE59BA}"/>
              </a:ext>
            </a:extLst>
          </p:cNvPr>
          <p:cNvSpPr>
            <a:spLocks noGrp="1"/>
          </p:cNvSpPr>
          <p:nvPr>
            <p:ph type="title"/>
          </p:nvPr>
        </p:nvSpPr>
        <p:spPr/>
        <p:txBody>
          <a:bodyPr anchor="ctr" anchorCtr="0"/>
          <a:lstStyle/>
          <a:p>
            <a:pPr algn="ctr"/>
            <a:r>
              <a:rPr lang="pt-BR" b="1" dirty="0"/>
              <a:t>Movimentação do emprego bancário em 2022</a:t>
            </a:r>
          </a:p>
        </p:txBody>
      </p:sp>
      <p:sp>
        <p:nvSpPr>
          <p:cNvPr id="4" name="Espaço Reservado para Conteúdo 7">
            <a:extLst>
              <a:ext uri="{FF2B5EF4-FFF2-40B4-BE49-F238E27FC236}">
                <a16:creationId xmlns:a16="http://schemas.microsoft.com/office/drawing/2014/main" id="{23FA9489-0AF5-7D7B-7A18-008845C312D9}"/>
              </a:ext>
            </a:extLst>
          </p:cNvPr>
          <p:cNvSpPr txBox="1">
            <a:spLocks/>
          </p:cNvSpPr>
          <p:nvPr/>
        </p:nvSpPr>
        <p:spPr>
          <a:xfrm>
            <a:off x="5921114" y="2057400"/>
            <a:ext cx="5792125" cy="4673184"/>
          </a:xfrm>
          <a:prstGeom prst="rect">
            <a:avLst/>
          </a:prstGeom>
          <a:ln>
            <a:solidFill>
              <a:schemeClr val="bg1"/>
            </a:solidFill>
          </a:ln>
        </p:spPr>
        <p:txBody>
          <a:bodyPr vert="horz" lIns="91440" tIns="45720" rIns="91440" bIns="45720" rtlCol="0" anchor="ctr">
            <a:normAutofit fontScale="77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r>
              <a:rPr lang="pt-BR" sz="2800" dirty="0"/>
              <a:t>O saldo positivo foi atribuído exclusivamente ao sexo masculino com abertura de 3.933 vagas, enquanto </a:t>
            </a:r>
            <a:r>
              <a:rPr lang="pt-BR" sz="2800" b="1" dirty="0">
                <a:solidFill>
                  <a:srgbClr val="FF0000"/>
                </a:solidFill>
              </a:rPr>
              <a:t>eliminação de 1.106 postos de trabalho entre as mulheres.</a:t>
            </a:r>
            <a:r>
              <a:rPr lang="pt-BR" sz="2800" dirty="0">
                <a:solidFill>
                  <a:srgbClr val="FF0000"/>
                </a:solidFill>
              </a:rPr>
              <a:t> </a:t>
            </a:r>
            <a:r>
              <a:rPr lang="pt-BR" sz="2800" dirty="0"/>
              <a:t>houve As admissões de mulheres foram 19,1% menores que a dos homens e os desligamentos, 5,4% superiores.</a:t>
            </a:r>
          </a:p>
          <a:p>
            <a:pPr algn="just"/>
            <a:r>
              <a:rPr lang="pt-BR" sz="2800" dirty="0"/>
              <a:t>Ao considerar o saldo, verifica-se resultado positivo no que toca a diversidade racial, uma vez que a movimentação foi positiva em </a:t>
            </a:r>
            <a:r>
              <a:rPr lang="pt-BR" sz="2800" b="1" dirty="0"/>
              <a:t>3.881 postos de trabalho para trabalhadores pretos e pardos</a:t>
            </a:r>
            <a:r>
              <a:rPr lang="pt-BR" sz="2800" dirty="0"/>
              <a:t>.</a:t>
            </a:r>
          </a:p>
          <a:p>
            <a:pPr algn="just"/>
            <a:r>
              <a:rPr lang="pt-BR" sz="2800" dirty="0"/>
              <a:t>Em relação ao recorte PCD,  o saldo foi positivo em </a:t>
            </a:r>
            <a:r>
              <a:rPr lang="pt-BR" sz="2800" b="1" dirty="0"/>
              <a:t>572 vagas</a:t>
            </a:r>
            <a:r>
              <a:rPr lang="pt-BR" sz="2800" dirty="0"/>
              <a:t>.</a:t>
            </a:r>
          </a:p>
          <a:p>
            <a:pPr algn="just"/>
            <a:endParaRPr lang="pt-BR" sz="1000" dirty="0">
              <a:solidFill>
                <a:schemeClr val="tx1"/>
              </a:solidFill>
            </a:endParaRPr>
          </a:p>
        </p:txBody>
      </p:sp>
      <p:graphicFrame>
        <p:nvGraphicFramePr>
          <p:cNvPr id="6" name="Gráfico 5">
            <a:extLst>
              <a:ext uri="{FF2B5EF4-FFF2-40B4-BE49-F238E27FC236}">
                <a16:creationId xmlns:a16="http://schemas.microsoft.com/office/drawing/2014/main" id="{517C7D8A-BBB5-ECC6-C7DA-C5DDE66B3192}"/>
              </a:ext>
            </a:extLst>
          </p:cNvPr>
          <p:cNvGraphicFramePr>
            <a:graphicFrameLocks/>
          </p:cNvGraphicFramePr>
          <p:nvPr>
            <p:extLst>
              <p:ext uri="{D42A27DB-BD31-4B8C-83A1-F6EECF244321}">
                <p14:modId xmlns:p14="http://schemas.microsoft.com/office/powerpoint/2010/main" val="4065723816"/>
              </p:ext>
            </p:extLst>
          </p:nvPr>
        </p:nvGraphicFramePr>
        <p:xfrm>
          <a:off x="478761" y="2057399"/>
          <a:ext cx="5142550" cy="4303853"/>
        </p:xfrm>
        <a:graphic>
          <a:graphicData uri="http://schemas.openxmlformats.org/drawingml/2006/chart">
            <c:chart xmlns:c="http://schemas.openxmlformats.org/drawingml/2006/chart" xmlns:r="http://schemas.openxmlformats.org/officeDocument/2006/relationships" r:id="rId2"/>
          </a:graphicData>
        </a:graphic>
      </p:graphicFrame>
      <p:sp>
        <p:nvSpPr>
          <p:cNvPr id="8" name="Retângulo 7">
            <a:extLst>
              <a:ext uri="{FF2B5EF4-FFF2-40B4-BE49-F238E27FC236}">
                <a16:creationId xmlns:a16="http://schemas.microsoft.com/office/drawing/2014/main" id="{FAF4C297-8ABC-998B-5E13-8B44726EAEB1}"/>
              </a:ext>
            </a:extLst>
          </p:cNvPr>
          <p:cNvSpPr/>
          <p:nvPr/>
        </p:nvSpPr>
        <p:spPr>
          <a:xfrm>
            <a:off x="478761" y="6361252"/>
            <a:ext cx="6096000" cy="369332"/>
          </a:xfrm>
          <a:prstGeom prst="rect">
            <a:avLst/>
          </a:prstGeom>
        </p:spPr>
        <p:txBody>
          <a:bodyPr>
            <a:spAutoFit/>
          </a:bodyPr>
          <a:lstStyle/>
          <a:p>
            <a:r>
              <a:rPr lang="pt-BR" sz="900" b="1" dirty="0">
                <a:solidFill>
                  <a:schemeClr val="bg2">
                    <a:lumMod val="25000"/>
                  </a:schemeClr>
                </a:solidFill>
                <a:latin typeface="Trebuchet MS" panose="020B0603020202020204" pitchFamily="34" charset="0"/>
              </a:rPr>
              <a:t>Fonte: RAIS, MTE </a:t>
            </a:r>
          </a:p>
          <a:p>
            <a:r>
              <a:rPr lang="pt-BR" sz="900" b="1" dirty="0">
                <a:solidFill>
                  <a:schemeClr val="bg2">
                    <a:lumMod val="25000"/>
                  </a:schemeClr>
                </a:solidFill>
                <a:latin typeface="Trebuchet MS" panose="020B0603020202020204" pitchFamily="34" charset="0"/>
              </a:rPr>
              <a:t>Elaboração:  REDE BANCÁRIOS - DIEESE</a:t>
            </a:r>
            <a:endParaRPr lang="pt-BR" sz="900" dirty="0">
              <a:solidFill>
                <a:schemeClr val="bg2">
                  <a:lumMod val="25000"/>
                </a:schemeClr>
              </a:solidFill>
            </a:endParaRPr>
          </a:p>
        </p:txBody>
      </p:sp>
    </p:spTree>
    <p:extLst>
      <p:ext uri="{BB962C8B-B14F-4D97-AF65-F5344CB8AC3E}">
        <p14:creationId xmlns:p14="http://schemas.microsoft.com/office/powerpoint/2010/main" val="112738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1B47A870-C1AE-B5F7-AEED-08C67317BB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98" y="1384226"/>
            <a:ext cx="6242645" cy="51625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Gráfico 10">
            <a:extLst>
              <a:ext uri="{FF2B5EF4-FFF2-40B4-BE49-F238E27FC236}">
                <a16:creationId xmlns:a16="http://schemas.microsoft.com/office/drawing/2014/main" id="{BF9BEC5C-3126-49BA-B504-31AB8DEBC660}"/>
              </a:ext>
            </a:extLst>
          </p:cNvPr>
          <p:cNvGraphicFramePr/>
          <p:nvPr>
            <p:extLst>
              <p:ext uri="{D42A27DB-BD31-4B8C-83A1-F6EECF244321}">
                <p14:modId xmlns:p14="http://schemas.microsoft.com/office/powerpoint/2010/main" val="261640710"/>
              </p:ext>
            </p:extLst>
          </p:nvPr>
        </p:nvGraphicFramePr>
        <p:xfrm>
          <a:off x="8263555" y="2274827"/>
          <a:ext cx="3766859" cy="2542855"/>
        </p:xfrm>
        <a:graphic>
          <a:graphicData uri="http://schemas.openxmlformats.org/drawingml/2006/chart">
            <c:chart xmlns:c="http://schemas.openxmlformats.org/drawingml/2006/chart" xmlns:r="http://schemas.openxmlformats.org/officeDocument/2006/relationships" r:id="rId3"/>
          </a:graphicData>
        </a:graphic>
      </p:graphicFrame>
      <p:sp>
        <p:nvSpPr>
          <p:cNvPr id="12" name="Retângulo 11">
            <a:extLst>
              <a:ext uri="{FF2B5EF4-FFF2-40B4-BE49-F238E27FC236}">
                <a16:creationId xmlns:a16="http://schemas.microsoft.com/office/drawing/2014/main" id="{8CA4EF7E-92BE-49FB-A042-F37D0D1ADE6C}"/>
              </a:ext>
            </a:extLst>
          </p:cNvPr>
          <p:cNvSpPr/>
          <p:nvPr/>
        </p:nvSpPr>
        <p:spPr>
          <a:xfrm>
            <a:off x="708836" y="799450"/>
            <a:ext cx="11146465" cy="584775"/>
          </a:xfrm>
          <a:prstGeom prst="rect">
            <a:avLst/>
          </a:prstGeom>
        </p:spPr>
        <p:txBody>
          <a:bodyPr wrap="square">
            <a:spAutoFit/>
          </a:bodyPr>
          <a:lstStyle/>
          <a:p>
            <a:r>
              <a:rPr lang="pt-BR" sz="3200" b="1" dirty="0">
                <a:solidFill>
                  <a:schemeClr val="bg1"/>
                </a:solidFill>
              </a:rPr>
              <a:t>População Brasileira: 214 milhões de habitantes  </a:t>
            </a:r>
          </a:p>
        </p:txBody>
      </p:sp>
      <p:sp>
        <p:nvSpPr>
          <p:cNvPr id="14" name="CaixaDeTexto 13">
            <a:extLst>
              <a:ext uri="{FF2B5EF4-FFF2-40B4-BE49-F238E27FC236}">
                <a16:creationId xmlns:a16="http://schemas.microsoft.com/office/drawing/2014/main" id="{7ECAEF71-DA55-4AB5-A304-C13CDB24825C}"/>
              </a:ext>
            </a:extLst>
          </p:cNvPr>
          <p:cNvSpPr txBox="1"/>
          <p:nvPr/>
        </p:nvSpPr>
        <p:spPr>
          <a:xfrm>
            <a:off x="8263555" y="1953612"/>
            <a:ext cx="3040380" cy="369332"/>
          </a:xfrm>
          <a:prstGeom prst="rect">
            <a:avLst/>
          </a:prstGeom>
          <a:noFill/>
        </p:spPr>
        <p:txBody>
          <a:bodyPr wrap="square" rtlCol="0">
            <a:spAutoFit/>
          </a:bodyPr>
          <a:lstStyle/>
          <a:p>
            <a:r>
              <a:rPr lang="pt-BR" b="1" dirty="0"/>
              <a:t>Por Raça</a:t>
            </a:r>
          </a:p>
        </p:txBody>
      </p:sp>
      <p:sp>
        <p:nvSpPr>
          <p:cNvPr id="17" name="Retângulo 16">
            <a:extLst>
              <a:ext uri="{FF2B5EF4-FFF2-40B4-BE49-F238E27FC236}">
                <a16:creationId xmlns:a16="http://schemas.microsoft.com/office/drawing/2014/main" id="{F88A78E5-420C-4F72-9ADC-37466EBC1E52}"/>
              </a:ext>
            </a:extLst>
          </p:cNvPr>
          <p:cNvSpPr/>
          <p:nvPr/>
        </p:nvSpPr>
        <p:spPr>
          <a:xfrm>
            <a:off x="7405222" y="5154699"/>
            <a:ext cx="4450080" cy="1477328"/>
          </a:xfrm>
          <a:prstGeom prst="rect">
            <a:avLst/>
          </a:prstGeom>
        </p:spPr>
        <p:txBody>
          <a:bodyPr wrap="square">
            <a:spAutoFit/>
          </a:bodyPr>
          <a:lstStyle/>
          <a:p>
            <a:pPr algn="just"/>
            <a:r>
              <a:rPr lang="pt-BR" i="1" dirty="0">
                <a:solidFill>
                  <a:srgbClr val="495057"/>
                </a:solidFill>
                <a:latin typeface="Source Serif Pro"/>
              </a:rPr>
              <a:t>De acordo com Pesquisa Nacional de Saúde (PNS) 2019, divulgada IBGE, são  17,3 milhões de pessoas de 2 anos ou mais de idade com deficiência em pelo menos uma de suas funções ou 8,4%.</a:t>
            </a:r>
            <a:endParaRPr lang="pt-BR" i="1" dirty="0"/>
          </a:p>
        </p:txBody>
      </p:sp>
      <p:sp>
        <p:nvSpPr>
          <p:cNvPr id="18" name="CaixaDeTexto 17">
            <a:extLst>
              <a:ext uri="{FF2B5EF4-FFF2-40B4-BE49-F238E27FC236}">
                <a16:creationId xmlns:a16="http://schemas.microsoft.com/office/drawing/2014/main" id="{958A24A3-7CDA-472E-8FB5-FB41A569E966}"/>
              </a:ext>
            </a:extLst>
          </p:cNvPr>
          <p:cNvSpPr txBox="1"/>
          <p:nvPr/>
        </p:nvSpPr>
        <p:spPr>
          <a:xfrm>
            <a:off x="7405222" y="4800052"/>
            <a:ext cx="3040380" cy="369332"/>
          </a:xfrm>
          <a:prstGeom prst="rect">
            <a:avLst/>
          </a:prstGeom>
          <a:noFill/>
        </p:spPr>
        <p:txBody>
          <a:bodyPr wrap="square" rtlCol="0">
            <a:spAutoFit/>
          </a:bodyPr>
          <a:lstStyle/>
          <a:p>
            <a:r>
              <a:rPr lang="pt-BR" b="1" dirty="0"/>
              <a:t>PCD</a:t>
            </a:r>
          </a:p>
        </p:txBody>
      </p:sp>
      <p:sp>
        <p:nvSpPr>
          <p:cNvPr id="19" name="Retângulo 18">
            <a:extLst>
              <a:ext uri="{FF2B5EF4-FFF2-40B4-BE49-F238E27FC236}">
                <a16:creationId xmlns:a16="http://schemas.microsoft.com/office/drawing/2014/main" id="{6FE5D525-93FA-4936-826F-E7E62F5E854B}"/>
              </a:ext>
            </a:extLst>
          </p:cNvPr>
          <p:cNvSpPr/>
          <p:nvPr/>
        </p:nvSpPr>
        <p:spPr>
          <a:xfrm>
            <a:off x="98107" y="6546781"/>
            <a:ext cx="8900160" cy="307777"/>
          </a:xfrm>
          <a:prstGeom prst="rect">
            <a:avLst/>
          </a:prstGeom>
        </p:spPr>
        <p:txBody>
          <a:bodyPr wrap="square">
            <a:spAutoFit/>
          </a:bodyPr>
          <a:lstStyle/>
          <a:p>
            <a:r>
              <a:rPr lang="pt-BR" sz="1400" dirty="0">
                <a:solidFill>
                  <a:srgbClr val="333333"/>
                </a:solidFill>
                <a:latin typeface="Open Sans"/>
              </a:rPr>
              <a:t>Fonte: IBGE - Pesquisa Nacional por Amostra de Domicílios Contínua trimestral</a:t>
            </a:r>
            <a:endParaRPr lang="pt-BR" sz="1400" dirty="0"/>
          </a:p>
        </p:txBody>
      </p:sp>
      <p:graphicFrame>
        <p:nvGraphicFramePr>
          <p:cNvPr id="5" name="Gráfico 4">
            <a:extLst>
              <a:ext uri="{FF2B5EF4-FFF2-40B4-BE49-F238E27FC236}">
                <a16:creationId xmlns:a16="http://schemas.microsoft.com/office/drawing/2014/main" id="{334BF014-CDCD-4BF8-B099-70E039141BDA}"/>
              </a:ext>
            </a:extLst>
          </p:cNvPr>
          <p:cNvGraphicFramePr/>
          <p:nvPr>
            <p:extLst>
              <p:ext uri="{D42A27DB-BD31-4B8C-83A1-F6EECF244321}">
                <p14:modId xmlns:p14="http://schemas.microsoft.com/office/powerpoint/2010/main" val="3404085918"/>
              </p:ext>
            </p:extLst>
          </p:nvPr>
        </p:nvGraphicFramePr>
        <p:xfrm>
          <a:off x="4751016" y="2063902"/>
          <a:ext cx="4450080" cy="3119594"/>
        </p:xfrm>
        <a:graphic>
          <a:graphicData uri="http://schemas.openxmlformats.org/drawingml/2006/chart">
            <c:chart xmlns:c="http://schemas.openxmlformats.org/drawingml/2006/chart" xmlns:r="http://schemas.openxmlformats.org/officeDocument/2006/relationships" r:id="rId4"/>
          </a:graphicData>
        </a:graphic>
      </p:graphicFrame>
      <p:sp>
        <p:nvSpPr>
          <p:cNvPr id="2" name="Retângulo 1">
            <a:extLst>
              <a:ext uri="{FF2B5EF4-FFF2-40B4-BE49-F238E27FC236}">
                <a16:creationId xmlns:a16="http://schemas.microsoft.com/office/drawing/2014/main" id="{AD4F68F1-3398-DEAF-E063-617DFDC481CD}"/>
              </a:ext>
            </a:extLst>
          </p:cNvPr>
          <p:cNvSpPr/>
          <p:nvPr/>
        </p:nvSpPr>
        <p:spPr>
          <a:xfrm>
            <a:off x="2541661" y="3429001"/>
            <a:ext cx="2433827" cy="24003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pt-BR" b="1" dirty="0"/>
              <a:t>Idosos: 10,2% </a:t>
            </a:r>
          </a:p>
          <a:p>
            <a:pPr algn="ctr"/>
            <a:r>
              <a:rPr lang="pt-BR" b="1" dirty="0"/>
              <a:t>Jovens:  43,9%</a:t>
            </a:r>
          </a:p>
        </p:txBody>
      </p:sp>
    </p:spTree>
    <p:extLst>
      <p:ext uri="{BB962C8B-B14F-4D97-AF65-F5344CB8AC3E}">
        <p14:creationId xmlns:p14="http://schemas.microsoft.com/office/powerpoint/2010/main" val="1979828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E06A9-826D-4FDA-8E68-60F2897A63E8}"/>
              </a:ext>
            </a:extLst>
          </p:cNvPr>
          <p:cNvSpPr>
            <a:spLocks noGrp="1"/>
          </p:cNvSpPr>
          <p:nvPr>
            <p:ph type="title"/>
          </p:nvPr>
        </p:nvSpPr>
        <p:spPr>
          <a:xfrm>
            <a:off x="514517" y="616431"/>
            <a:ext cx="11029616" cy="1013800"/>
          </a:xfrm>
        </p:spPr>
        <p:txBody>
          <a:bodyPr anchor="ctr"/>
          <a:lstStyle/>
          <a:p>
            <a:r>
              <a:rPr lang="pt-BR" b="1" dirty="0" err="1"/>
              <a:t>LgbtqiA</a:t>
            </a:r>
            <a:r>
              <a:rPr lang="pt-BR" b="1" dirty="0"/>
              <a:t>+ na categoria bancária</a:t>
            </a:r>
          </a:p>
        </p:txBody>
      </p:sp>
      <p:graphicFrame>
        <p:nvGraphicFramePr>
          <p:cNvPr id="6" name="Gráfico 5">
            <a:extLst>
              <a:ext uri="{FF2B5EF4-FFF2-40B4-BE49-F238E27FC236}">
                <a16:creationId xmlns:a16="http://schemas.microsoft.com/office/drawing/2014/main" id="{0577AF0B-5B1E-444F-B546-2F57F37CADEA}"/>
              </a:ext>
            </a:extLst>
          </p:cNvPr>
          <p:cNvGraphicFramePr/>
          <p:nvPr>
            <p:extLst>
              <p:ext uri="{D42A27DB-BD31-4B8C-83A1-F6EECF244321}">
                <p14:modId xmlns:p14="http://schemas.microsoft.com/office/powerpoint/2010/main" val="3378974978"/>
              </p:ext>
            </p:extLst>
          </p:nvPr>
        </p:nvGraphicFramePr>
        <p:xfrm>
          <a:off x="2651125" y="2582049"/>
          <a:ext cx="6197600" cy="3842808"/>
        </p:xfrm>
        <a:graphic>
          <a:graphicData uri="http://schemas.openxmlformats.org/drawingml/2006/chart">
            <c:chart xmlns:c="http://schemas.openxmlformats.org/drawingml/2006/chart" xmlns:r="http://schemas.openxmlformats.org/officeDocument/2006/relationships" r:id="rId2"/>
          </a:graphicData>
        </a:graphic>
      </p:graphicFrame>
      <p:sp>
        <p:nvSpPr>
          <p:cNvPr id="7" name="Retângulo 6">
            <a:extLst>
              <a:ext uri="{FF2B5EF4-FFF2-40B4-BE49-F238E27FC236}">
                <a16:creationId xmlns:a16="http://schemas.microsoft.com/office/drawing/2014/main" id="{64F0A91D-D936-4F44-BCC7-084F4B531C01}"/>
              </a:ext>
            </a:extLst>
          </p:cNvPr>
          <p:cNvSpPr/>
          <p:nvPr/>
        </p:nvSpPr>
        <p:spPr>
          <a:xfrm>
            <a:off x="447674" y="1843385"/>
            <a:ext cx="10296525" cy="738664"/>
          </a:xfrm>
          <a:prstGeom prst="rect">
            <a:avLst/>
          </a:prstGeom>
        </p:spPr>
        <p:txBody>
          <a:bodyPr wrap="square">
            <a:spAutoFit/>
          </a:bodyPr>
          <a:lstStyle/>
          <a:p>
            <a:r>
              <a:rPr lang="pt-BR" sz="2400" dirty="0">
                <a:solidFill>
                  <a:srgbClr val="000000"/>
                </a:solidFill>
                <a:latin typeface="Trebuchet MS" panose="020B0603020202020204" pitchFamily="34" charset="0"/>
              </a:rPr>
              <a:t>Distribuição dos(as) bancários(as), segundo orientação sexual</a:t>
            </a:r>
            <a:r>
              <a:rPr lang="pt-BR" dirty="0"/>
              <a:t> </a:t>
            </a:r>
            <a:br>
              <a:rPr lang="pt-BR" dirty="0"/>
            </a:br>
            <a:endParaRPr lang="pt-BR" dirty="0"/>
          </a:p>
        </p:txBody>
      </p:sp>
      <p:sp>
        <p:nvSpPr>
          <p:cNvPr id="8" name="Retângulo 7">
            <a:extLst>
              <a:ext uri="{FF2B5EF4-FFF2-40B4-BE49-F238E27FC236}">
                <a16:creationId xmlns:a16="http://schemas.microsoft.com/office/drawing/2014/main" id="{172D9F27-4D64-4020-841E-E78842456B1E}"/>
              </a:ext>
            </a:extLst>
          </p:cNvPr>
          <p:cNvSpPr/>
          <p:nvPr/>
        </p:nvSpPr>
        <p:spPr>
          <a:xfrm>
            <a:off x="652462" y="6396335"/>
            <a:ext cx="6096000" cy="461665"/>
          </a:xfrm>
          <a:prstGeom prst="rect">
            <a:avLst/>
          </a:prstGeom>
        </p:spPr>
        <p:txBody>
          <a:bodyPr>
            <a:spAutoFit/>
          </a:bodyPr>
          <a:lstStyle/>
          <a:p>
            <a:r>
              <a:rPr lang="pt-BR" sz="1200" b="1" dirty="0">
                <a:solidFill>
                  <a:srgbClr val="000000"/>
                </a:solidFill>
                <a:latin typeface="Trebuchet MS" panose="020B0603020202020204" pitchFamily="34" charset="0"/>
              </a:rPr>
              <a:t>Fonte: FEBRABAN Censo - 2014</a:t>
            </a:r>
            <a:r>
              <a:rPr lang="pt-BR" sz="1200" dirty="0"/>
              <a:t> </a:t>
            </a:r>
            <a:br>
              <a:rPr lang="pt-BR" sz="1200" dirty="0"/>
            </a:br>
            <a:endParaRPr lang="pt-BR" sz="1200" dirty="0"/>
          </a:p>
        </p:txBody>
      </p:sp>
    </p:spTree>
    <p:extLst>
      <p:ext uri="{BB962C8B-B14F-4D97-AF65-F5344CB8AC3E}">
        <p14:creationId xmlns:p14="http://schemas.microsoft.com/office/powerpoint/2010/main" val="697425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DD45EF-4979-D324-FD0F-1A9E2C6AC53C}"/>
              </a:ext>
            </a:extLst>
          </p:cNvPr>
          <p:cNvSpPr>
            <a:spLocks noGrp="1"/>
          </p:cNvSpPr>
          <p:nvPr>
            <p:ph type="title"/>
          </p:nvPr>
        </p:nvSpPr>
        <p:spPr>
          <a:xfrm>
            <a:off x="581192" y="885036"/>
            <a:ext cx="11029616" cy="535802"/>
          </a:xfrm>
        </p:spPr>
        <p:txBody>
          <a:bodyPr/>
          <a:lstStyle/>
          <a:p>
            <a:pPr algn="ctr"/>
            <a:r>
              <a:rPr lang="pt-BR" b="1" dirty="0"/>
              <a:t>A pauta </a:t>
            </a:r>
            <a:r>
              <a:rPr lang="pt-BR" b="1" dirty="0" err="1"/>
              <a:t>LgbtqiA</a:t>
            </a:r>
            <a:r>
              <a:rPr lang="pt-BR" b="1" dirty="0"/>
              <a:t>+</a:t>
            </a:r>
            <a:endParaRPr lang="pt-BR" dirty="0"/>
          </a:p>
        </p:txBody>
      </p:sp>
      <p:sp>
        <p:nvSpPr>
          <p:cNvPr id="7" name="CaixaDeTexto 6">
            <a:extLst>
              <a:ext uri="{FF2B5EF4-FFF2-40B4-BE49-F238E27FC236}">
                <a16:creationId xmlns:a16="http://schemas.microsoft.com/office/drawing/2014/main" id="{CD46DFB4-D25B-B64D-0E7B-01F37BBA80D6}"/>
              </a:ext>
            </a:extLst>
          </p:cNvPr>
          <p:cNvSpPr txBox="1"/>
          <p:nvPr/>
        </p:nvSpPr>
        <p:spPr>
          <a:xfrm>
            <a:off x="1125415" y="1913096"/>
            <a:ext cx="9650437" cy="4524315"/>
          </a:xfrm>
          <a:prstGeom prst="rect">
            <a:avLst/>
          </a:prstGeom>
          <a:noFill/>
        </p:spPr>
        <p:txBody>
          <a:bodyPr wrap="square">
            <a:spAutoFit/>
          </a:bodyPr>
          <a:lstStyle/>
          <a:p>
            <a:pPr algn="ctr"/>
            <a:r>
              <a:rPr lang="pt-BR" sz="2400" b="1" dirty="0"/>
              <a:t>Negociações Coletivas </a:t>
            </a:r>
            <a:r>
              <a:rPr lang="pt-BR" sz="2400" dirty="0"/>
              <a:t> </a:t>
            </a:r>
          </a:p>
          <a:p>
            <a:endParaRPr lang="pt-BR" sz="2400" dirty="0"/>
          </a:p>
          <a:p>
            <a:r>
              <a:rPr lang="pt-BR" sz="2400" dirty="0"/>
              <a:t>Em 2019, foram pactuadas cláusulas relativas a trabalhadores LGBTQIA+ em 736 mesas de negociação, o que corresponde a somente 2,5% de todas as mesas (30.011). </a:t>
            </a:r>
          </a:p>
          <a:p>
            <a:endParaRPr lang="pt-BR" sz="2400" dirty="0"/>
          </a:p>
          <a:p>
            <a:r>
              <a:rPr lang="pt-BR" sz="2400" dirty="0"/>
              <a:t>Exemplo é a Convenção Coletiva dos Bancários e das Bancárias - cláusula 47 - todas as vantagens ali previstas para a categoria são aplicáveis às relações homoafetivas. </a:t>
            </a:r>
          </a:p>
          <a:p>
            <a:endParaRPr lang="pt-BR" sz="2400" dirty="0"/>
          </a:p>
          <a:p>
            <a:r>
              <a:rPr lang="pt-BR" sz="2400" dirty="0"/>
              <a:t>Em 2010, de 33.355 mesas de negociação apenas 234 pactuaram cláusulas que diziam respeito a trabalhadores LGBTQIA+, equivalente a 0,7% do total.  </a:t>
            </a:r>
          </a:p>
        </p:txBody>
      </p:sp>
    </p:spTree>
    <p:extLst>
      <p:ext uri="{BB962C8B-B14F-4D97-AF65-F5344CB8AC3E}">
        <p14:creationId xmlns:p14="http://schemas.microsoft.com/office/powerpoint/2010/main" val="235214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C81DC9E9-6A55-871B-00AD-EC0BCC74C924}"/>
              </a:ext>
            </a:extLst>
          </p:cNvPr>
          <p:cNvPicPr>
            <a:picLocks noChangeAspect="1"/>
          </p:cNvPicPr>
          <p:nvPr/>
        </p:nvPicPr>
        <p:blipFill>
          <a:blip r:embed="rId2"/>
          <a:stretch>
            <a:fillRect/>
          </a:stretch>
        </p:blipFill>
        <p:spPr>
          <a:xfrm>
            <a:off x="2222696" y="491197"/>
            <a:ext cx="7413674" cy="5875606"/>
          </a:xfrm>
          <a:prstGeom prst="rect">
            <a:avLst/>
          </a:prstGeom>
        </p:spPr>
      </p:pic>
      <p:pic>
        <p:nvPicPr>
          <p:cNvPr id="11" name="Imagem 10">
            <a:extLst>
              <a:ext uri="{FF2B5EF4-FFF2-40B4-BE49-F238E27FC236}">
                <a16:creationId xmlns:a16="http://schemas.microsoft.com/office/drawing/2014/main" id="{832C6AFC-6D9A-2837-C3E8-E6F09F1487DC}"/>
              </a:ext>
            </a:extLst>
          </p:cNvPr>
          <p:cNvPicPr>
            <a:picLocks noChangeAspect="1"/>
          </p:cNvPicPr>
          <p:nvPr/>
        </p:nvPicPr>
        <p:blipFill>
          <a:blip r:embed="rId3"/>
          <a:stretch>
            <a:fillRect/>
          </a:stretch>
        </p:blipFill>
        <p:spPr>
          <a:xfrm>
            <a:off x="2222695" y="6175717"/>
            <a:ext cx="7413674" cy="563147"/>
          </a:xfrm>
          <a:prstGeom prst="rect">
            <a:avLst/>
          </a:prstGeom>
        </p:spPr>
      </p:pic>
    </p:spTree>
    <p:extLst>
      <p:ext uri="{BB962C8B-B14F-4D97-AF65-F5344CB8AC3E}">
        <p14:creationId xmlns:p14="http://schemas.microsoft.com/office/powerpoint/2010/main" val="1960049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0D8D371-08D7-4872-B601-46D3D0C76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0B6172F1-16E5-41C0-A1C5-E27BA6D19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2E77FE2D-6DE2-45E3-B032-A13CCCEDD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29AE0C48-CD45-4EBE-B06B-10AD14F07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6" name="Rectangle 25">
            <a:extLst>
              <a:ext uri="{FF2B5EF4-FFF2-40B4-BE49-F238E27FC236}">
                <a16:creationId xmlns:a16="http://schemas.microsoft.com/office/drawing/2014/main" id="{54056465-B884-4166-9658-95F269FA4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5C3C228-117B-9272-0FA4-A5781F3BF571}"/>
              </a:ext>
            </a:extLst>
          </p:cNvPr>
          <p:cNvSpPr>
            <a:spLocks noGrp="1"/>
          </p:cNvSpPr>
          <p:nvPr>
            <p:ph type="ctrTitle" idx="4294967295"/>
          </p:nvPr>
        </p:nvSpPr>
        <p:spPr>
          <a:xfrm>
            <a:off x="581191" y="1009398"/>
            <a:ext cx="3757633" cy="3453419"/>
          </a:xfrm>
        </p:spPr>
        <p:txBody>
          <a:bodyPr vert="horz" lIns="91440" tIns="45720" rIns="91440" bIns="45720" rtlCol="0" anchor="ctr">
            <a:normAutofit fontScale="90000"/>
          </a:bodyPr>
          <a:lstStyle/>
          <a:p>
            <a:pPr algn="ctr"/>
            <a:br>
              <a:rPr lang="en-US" sz="4000" dirty="0">
                <a:solidFill>
                  <a:schemeClr val="tx1"/>
                </a:solidFill>
              </a:rPr>
            </a:br>
            <a:r>
              <a:rPr lang="en-US" sz="4000" dirty="0">
                <a:solidFill>
                  <a:schemeClr val="tx1"/>
                </a:solidFill>
              </a:rPr>
              <a:t>A </a:t>
            </a:r>
            <a:r>
              <a:rPr lang="en-US" sz="4000" dirty="0" err="1">
                <a:solidFill>
                  <a:schemeClr val="tx1"/>
                </a:solidFill>
              </a:rPr>
              <a:t>mulher</a:t>
            </a:r>
            <a:r>
              <a:rPr lang="en-US" sz="4000" dirty="0">
                <a:solidFill>
                  <a:schemeClr val="tx1"/>
                </a:solidFill>
              </a:rPr>
              <a:t> (Negra e </a:t>
            </a:r>
            <a:br>
              <a:rPr lang="en-US" sz="4000" dirty="0">
                <a:solidFill>
                  <a:schemeClr val="tx1"/>
                </a:solidFill>
              </a:rPr>
            </a:br>
            <a:r>
              <a:rPr lang="en-US" sz="4000" dirty="0" err="1">
                <a:solidFill>
                  <a:schemeClr val="tx1"/>
                </a:solidFill>
              </a:rPr>
              <a:t>não</a:t>
            </a:r>
            <a:r>
              <a:rPr lang="en-US" sz="4000" dirty="0">
                <a:solidFill>
                  <a:schemeClr val="tx1"/>
                </a:solidFill>
              </a:rPr>
              <a:t> Negra) </a:t>
            </a:r>
            <a:r>
              <a:rPr lang="en-US" sz="4000" dirty="0" err="1">
                <a:solidFill>
                  <a:schemeClr val="tx1"/>
                </a:solidFill>
              </a:rPr>
              <a:t>na</a:t>
            </a:r>
            <a:r>
              <a:rPr lang="en-US" sz="4000" dirty="0">
                <a:solidFill>
                  <a:schemeClr val="tx1"/>
                </a:solidFill>
              </a:rPr>
              <a:t> </a:t>
            </a:r>
            <a:r>
              <a:rPr lang="en-US" sz="4000" dirty="0" err="1">
                <a:solidFill>
                  <a:schemeClr val="tx1"/>
                </a:solidFill>
              </a:rPr>
              <a:t>sociedade</a:t>
            </a:r>
            <a:r>
              <a:rPr lang="en-US" sz="4000" dirty="0">
                <a:solidFill>
                  <a:schemeClr val="tx1"/>
                </a:solidFill>
              </a:rPr>
              <a:t> </a:t>
            </a:r>
            <a:r>
              <a:rPr lang="en-US" sz="4000" dirty="0" err="1">
                <a:solidFill>
                  <a:schemeClr val="tx1"/>
                </a:solidFill>
              </a:rPr>
              <a:t>brasileira</a:t>
            </a:r>
            <a:endParaRPr lang="en-US" sz="4000" dirty="0">
              <a:solidFill>
                <a:schemeClr val="tx1"/>
              </a:solidFill>
            </a:endParaRPr>
          </a:p>
        </p:txBody>
      </p:sp>
      <p:sp>
        <p:nvSpPr>
          <p:cNvPr id="28" name="Rectangle 27">
            <a:extLst>
              <a:ext uri="{FF2B5EF4-FFF2-40B4-BE49-F238E27FC236}">
                <a16:creationId xmlns:a16="http://schemas.microsoft.com/office/drawing/2014/main" id="{3E0AAECB-196C-46FD-BEA0-7826F63F6F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3657600" cy="91440"/>
          </a:xfrm>
          <a:prstGeom prst="rect">
            <a:avLst/>
          </a:prstGeom>
          <a:solidFill>
            <a:schemeClr val="tx1">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1874783B-D83C-4AA6-B174-7168F4B59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7107" y="457202"/>
            <a:ext cx="3605038" cy="252412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áfico 12" descr="Mulher encolhendo os ombros estrutura de tópicos">
            <a:extLst>
              <a:ext uri="{FF2B5EF4-FFF2-40B4-BE49-F238E27FC236}">
                <a16:creationId xmlns:a16="http://schemas.microsoft.com/office/drawing/2014/main" id="{D6564A34-5CD2-C58D-7B39-924E04FF2D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14013" y="797981"/>
            <a:ext cx="1850681" cy="1850681"/>
          </a:xfrm>
          <a:prstGeom prst="rect">
            <a:avLst/>
          </a:prstGeom>
        </p:spPr>
      </p:pic>
      <p:sp>
        <p:nvSpPr>
          <p:cNvPr id="32" name="Rectangle 31">
            <a:extLst>
              <a:ext uri="{FF2B5EF4-FFF2-40B4-BE49-F238E27FC236}">
                <a16:creationId xmlns:a16="http://schemas.microsoft.com/office/drawing/2014/main" id="{82406B7E-4B91-4BCC-B4DE-D736D591B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9696" y="460129"/>
            <a:ext cx="3595770" cy="252119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áfico 4" descr="Grupo de mulheres com preenchimento sólido">
            <a:extLst>
              <a:ext uri="{FF2B5EF4-FFF2-40B4-BE49-F238E27FC236}">
                <a16:creationId xmlns:a16="http://schemas.microsoft.com/office/drawing/2014/main" id="{98244E53-48F0-F9C6-18A3-C40CA57001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16948" y="788456"/>
            <a:ext cx="1860206" cy="1860206"/>
          </a:xfrm>
          <a:prstGeom prst="rect">
            <a:avLst/>
          </a:prstGeom>
        </p:spPr>
      </p:pic>
      <p:pic>
        <p:nvPicPr>
          <p:cNvPr id="11" name="Gráfico 10" descr="Debate de grupo com preenchimento sólido">
            <a:extLst>
              <a:ext uri="{FF2B5EF4-FFF2-40B4-BE49-F238E27FC236}">
                <a16:creationId xmlns:a16="http://schemas.microsoft.com/office/drawing/2014/main" id="{F841C9BD-CA4E-5927-5CCA-1D4A93CF94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08110" y="3396920"/>
            <a:ext cx="1862486" cy="1862486"/>
          </a:xfrm>
          <a:prstGeom prst="rect">
            <a:avLst/>
          </a:prstGeom>
        </p:spPr>
      </p:pic>
      <p:sp>
        <p:nvSpPr>
          <p:cNvPr id="34" name="Rectangle 33">
            <a:extLst>
              <a:ext uri="{FF2B5EF4-FFF2-40B4-BE49-F238E27FC236}">
                <a16:creationId xmlns:a16="http://schemas.microsoft.com/office/drawing/2014/main" id="{7659F853-E6B7-4AEE-9274-DE7E5AAD6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7105" y="3071725"/>
            <a:ext cx="3605039" cy="2523855"/>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áfico 6" descr="Masculino com preenchimento sólido">
            <a:extLst>
              <a:ext uri="{FF2B5EF4-FFF2-40B4-BE49-F238E27FC236}">
                <a16:creationId xmlns:a16="http://schemas.microsoft.com/office/drawing/2014/main" id="{AC3BACB8-24CA-0F3A-C91B-3B6461B8E8F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16948" y="3396920"/>
            <a:ext cx="1860206" cy="1860206"/>
          </a:xfrm>
          <a:prstGeom prst="rect">
            <a:avLst/>
          </a:prstGeom>
        </p:spPr>
      </p:pic>
      <p:sp>
        <p:nvSpPr>
          <p:cNvPr id="36" name="Rectangle 35">
            <a:extLst>
              <a:ext uri="{FF2B5EF4-FFF2-40B4-BE49-F238E27FC236}">
                <a16:creationId xmlns:a16="http://schemas.microsoft.com/office/drawing/2014/main" id="{1E99A401-DB2F-4EAA-B242-E533A85F1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9696" y="3068593"/>
            <a:ext cx="3595770" cy="252119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54505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388BB290-6A11-BC2D-6557-91746392014F}"/>
              </a:ext>
            </a:extLst>
          </p:cNvPr>
          <p:cNvSpPr txBox="1"/>
          <p:nvPr/>
        </p:nvSpPr>
        <p:spPr>
          <a:xfrm>
            <a:off x="696214" y="757808"/>
            <a:ext cx="10799571" cy="954107"/>
          </a:xfrm>
          <a:prstGeom prst="rect">
            <a:avLst/>
          </a:prstGeom>
          <a:noFill/>
        </p:spPr>
        <p:txBody>
          <a:bodyPr wrap="square">
            <a:spAutoFit/>
          </a:bodyPr>
          <a:lstStyle/>
          <a:p>
            <a:r>
              <a:rPr lang="pt-BR" sz="2800" b="1" dirty="0">
                <a:solidFill>
                  <a:schemeClr val="bg1"/>
                </a:solidFill>
              </a:rPr>
              <a:t>Estimativa das famílias chefiadas por mulheres, segundo cor/raça da chefe de família:  (Brasil – 3o trimestre de 2022)</a:t>
            </a:r>
          </a:p>
        </p:txBody>
      </p:sp>
      <p:pic>
        <p:nvPicPr>
          <p:cNvPr id="7" name="Imagem 6">
            <a:extLst>
              <a:ext uri="{FF2B5EF4-FFF2-40B4-BE49-F238E27FC236}">
                <a16:creationId xmlns:a16="http://schemas.microsoft.com/office/drawing/2014/main" id="{B7D9DD28-9CE0-0DF0-75C5-DD1E5B00515F}"/>
              </a:ext>
            </a:extLst>
          </p:cNvPr>
          <p:cNvPicPr>
            <a:picLocks noChangeAspect="1"/>
          </p:cNvPicPr>
          <p:nvPr/>
        </p:nvPicPr>
        <p:blipFill>
          <a:blip r:embed="rId2"/>
          <a:stretch>
            <a:fillRect/>
          </a:stretch>
        </p:blipFill>
        <p:spPr>
          <a:xfrm>
            <a:off x="970671" y="2236763"/>
            <a:ext cx="9129932" cy="4360985"/>
          </a:xfrm>
          <a:prstGeom prst="rect">
            <a:avLst/>
          </a:prstGeom>
        </p:spPr>
      </p:pic>
      <p:pic>
        <p:nvPicPr>
          <p:cNvPr id="9" name="Imagem 8">
            <a:extLst>
              <a:ext uri="{FF2B5EF4-FFF2-40B4-BE49-F238E27FC236}">
                <a16:creationId xmlns:a16="http://schemas.microsoft.com/office/drawing/2014/main" id="{B880399E-8C17-791F-5E9C-E2B3D5EC65C5}"/>
              </a:ext>
            </a:extLst>
          </p:cNvPr>
          <p:cNvPicPr>
            <a:picLocks noChangeAspect="1"/>
          </p:cNvPicPr>
          <p:nvPr/>
        </p:nvPicPr>
        <p:blipFill>
          <a:blip r:embed="rId3"/>
          <a:stretch>
            <a:fillRect/>
          </a:stretch>
        </p:blipFill>
        <p:spPr>
          <a:xfrm>
            <a:off x="10409214" y="6460166"/>
            <a:ext cx="1674934" cy="397442"/>
          </a:xfrm>
          <a:prstGeom prst="rect">
            <a:avLst/>
          </a:prstGeom>
        </p:spPr>
      </p:pic>
    </p:spTree>
    <p:extLst>
      <p:ext uri="{BB962C8B-B14F-4D97-AF65-F5344CB8AC3E}">
        <p14:creationId xmlns:p14="http://schemas.microsoft.com/office/powerpoint/2010/main" val="1393626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388BB290-6A11-BC2D-6557-91746392014F}"/>
              </a:ext>
            </a:extLst>
          </p:cNvPr>
          <p:cNvSpPr txBox="1"/>
          <p:nvPr/>
        </p:nvSpPr>
        <p:spPr>
          <a:xfrm>
            <a:off x="696214" y="631199"/>
            <a:ext cx="10799571" cy="1200329"/>
          </a:xfrm>
          <a:prstGeom prst="rect">
            <a:avLst/>
          </a:prstGeom>
          <a:noFill/>
        </p:spPr>
        <p:txBody>
          <a:bodyPr wrap="square">
            <a:spAutoFit/>
          </a:bodyPr>
          <a:lstStyle/>
          <a:p>
            <a:r>
              <a:rPr lang="pt-BR" sz="2400" b="1" dirty="0">
                <a:solidFill>
                  <a:schemeClr val="bg1"/>
                </a:solidFill>
              </a:rPr>
              <a:t>Distribuição percentual das famílias chefiadas por mulheres com filhos, segundo cor/raça do chefe de família e faixa de renda familiar </a:t>
            </a:r>
          </a:p>
          <a:p>
            <a:r>
              <a:rPr lang="pt-BR" sz="2400" b="1" dirty="0">
                <a:solidFill>
                  <a:schemeClr val="bg1"/>
                </a:solidFill>
              </a:rPr>
              <a:t>Brasil - 3o trimestre de 2022</a:t>
            </a:r>
          </a:p>
        </p:txBody>
      </p:sp>
      <p:pic>
        <p:nvPicPr>
          <p:cNvPr id="9" name="Imagem 8">
            <a:extLst>
              <a:ext uri="{FF2B5EF4-FFF2-40B4-BE49-F238E27FC236}">
                <a16:creationId xmlns:a16="http://schemas.microsoft.com/office/drawing/2014/main" id="{B880399E-8C17-791F-5E9C-E2B3D5EC65C5}"/>
              </a:ext>
            </a:extLst>
          </p:cNvPr>
          <p:cNvPicPr>
            <a:picLocks noChangeAspect="1"/>
          </p:cNvPicPr>
          <p:nvPr/>
        </p:nvPicPr>
        <p:blipFill>
          <a:blip r:embed="rId2"/>
          <a:stretch>
            <a:fillRect/>
          </a:stretch>
        </p:blipFill>
        <p:spPr>
          <a:xfrm>
            <a:off x="10409214" y="6460166"/>
            <a:ext cx="1674934" cy="397442"/>
          </a:xfrm>
          <a:prstGeom prst="rect">
            <a:avLst/>
          </a:prstGeom>
        </p:spPr>
      </p:pic>
      <p:pic>
        <p:nvPicPr>
          <p:cNvPr id="3" name="Imagem 2">
            <a:extLst>
              <a:ext uri="{FF2B5EF4-FFF2-40B4-BE49-F238E27FC236}">
                <a16:creationId xmlns:a16="http://schemas.microsoft.com/office/drawing/2014/main" id="{EEA32CF7-AD64-5121-4DEA-8061DA21169D}"/>
              </a:ext>
            </a:extLst>
          </p:cNvPr>
          <p:cNvPicPr>
            <a:picLocks noChangeAspect="1"/>
          </p:cNvPicPr>
          <p:nvPr/>
        </p:nvPicPr>
        <p:blipFill>
          <a:blip r:embed="rId3"/>
          <a:stretch>
            <a:fillRect/>
          </a:stretch>
        </p:blipFill>
        <p:spPr>
          <a:xfrm>
            <a:off x="478302" y="1983545"/>
            <a:ext cx="9734843" cy="4712677"/>
          </a:xfrm>
          <a:prstGeom prst="rect">
            <a:avLst/>
          </a:prstGeom>
        </p:spPr>
      </p:pic>
    </p:spTree>
    <p:extLst>
      <p:ext uri="{BB962C8B-B14F-4D97-AF65-F5344CB8AC3E}">
        <p14:creationId xmlns:p14="http://schemas.microsoft.com/office/powerpoint/2010/main" val="302061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388BB290-6A11-BC2D-6557-91746392014F}"/>
              </a:ext>
            </a:extLst>
          </p:cNvPr>
          <p:cNvSpPr txBox="1"/>
          <p:nvPr/>
        </p:nvSpPr>
        <p:spPr>
          <a:xfrm>
            <a:off x="696214" y="631199"/>
            <a:ext cx="10799571" cy="1200329"/>
          </a:xfrm>
          <a:prstGeom prst="rect">
            <a:avLst/>
          </a:prstGeom>
          <a:noFill/>
        </p:spPr>
        <p:txBody>
          <a:bodyPr wrap="square">
            <a:spAutoFit/>
          </a:bodyPr>
          <a:lstStyle/>
          <a:p>
            <a:r>
              <a:rPr lang="pt-BR" sz="2400" b="1" dirty="0">
                <a:solidFill>
                  <a:schemeClr val="bg1"/>
                </a:solidFill>
              </a:rPr>
              <a:t>Estimativa do número de mulheres chefes de famílias monoparental e com filhos, segundo condição de atividade</a:t>
            </a:r>
          </a:p>
          <a:p>
            <a:r>
              <a:rPr lang="pt-BR" sz="2400" b="1" dirty="0">
                <a:solidFill>
                  <a:schemeClr val="bg1"/>
                </a:solidFill>
              </a:rPr>
              <a:t>Brasil - 3o trimestre de 2022 (em mil pessoas)</a:t>
            </a:r>
          </a:p>
        </p:txBody>
      </p:sp>
      <p:pic>
        <p:nvPicPr>
          <p:cNvPr id="4" name="Imagem 3">
            <a:extLst>
              <a:ext uri="{FF2B5EF4-FFF2-40B4-BE49-F238E27FC236}">
                <a16:creationId xmlns:a16="http://schemas.microsoft.com/office/drawing/2014/main" id="{6FF4A2D3-42BC-0F1F-F5A2-F3957F58F2F0}"/>
              </a:ext>
            </a:extLst>
          </p:cNvPr>
          <p:cNvPicPr>
            <a:picLocks noChangeAspect="1"/>
          </p:cNvPicPr>
          <p:nvPr/>
        </p:nvPicPr>
        <p:blipFill>
          <a:blip r:embed="rId2"/>
          <a:stretch>
            <a:fillRect/>
          </a:stretch>
        </p:blipFill>
        <p:spPr>
          <a:xfrm>
            <a:off x="696214" y="1946510"/>
            <a:ext cx="7294235" cy="4685360"/>
          </a:xfrm>
          <a:prstGeom prst="rect">
            <a:avLst/>
          </a:prstGeom>
        </p:spPr>
      </p:pic>
      <p:sp>
        <p:nvSpPr>
          <p:cNvPr id="7" name="CaixaDeTexto 6">
            <a:extLst>
              <a:ext uri="{FF2B5EF4-FFF2-40B4-BE49-F238E27FC236}">
                <a16:creationId xmlns:a16="http://schemas.microsoft.com/office/drawing/2014/main" id="{C4A8D1A0-F360-E26E-CD6C-08591C3DD5E6}"/>
              </a:ext>
            </a:extLst>
          </p:cNvPr>
          <p:cNvSpPr txBox="1"/>
          <p:nvPr/>
        </p:nvSpPr>
        <p:spPr>
          <a:xfrm>
            <a:off x="7990449" y="2107555"/>
            <a:ext cx="4201551" cy="4524315"/>
          </a:xfrm>
          <a:prstGeom prst="rect">
            <a:avLst/>
          </a:prstGeom>
          <a:noFill/>
        </p:spPr>
        <p:txBody>
          <a:bodyPr wrap="square">
            <a:spAutoFit/>
          </a:bodyPr>
          <a:lstStyle/>
          <a:p>
            <a:r>
              <a:rPr lang="pt-BR" sz="2400" dirty="0"/>
              <a:t>“Entre as ocupadas, uma em cada quatro (25,3%) mulheres chefes de família negras eram empregadas domésticas; 16,6% estavam nos setores de educação, saúde humana e serviços sociais; e 15,1% no comércio. Entre as não negras, 22,3% trabalhavam em educação, saúde humana e serviços sociais; 17,5%, no comércio; e 15,8%, nos serviços domésticos.”</a:t>
            </a:r>
          </a:p>
        </p:txBody>
      </p:sp>
      <p:pic>
        <p:nvPicPr>
          <p:cNvPr id="8" name="Imagem 7">
            <a:extLst>
              <a:ext uri="{FF2B5EF4-FFF2-40B4-BE49-F238E27FC236}">
                <a16:creationId xmlns:a16="http://schemas.microsoft.com/office/drawing/2014/main" id="{CD111301-0E59-818F-F5CB-577295A29318}"/>
              </a:ext>
            </a:extLst>
          </p:cNvPr>
          <p:cNvPicPr>
            <a:picLocks noChangeAspect="1"/>
          </p:cNvPicPr>
          <p:nvPr/>
        </p:nvPicPr>
        <p:blipFill>
          <a:blip r:embed="rId3"/>
          <a:stretch>
            <a:fillRect/>
          </a:stretch>
        </p:blipFill>
        <p:spPr>
          <a:xfrm>
            <a:off x="5525818" y="6113503"/>
            <a:ext cx="1674934" cy="397442"/>
          </a:xfrm>
          <a:prstGeom prst="rect">
            <a:avLst/>
          </a:prstGeom>
        </p:spPr>
      </p:pic>
    </p:spTree>
    <p:extLst>
      <p:ext uri="{BB962C8B-B14F-4D97-AF65-F5344CB8AC3E}">
        <p14:creationId xmlns:p14="http://schemas.microsoft.com/office/powerpoint/2010/main" val="375547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4918EF-9C07-161D-2DCC-FE31FDFD0921}"/>
              </a:ext>
            </a:extLst>
          </p:cNvPr>
          <p:cNvSpPr>
            <a:spLocks noGrp="1"/>
          </p:cNvSpPr>
          <p:nvPr>
            <p:ph type="title"/>
          </p:nvPr>
        </p:nvSpPr>
        <p:spPr>
          <a:xfrm>
            <a:off x="575894" y="729658"/>
            <a:ext cx="11029616" cy="731371"/>
          </a:xfrm>
        </p:spPr>
        <p:txBody>
          <a:bodyPr>
            <a:normAutofit/>
          </a:bodyPr>
          <a:lstStyle/>
          <a:p>
            <a:pPr algn="ctr"/>
            <a:r>
              <a:rPr lang="pt-BR" sz="3200" b="1" dirty="0"/>
              <a:t>Vulnerabilidade social</a:t>
            </a:r>
            <a:r>
              <a:rPr lang="pt-BR" sz="3200" b="1" dirty="0">
                <a:solidFill>
                  <a:schemeClr val="tx1"/>
                </a:solidFill>
              </a:rPr>
              <a:t> </a:t>
            </a:r>
          </a:p>
        </p:txBody>
      </p:sp>
      <p:pic>
        <p:nvPicPr>
          <p:cNvPr id="1030" name="Picture 6">
            <a:extLst>
              <a:ext uri="{FF2B5EF4-FFF2-40B4-BE49-F238E27FC236}">
                <a16:creationId xmlns:a16="http://schemas.microsoft.com/office/drawing/2014/main" id="{C04CF95C-1468-16CA-FD37-F6764334F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743" y="1969736"/>
            <a:ext cx="5175758" cy="4888264"/>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a:extLst>
              <a:ext uri="{FF2B5EF4-FFF2-40B4-BE49-F238E27FC236}">
                <a16:creationId xmlns:a16="http://schemas.microsoft.com/office/drawing/2014/main" id="{214665A3-3352-4176-CA4B-2844B5E1FA8B}"/>
              </a:ext>
            </a:extLst>
          </p:cNvPr>
          <p:cNvPicPr>
            <a:picLocks noChangeAspect="1"/>
          </p:cNvPicPr>
          <p:nvPr/>
        </p:nvPicPr>
        <p:blipFill>
          <a:blip r:embed="rId3"/>
          <a:stretch>
            <a:fillRect/>
          </a:stretch>
        </p:blipFill>
        <p:spPr>
          <a:xfrm>
            <a:off x="331498" y="1860799"/>
            <a:ext cx="4193812" cy="3298047"/>
          </a:xfrm>
          <a:prstGeom prst="rect">
            <a:avLst/>
          </a:prstGeom>
        </p:spPr>
      </p:pic>
      <p:sp>
        <p:nvSpPr>
          <p:cNvPr id="17" name="CaixaDeTexto 16">
            <a:extLst>
              <a:ext uri="{FF2B5EF4-FFF2-40B4-BE49-F238E27FC236}">
                <a16:creationId xmlns:a16="http://schemas.microsoft.com/office/drawing/2014/main" id="{77760118-78A8-003D-0238-AED68C20D494}"/>
              </a:ext>
            </a:extLst>
          </p:cNvPr>
          <p:cNvSpPr txBox="1"/>
          <p:nvPr/>
        </p:nvSpPr>
        <p:spPr>
          <a:xfrm>
            <a:off x="198761" y="5158844"/>
            <a:ext cx="6061707" cy="1631216"/>
          </a:xfrm>
          <a:prstGeom prst="rect">
            <a:avLst/>
          </a:prstGeom>
          <a:noFill/>
        </p:spPr>
        <p:txBody>
          <a:bodyPr wrap="square">
            <a:spAutoFit/>
          </a:bodyPr>
          <a:lstStyle/>
          <a:p>
            <a:pPr marL="306000" indent="-306000" algn="just" defTabSz="457200">
              <a:spcBef>
                <a:spcPct val="20000"/>
              </a:spcBef>
              <a:spcAft>
                <a:spcPts val="600"/>
              </a:spcAft>
              <a:buClr>
                <a:schemeClr val="accent2"/>
              </a:buClr>
              <a:buSzPct val="92000"/>
              <a:buFont typeface="Wingdings 2" panose="05020102010507070707" pitchFamily="18" charset="2"/>
              <a:buChar char=""/>
            </a:pPr>
            <a:r>
              <a:rPr lang="pt-BR" sz="2000" i="1" dirty="0">
                <a:solidFill>
                  <a:schemeClr val="tx2"/>
                </a:solidFill>
              </a:rPr>
              <a:t>Elas têm concentrado as dívidas nas modalidades de prazos mais curtos, e estão proporcionalmente mais endividadas do que os homens em três modalidades: cartão de crédito (86,5% das endividadas), carnês de lojas (19%) e crédito consignado (5,9%)</a:t>
            </a:r>
          </a:p>
        </p:txBody>
      </p:sp>
      <p:sp>
        <p:nvSpPr>
          <p:cNvPr id="21" name="CaixaDeTexto 20">
            <a:extLst>
              <a:ext uri="{FF2B5EF4-FFF2-40B4-BE49-F238E27FC236}">
                <a16:creationId xmlns:a16="http://schemas.microsoft.com/office/drawing/2014/main" id="{4E796DD2-3985-21DB-0362-F74C7C9996E0}"/>
              </a:ext>
            </a:extLst>
          </p:cNvPr>
          <p:cNvSpPr txBox="1"/>
          <p:nvPr/>
        </p:nvSpPr>
        <p:spPr>
          <a:xfrm>
            <a:off x="3863282" y="2217160"/>
            <a:ext cx="2605908" cy="2585323"/>
          </a:xfrm>
          <a:prstGeom prst="rect">
            <a:avLst/>
          </a:prstGeom>
          <a:noFill/>
        </p:spPr>
        <p:txBody>
          <a:bodyPr wrap="square">
            <a:spAutoFit/>
          </a:bodyPr>
          <a:lstStyle/>
          <a:p>
            <a:pPr algn="ctr"/>
            <a:r>
              <a:rPr lang="pt-BR" b="1" dirty="0"/>
              <a:t>MULHERES SÃO MAIS ENDIVIDADAS, CONCENTRAM O ENDIVIDAMENTO EM MENOS MODALIDADES, E SÃO AS QUE MAIS ATRASARAM DÍVIDAS</a:t>
            </a:r>
          </a:p>
        </p:txBody>
      </p:sp>
      <p:sp>
        <p:nvSpPr>
          <p:cNvPr id="23" name="CaixaDeTexto 22">
            <a:extLst>
              <a:ext uri="{FF2B5EF4-FFF2-40B4-BE49-F238E27FC236}">
                <a16:creationId xmlns:a16="http://schemas.microsoft.com/office/drawing/2014/main" id="{C4186639-BDDF-9986-70EE-0BD125D6AB8B}"/>
              </a:ext>
            </a:extLst>
          </p:cNvPr>
          <p:cNvSpPr txBox="1"/>
          <p:nvPr/>
        </p:nvSpPr>
        <p:spPr>
          <a:xfrm>
            <a:off x="3863282" y="4759076"/>
            <a:ext cx="2729461" cy="369332"/>
          </a:xfrm>
          <a:prstGeom prst="rect">
            <a:avLst/>
          </a:prstGeom>
          <a:noFill/>
        </p:spPr>
        <p:txBody>
          <a:bodyPr wrap="square" rtlCol="0">
            <a:spAutoFit/>
          </a:bodyPr>
          <a:lstStyle/>
          <a:p>
            <a:r>
              <a:rPr lang="pt-BR" dirty="0"/>
              <a:t>Fonte: CNC</a:t>
            </a:r>
          </a:p>
        </p:txBody>
      </p:sp>
    </p:spTree>
    <p:extLst>
      <p:ext uri="{BB962C8B-B14F-4D97-AF65-F5344CB8AC3E}">
        <p14:creationId xmlns:p14="http://schemas.microsoft.com/office/powerpoint/2010/main" val="1088964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6DE713-381D-D16A-8F43-E4EF46A806DA}"/>
              </a:ext>
            </a:extLst>
          </p:cNvPr>
          <p:cNvSpPr>
            <a:spLocks noGrp="1"/>
          </p:cNvSpPr>
          <p:nvPr>
            <p:ph type="title"/>
          </p:nvPr>
        </p:nvSpPr>
        <p:spPr>
          <a:xfrm>
            <a:off x="423118" y="746193"/>
            <a:ext cx="11153912" cy="808592"/>
          </a:xfrm>
        </p:spPr>
        <p:txBody>
          <a:bodyPr>
            <a:noAutofit/>
          </a:bodyPr>
          <a:lstStyle/>
          <a:p>
            <a:pPr>
              <a:lnSpc>
                <a:spcPct val="150000"/>
              </a:lnSpc>
              <a:spcAft>
                <a:spcPts val="800"/>
              </a:spcAft>
            </a:pPr>
            <a:r>
              <a:rPr lang="pt-BR" sz="1800" b="1" dirty="0">
                <a:effectLst/>
                <a:latin typeface="Arial" panose="020B0604020202020204" pitchFamily="34" charset="0"/>
                <a:ea typeface="Calibri" panose="020F0502020204030204" pitchFamily="34" charset="0"/>
                <a:cs typeface="Times New Roman" panose="02020603050405020304" pitchFamily="18" charset="0"/>
              </a:rPr>
              <a:t>Violência Contra Mulher </a:t>
            </a:r>
            <a:br>
              <a:rPr lang="pt-BR" sz="1800" dirty="0">
                <a:effectLst/>
                <a:latin typeface="Calibri" panose="020F0502020204030204" pitchFamily="34" charset="0"/>
                <a:ea typeface="Calibri" panose="020F0502020204030204" pitchFamily="34" charset="0"/>
                <a:cs typeface="Times New Roman" panose="02020603050405020304" pitchFamily="18" charset="0"/>
              </a:rPr>
            </a:br>
            <a:r>
              <a:rPr lang="pt-BR" sz="1800" b="1" dirty="0">
                <a:effectLst/>
                <a:latin typeface="Arial" panose="020B0604020202020204" pitchFamily="34" charset="0"/>
                <a:ea typeface="Calibri" panose="020F0502020204030204" pitchFamily="34" charset="0"/>
                <a:cs typeface="Times New Roman" panose="02020603050405020304" pitchFamily="18" charset="0"/>
              </a:rPr>
              <a:t>Feminicídios 1º semestre de 2022 (dados do Fórum Nacional de Segurança Pública)</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aixaDeTexto 9">
            <a:extLst>
              <a:ext uri="{FF2B5EF4-FFF2-40B4-BE49-F238E27FC236}">
                <a16:creationId xmlns:a16="http://schemas.microsoft.com/office/drawing/2014/main" id="{A6F61D42-A5E6-D2AE-5A42-1D98D276E3E3}"/>
              </a:ext>
            </a:extLst>
          </p:cNvPr>
          <p:cNvSpPr txBox="1"/>
          <p:nvPr/>
        </p:nvSpPr>
        <p:spPr>
          <a:xfrm>
            <a:off x="423118" y="1979741"/>
            <a:ext cx="11345763" cy="4878259"/>
          </a:xfrm>
          <a:prstGeom prst="rect">
            <a:avLst/>
          </a:prstGeom>
          <a:noFill/>
        </p:spPr>
        <p:txBody>
          <a:bodyPr wrap="square">
            <a:spAutoFit/>
          </a:bodyPr>
          <a:lstStyle/>
          <a:p>
            <a:pPr marL="306000" indent="-306000" algn="just" defTabSz="457200">
              <a:lnSpc>
                <a:spcPct val="80000"/>
              </a:lnSpc>
              <a:spcBef>
                <a:spcPct val="20000"/>
              </a:spcBef>
              <a:spcAft>
                <a:spcPts val="600"/>
              </a:spcAft>
              <a:buClr>
                <a:schemeClr val="accent2"/>
              </a:buClr>
              <a:buSzPct val="92000"/>
              <a:buFont typeface="Wingdings 2" panose="05020102010507070707" pitchFamily="18" charset="2"/>
              <a:buChar char=""/>
            </a:pPr>
            <a:r>
              <a:rPr lang="pt-BR" sz="2200" dirty="0">
                <a:solidFill>
                  <a:schemeClr val="tx2"/>
                </a:solidFill>
              </a:rPr>
              <a:t>No 1º semestre de 2022, a cada 6 horas, uma mulher foi vítima de feminicídio no Brasil (alta de 10,8% em relação ao 1 semestre de 2019 e 3,2% em 12 meses).</a:t>
            </a:r>
          </a:p>
          <a:p>
            <a:pPr marL="306000" indent="-306000" algn="just" defTabSz="457200">
              <a:lnSpc>
                <a:spcPct val="80000"/>
              </a:lnSpc>
              <a:spcBef>
                <a:spcPct val="20000"/>
              </a:spcBef>
              <a:spcAft>
                <a:spcPts val="600"/>
              </a:spcAft>
              <a:buClr>
                <a:schemeClr val="accent2"/>
              </a:buClr>
              <a:buSzPct val="92000"/>
              <a:buFont typeface="Wingdings 2" panose="05020102010507070707" pitchFamily="18" charset="2"/>
              <a:buChar char=""/>
            </a:pPr>
            <a:r>
              <a:rPr lang="pt-BR" sz="2200" dirty="0">
                <a:solidFill>
                  <a:schemeClr val="tx2"/>
                </a:solidFill>
              </a:rPr>
              <a:t>Foram, ao todo, 699 vítimas de feminicídio: o homicídio decorrente de violência doméstica e familiar em razão da condição de sexo feminino, em razão de menosprezo à condição feminina, e em razão de discriminação à condição feminina (Lei 13.104/2015).</a:t>
            </a:r>
          </a:p>
          <a:p>
            <a:pPr marL="306000" indent="-306000" algn="just" defTabSz="457200">
              <a:lnSpc>
                <a:spcPct val="80000"/>
              </a:lnSpc>
              <a:spcBef>
                <a:spcPct val="20000"/>
              </a:spcBef>
              <a:spcAft>
                <a:spcPts val="600"/>
              </a:spcAft>
              <a:buClr>
                <a:schemeClr val="accent2"/>
              </a:buClr>
              <a:buSzPct val="92000"/>
              <a:buFont typeface="Wingdings 2" panose="05020102010507070707" pitchFamily="18" charset="2"/>
              <a:buChar char=""/>
            </a:pPr>
            <a:r>
              <a:rPr lang="pt-BR" sz="2200" dirty="0">
                <a:solidFill>
                  <a:schemeClr val="tx2"/>
                </a:solidFill>
              </a:rPr>
              <a:t>Todas as formas de </a:t>
            </a:r>
            <a:r>
              <a:rPr lang="pt-BR" sz="2200" dirty="0">
                <a:solidFill>
                  <a:schemeClr val="tx2"/>
                </a:solidFill>
                <a:hlinkClick r:id="rId2">
                  <a:extLst>
                    <a:ext uri="{A12FA001-AC4F-418D-AE19-62706E023703}">
                      <ahyp:hlinkClr xmlns:ahyp="http://schemas.microsoft.com/office/drawing/2018/hyperlinkcolor" val="tx"/>
                    </a:ext>
                  </a:extLst>
                </a:hlinkClick>
              </a:rPr>
              <a:t>violência contra a mulher</a:t>
            </a:r>
            <a:r>
              <a:rPr lang="pt-BR" sz="2200" dirty="0">
                <a:solidFill>
                  <a:schemeClr val="tx2"/>
                </a:solidFill>
              </a:rPr>
              <a:t> aumentaram no Brasil em 2022, aponta uma nova pesquisa Datafolha realizada a pedido do Fórum Brasileiro de Segurança Pública. A lista inclui desde vítimas de xingamentos e ameaças até aquelas que foram esfaqueadas ou alvo de tiros</a:t>
            </a:r>
          </a:p>
          <a:p>
            <a:pPr marL="306000" indent="-306000" algn="just" defTabSz="457200">
              <a:lnSpc>
                <a:spcPct val="80000"/>
              </a:lnSpc>
              <a:spcBef>
                <a:spcPct val="20000"/>
              </a:spcBef>
              <a:spcAft>
                <a:spcPts val="600"/>
              </a:spcAft>
              <a:buClr>
                <a:schemeClr val="accent2"/>
              </a:buClr>
              <a:buSzPct val="92000"/>
              <a:buFont typeface="Wingdings 2" panose="05020102010507070707" pitchFamily="18" charset="2"/>
              <a:buChar char=""/>
            </a:pPr>
            <a:r>
              <a:rPr lang="pt-BR" sz="2200" dirty="0">
                <a:solidFill>
                  <a:schemeClr val="tx2"/>
                </a:solidFill>
              </a:rPr>
              <a:t>Os números apontam que 50.692 mulheres sofreram violência diariamente em 2022.</a:t>
            </a:r>
          </a:p>
          <a:p>
            <a:pPr marL="306000" indent="-306000" algn="just" defTabSz="457200">
              <a:lnSpc>
                <a:spcPct val="80000"/>
              </a:lnSpc>
              <a:spcBef>
                <a:spcPct val="20000"/>
              </a:spcBef>
              <a:spcAft>
                <a:spcPts val="600"/>
              </a:spcAft>
              <a:buClr>
                <a:schemeClr val="accent2"/>
              </a:buClr>
              <a:buSzPct val="92000"/>
              <a:buFont typeface="Wingdings 2" panose="05020102010507070707" pitchFamily="18" charset="2"/>
              <a:buChar char=""/>
            </a:pPr>
            <a:r>
              <a:rPr lang="pt-BR" sz="2200" dirty="0">
                <a:solidFill>
                  <a:schemeClr val="tx2"/>
                </a:solidFill>
              </a:rPr>
              <a:t>27% das mulheres já foram </a:t>
            </a:r>
            <a:r>
              <a:rPr lang="pt-BR" sz="2200" dirty="0">
                <a:solidFill>
                  <a:schemeClr val="tx2"/>
                </a:solidFill>
                <a:hlinkClick r:id="rId3">
                  <a:extLst>
                    <a:ext uri="{A12FA001-AC4F-418D-AE19-62706E023703}">
                      <ahyp:hlinkClr xmlns:ahyp="http://schemas.microsoft.com/office/drawing/2018/hyperlinkcolor" val="tx"/>
                    </a:ext>
                  </a:extLst>
                </a:hlinkClick>
              </a:rPr>
              <a:t>agredidas fisicamente ou sexualmente</a:t>
            </a:r>
            <a:r>
              <a:rPr lang="pt-BR" sz="2200" dirty="0">
                <a:solidFill>
                  <a:schemeClr val="tx2"/>
                </a:solidFill>
              </a:rPr>
              <a:t> ao menos uma vez na vida. Quando incluímos violência psicológica o percentual sobe para 43%.</a:t>
            </a:r>
          </a:p>
          <a:p>
            <a:pPr marL="306000" indent="-306000" algn="just" defTabSz="457200">
              <a:lnSpc>
                <a:spcPct val="80000"/>
              </a:lnSpc>
              <a:spcBef>
                <a:spcPct val="20000"/>
              </a:spcBef>
              <a:spcAft>
                <a:spcPts val="600"/>
              </a:spcAft>
              <a:buClr>
                <a:schemeClr val="accent2"/>
              </a:buClr>
              <a:buSzPct val="92000"/>
              <a:buFont typeface="Wingdings 2" panose="05020102010507070707" pitchFamily="18" charset="2"/>
              <a:buChar char=""/>
            </a:pPr>
            <a:r>
              <a:rPr lang="pt-BR" sz="2200" dirty="0">
                <a:solidFill>
                  <a:schemeClr val="tx2"/>
                </a:solidFill>
              </a:rPr>
              <a:t>De acordo com a pesquisa, três motivos explicam o aumento da violência contra a mulher: queda do financiamento de projetos ligados ao acolhimento das mulheres em situação de violência; precarização dos serviços de acolhimento em meio à pandemia; movimento ultraconservador que cresceu nos últimos anos</a:t>
            </a:r>
          </a:p>
        </p:txBody>
      </p:sp>
    </p:spTree>
    <p:extLst>
      <p:ext uri="{BB962C8B-B14F-4D97-AF65-F5344CB8AC3E}">
        <p14:creationId xmlns:p14="http://schemas.microsoft.com/office/powerpoint/2010/main" val="2496336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CE6559-D6E1-5B16-A75A-04E7DCE3D20A}"/>
              </a:ext>
            </a:extLst>
          </p:cNvPr>
          <p:cNvSpPr>
            <a:spLocks noGrp="1"/>
          </p:cNvSpPr>
          <p:nvPr>
            <p:ph type="title"/>
          </p:nvPr>
        </p:nvSpPr>
        <p:spPr/>
        <p:txBody>
          <a:bodyPr>
            <a:normAutofit/>
          </a:bodyPr>
          <a:lstStyle/>
          <a:p>
            <a:r>
              <a:rPr lang="pt-BR" sz="2400" b="1" i="0" dirty="0">
                <a:effectLst/>
                <a:latin typeface="Roboto" panose="02000000000000000000" pitchFamily="2" charset="0"/>
              </a:rPr>
              <a:t> Experiências de violência e assédio no trabalho: </a:t>
            </a:r>
            <a:br>
              <a:rPr lang="pt-BR" sz="2400" b="1" i="0" dirty="0">
                <a:effectLst/>
                <a:latin typeface="Roboto" panose="02000000000000000000" pitchFamily="2" charset="0"/>
              </a:rPr>
            </a:br>
            <a:r>
              <a:rPr lang="pt-BR" sz="2400" b="1" i="0" dirty="0">
                <a:effectLst/>
                <a:latin typeface="Roboto" panose="02000000000000000000" pitchFamily="2" charset="0"/>
              </a:rPr>
              <a:t> Primeira pesquisa mundial – </a:t>
            </a:r>
            <a:r>
              <a:rPr lang="pt-BR" sz="2400" b="1" i="0" dirty="0" err="1">
                <a:effectLst/>
                <a:latin typeface="Roboto" panose="02000000000000000000" pitchFamily="2" charset="0"/>
              </a:rPr>
              <a:t>oit</a:t>
            </a:r>
            <a:r>
              <a:rPr lang="pt-BR" sz="2400" b="1" i="0" dirty="0">
                <a:effectLst/>
                <a:latin typeface="Roboto" panose="02000000000000000000" pitchFamily="2" charset="0"/>
              </a:rPr>
              <a:t>/2022</a:t>
            </a:r>
            <a:endParaRPr lang="pt-BR" sz="2400" b="1" dirty="0"/>
          </a:p>
        </p:txBody>
      </p:sp>
      <p:sp>
        <p:nvSpPr>
          <p:cNvPr id="5" name="CaixaDeTexto 4">
            <a:extLst>
              <a:ext uri="{FF2B5EF4-FFF2-40B4-BE49-F238E27FC236}">
                <a16:creationId xmlns:a16="http://schemas.microsoft.com/office/drawing/2014/main" id="{B6A7EE96-C496-2684-1A33-CBF7B06B565B}"/>
              </a:ext>
            </a:extLst>
          </p:cNvPr>
          <p:cNvSpPr txBox="1"/>
          <p:nvPr/>
        </p:nvSpPr>
        <p:spPr>
          <a:xfrm>
            <a:off x="400454" y="1476027"/>
            <a:ext cx="11194509" cy="1200329"/>
          </a:xfrm>
          <a:prstGeom prst="rect">
            <a:avLst/>
          </a:prstGeom>
          <a:noFill/>
        </p:spPr>
        <p:txBody>
          <a:bodyPr wrap="square">
            <a:spAutoFit/>
          </a:bodyPr>
          <a:lstStyle/>
          <a:p>
            <a:br>
              <a:rPr lang="pt-BR" sz="2400" b="1" dirty="0"/>
            </a:br>
            <a:r>
              <a:rPr lang="pt-BR" sz="2400" b="1" i="1" dirty="0">
                <a:solidFill>
                  <a:srgbClr val="202124"/>
                </a:solidFill>
                <a:effectLst/>
                <a:latin typeface="arial" panose="020B0604020202020204" pitchFamily="34" charset="0"/>
              </a:rPr>
              <a:t>Proporção de pessoas empregadas que sofreram violência e assédio no trabalho e última experiência, por região</a:t>
            </a:r>
            <a:r>
              <a:rPr lang="pt-BR" sz="2400" b="1" i="1" dirty="0">
                <a:solidFill>
                  <a:srgbClr val="202124"/>
                </a:solidFill>
                <a:latin typeface="arial" panose="020B0604020202020204" pitchFamily="34" charset="0"/>
              </a:rPr>
              <a:t> </a:t>
            </a:r>
            <a:r>
              <a:rPr lang="pt-BR" sz="2400" b="1" i="1" dirty="0">
                <a:solidFill>
                  <a:srgbClr val="202124"/>
                </a:solidFill>
                <a:effectLst/>
                <a:latin typeface="arial" panose="020B0604020202020204" pitchFamily="34" charset="0"/>
              </a:rPr>
              <a:t>e por sexo, 2021 (%)</a:t>
            </a:r>
            <a:endParaRPr lang="pt-BR" sz="2400" b="1" i="1" dirty="0"/>
          </a:p>
        </p:txBody>
      </p:sp>
      <p:pic>
        <p:nvPicPr>
          <p:cNvPr id="7" name="Imagem 6">
            <a:extLst>
              <a:ext uri="{FF2B5EF4-FFF2-40B4-BE49-F238E27FC236}">
                <a16:creationId xmlns:a16="http://schemas.microsoft.com/office/drawing/2014/main" id="{CE188E3B-6B75-1F8E-EFBD-5B6D466028B7}"/>
              </a:ext>
            </a:extLst>
          </p:cNvPr>
          <p:cNvPicPr>
            <a:picLocks noChangeAspect="1"/>
          </p:cNvPicPr>
          <p:nvPr/>
        </p:nvPicPr>
        <p:blipFill>
          <a:blip r:embed="rId2"/>
          <a:stretch>
            <a:fillRect/>
          </a:stretch>
        </p:blipFill>
        <p:spPr>
          <a:xfrm>
            <a:off x="581192" y="2975392"/>
            <a:ext cx="7410450" cy="1438275"/>
          </a:xfrm>
          <a:prstGeom prst="rect">
            <a:avLst/>
          </a:prstGeom>
        </p:spPr>
      </p:pic>
      <p:pic>
        <p:nvPicPr>
          <p:cNvPr id="9" name="Imagem 8">
            <a:extLst>
              <a:ext uri="{FF2B5EF4-FFF2-40B4-BE49-F238E27FC236}">
                <a16:creationId xmlns:a16="http://schemas.microsoft.com/office/drawing/2014/main" id="{9E91961D-2E42-14D5-67A9-F10FBEF901B1}"/>
              </a:ext>
            </a:extLst>
          </p:cNvPr>
          <p:cNvPicPr>
            <a:picLocks noChangeAspect="1"/>
          </p:cNvPicPr>
          <p:nvPr/>
        </p:nvPicPr>
        <p:blipFill>
          <a:blip r:embed="rId3"/>
          <a:stretch>
            <a:fillRect/>
          </a:stretch>
        </p:blipFill>
        <p:spPr>
          <a:xfrm>
            <a:off x="65459" y="4489122"/>
            <a:ext cx="10916139" cy="1438275"/>
          </a:xfrm>
          <a:prstGeom prst="rect">
            <a:avLst/>
          </a:prstGeom>
        </p:spPr>
      </p:pic>
      <p:pic>
        <p:nvPicPr>
          <p:cNvPr id="11" name="Imagem 10">
            <a:extLst>
              <a:ext uri="{FF2B5EF4-FFF2-40B4-BE49-F238E27FC236}">
                <a16:creationId xmlns:a16="http://schemas.microsoft.com/office/drawing/2014/main" id="{9994E823-BEB2-699D-A2C3-1446F0DF1D99}"/>
              </a:ext>
            </a:extLst>
          </p:cNvPr>
          <p:cNvPicPr>
            <a:picLocks noChangeAspect="1"/>
          </p:cNvPicPr>
          <p:nvPr/>
        </p:nvPicPr>
        <p:blipFill>
          <a:blip r:embed="rId4"/>
          <a:stretch>
            <a:fillRect/>
          </a:stretch>
        </p:blipFill>
        <p:spPr>
          <a:xfrm>
            <a:off x="539639" y="2614799"/>
            <a:ext cx="10306551" cy="518933"/>
          </a:xfrm>
          <a:prstGeom prst="rect">
            <a:avLst/>
          </a:prstGeom>
        </p:spPr>
      </p:pic>
      <p:sp>
        <p:nvSpPr>
          <p:cNvPr id="13" name="CaixaDeTexto 12">
            <a:extLst>
              <a:ext uri="{FF2B5EF4-FFF2-40B4-BE49-F238E27FC236}">
                <a16:creationId xmlns:a16="http://schemas.microsoft.com/office/drawing/2014/main" id="{720BD0B4-0C00-A8D2-26A1-66AA33D03C77}"/>
              </a:ext>
            </a:extLst>
          </p:cNvPr>
          <p:cNvSpPr txBox="1"/>
          <p:nvPr/>
        </p:nvSpPr>
        <p:spPr>
          <a:xfrm>
            <a:off x="400454" y="5903893"/>
            <a:ext cx="11456766" cy="830997"/>
          </a:xfrm>
          <a:prstGeom prst="rect">
            <a:avLst/>
          </a:prstGeom>
          <a:noFill/>
        </p:spPr>
        <p:txBody>
          <a:bodyPr wrap="square">
            <a:spAutoFit/>
          </a:bodyPr>
          <a:lstStyle/>
          <a:p>
            <a:pPr marL="306000" indent="-306000" algn="just" defTabSz="457200">
              <a:spcBef>
                <a:spcPct val="20000"/>
              </a:spcBef>
              <a:spcAft>
                <a:spcPts val="600"/>
              </a:spcAft>
              <a:buClr>
                <a:schemeClr val="accent2"/>
              </a:buClr>
              <a:buSzPct val="92000"/>
              <a:buFont typeface="Wingdings 2" panose="05020102010507070707" pitchFamily="18" charset="2"/>
              <a:buChar char=""/>
            </a:pPr>
            <a:r>
              <a:rPr lang="pt-BR" sz="2400" i="1" dirty="0">
                <a:solidFill>
                  <a:schemeClr val="tx2"/>
                </a:solidFill>
              </a:rPr>
              <a:t>17,9% dos homens e mulheres empregados disseram ter sido vítimas de violência e assédio psicológicos em sua vida profissional</a:t>
            </a:r>
          </a:p>
        </p:txBody>
      </p:sp>
    </p:spTree>
    <p:extLst>
      <p:ext uri="{BB962C8B-B14F-4D97-AF65-F5344CB8AC3E}">
        <p14:creationId xmlns:p14="http://schemas.microsoft.com/office/powerpoint/2010/main" val="4092732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B856C-D218-F466-26D1-C6864225C150}"/>
              </a:ext>
            </a:extLst>
          </p:cNvPr>
          <p:cNvSpPr>
            <a:spLocks noGrp="1"/>
          </p:cNvSpPr>
          <p:nvPr>
            <p:ph type="title"/>
          </p:nvPr>
        </p:nvSpPr>
        <p:spPr/>
        <p:txBody>
          <a:bodyPr>
            <a:normAutofit/>
          </a:bodyPr>
          <a:lstStyle/>
          <a:p>
            <a:r>
              <a:rPr lang="pt-BR" b="1" dirty="0"/>
              <a:t>Taxa de participação por raça/cor e sexo </a:t>
            </a:r>
            <a:br>
              <a:rPr lang="pt-BR" b="1" dirty="0"/>
            </a:br>
            <a:r>
              <a:rPr lang="pt-BR" b="1" dirty="0"/>
              <a:t>Brasil - 2º trimestre de 2019, 2020, 2021 e 2022 (em %)</a:t>
            </a:r>
          </a:p>
        </p:txBody>
      </p:sp>
      <p:pic>
        <p:nvPicPr>
          <p:cNvPr id="6" name="Imagem 5">
            <a:extLst>
              <a:ext uri="{FF2B5EF4-FFF2-40B4-BE49-F238E27FC236}">
                <a16:creationId xmlns:a16="http://schemas.microsoft.com/office/drawing/2014/main" id="{69F8153B-8744-5130-B398-1D33331C45B6}"/>
              </a:ext>
            </a:extLst>
          </p:cNvPr>
          <p:cNvPicPr>
            <a:picLocks noChangeAspect="1"/>
          </p:cNvPicPr>
          <p:nvPr/>
        </p:nvPicPr>
        <p:blipFill>
          <a:blip r:embed="rId2"/>
          <a:stretch>
            <a:fillRect/>
          </a:stretch>
        </p:blipFill>
        <p:spPr>
          <a:xfrm>
            <a:off x="379828" y="1885071"/>
            <a:ext cx="11338560" cy="4589401"/>
          </a:xfrm>
          <a:prstGeom prst="rect">
            <a:avLst/>
          </a:prstGeom>
        </p:spPr>
      </p:pic>
      <p:sp>
        <p:nvSpPr>
          <p:cNvPr id="8" name="CaixaDeTexto 7">
            <a:extLst>
              <a:ext uri="{FF2B5EF4-FFF2-40B4-BE49-F238E27FC236}">
                <a16:creationId xmlns:a16="http://schemas.microsoft.com/office/drawing/2014/main" id="{67A099D7-35B6-80AA-0AAF-ED56443F9B30}"/>
              </a:ext>
            </a:extLst>
          </p:cNvPr>
          <p:cNvSpPr txBox="1"/>
          <p:nvPr/>
        </p:nvSpPr>
        <p:spPr>
          <a:xfrm>
            <a:off x="379828" y="6487664"/>
            <a:ext cx="7652826" cy="307777"/>
          </a:xfrm>
          <a:prstGeom prst="rect">
            <a:avLst/>
          </a:prstGeom>
          <a:noFill/>
        </p:spPr>
        <p:txBody>
          <a:bodyPr wrap="square">
            <a:spAutoFit/>
          </a:bodyPr>
          <a:lstStyle/>
          <a:p>
            <a:r>
              <a:rPr lang="pt-BR" sz="1400" dirty="0"/>
              <a:t>Elaboração: DIEESE Obs.: Negros = Pretos + Pardos; Não Negros = Brancos + Amarelos +Indígenas</a:t>
            </a:r>
          </a:p>
        </p:txBody>
      </p:sp>
    </p:spTree>
    <p:extLst>
      <p:ext uri="{BB962C8B-B14F-4D97-AF65-F5344CB8AC3E}">
        <p14:creationId xmlns:p14="http://schemas.microsoft.com/office/powerpoint/2010/main" val="955748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48D48D-CA97-4DCE-8758-9799FA5B5744}"/>
              </a:ext>
            </a:extLst>
          </p:cNvPr>
          <p:cNvSpPr>
            <a:spLocks noGrp="1"/>
          </p:cNvSpPr>
          <p:nvPr>
            <p:ph type="title"/>
          </p:nvPr>
        </p:nvSpPr>
        <p:spPr/>
        <p:txBody>
          <a:bodyPr/>
          <a:lstStyle/>
          <a:p>
            <a:r>
              <a:rPr lang="pt-BR" b="1" dirty="0"/>
              <a:t>Assédio sexual  no local de trabalho</a:t>
            </a:r>
            <a:br>
              <a:rPr lang="pt-BR" b="1" dirty="0"/>
            </a:br>
            <a:r>
              <a:rPr lang="pt-BR" b="1" dirty="0"/>
              <a:t>Brasil</a:t>
            </a:r>
          </a:p>
        </p:txBody>
      </p:sp>
      <p:sp>
        <p:nvSpPr>
          <p:cNvPr id="7" name="CaixaDeTexto 6">
            <a:extLst>
              <a:ext uri="{FF2B5EF4-FFF2-40B4-BE49-F238E27FC236}">
                <a16:creationId xmlns:a16="http://schemas.microsoft.com/office/drawing/2014/main" id="{5D381EFA-7EB8-5783-1709-6D1917DB3831}"/>
              </a:ext>
            </a:extLst>
          </p:cNvPr>
          <p:cNvSpPr txBox="1"/>
          <p:nvPr/>
        </p:nvSpPr>
        <p:spPr>
          <a:xfrm>
            <a:off x="817705" y="2633202"/>
            <a:ext cx="10793103" cy="2677656"/>
          </a:xfrm>
          <a:prstGeom prst="rect">
            <a:avLst/>
          </a:prstGeom>
          <a:noFill/>
        </p:spPr>
        <p:txBody>
          <a:bodyPr wrap="square">
            <a:spAutoFit/>
          </a:bodyPr>
          <a:lstStyle/>
          <a:p>
            <a:pPr marL="306000" indent="-306000" algn="just" defTabSz="457200">
              <a:spcBef>
                <a:spcPct val="20000"/>
              </a:spcBef>
              <a:spcAft>
                <a:spcPts val="600"/>
              </a:spcAft>
              <a:buClr>
                <a:schemeClr val="accent2"/>
              </a:buClr>
              <a:buSzPct val="92000"/>
              <a:buFont typeface="Wingdings 2" panose="05020102010507070707" pitchFamily="18" charset="2"/>
              <a:buChar char=""/>
            </a:pPr>
            <a:r>
              <a:rPr lang="pt-BR" sz="2800" i="1" dirty="0">
                <a:solidFill>
                  <a:schemeClr val="tx2"/>
                </a:solidFill>
              </a:rPr>
              <a:t>O tema tem sido cada vez mais relevante na Justiça do Trabalho e, no ano passado, houve um “boom” de novos processos. Em 2022, foram 77.547 casos novos na Justiça do Trabalho que tratam de assédio sexual, segundo o Ranking dos Assuntos Mais Recorrentes, divulgado nas estatísticas do Tribunal Superior do Trabalho (TST). Em 2021 foram 4.690. Em 2020, 4.264 e em 2019, antes da pandemia, 4.818.</a:t>
            </a:r>
          </a:p>
        </p:txBody>
      </p:sp>
      <p:sp>
        <p:nvSpPr>
          <p:cNvPr id="10" name="CaixaDeTexto 9">
            <a:extLst>
              <a:ext uri="{FF2B5EF4-FFF2-40B4-BE49-F238E27FC236}">
                <a16:creationId xmlns:a16="http://schemas.microsoft.com/office/drawing/2014/main" id="{1265097D-468A-5212-6DC0-064DFC027DF8}"/>
              </a:ext>
            </a:extLst>
          </p:cNvPr>
          <p:cNvSpPr txBox="1"/>
          <p:nvPr/>
        </p:nvSpPr>
        <p:spPr>
          <a:xfrm>
            <a:off x="517322" y="5694179"/>
            <a:ext cx="11093486" cy="923330"/>
          </a:xfrm>
          <a:prstGeom prst="rect">
            <a:avLst/>
          </a:prstGeom>
          <a:noFill/>
        </p:spPr>
        <p:txBody>
          <a:bodyPr wrap="square">
            <a:spAutoFit/>
          </a:bodyPr>
          <a:lstStyle/>
          <a:p>
            <a:r>
              <a:rPr lang="pt-BR" dirty="0">
                <a:hlinkClick r:id="rId2"/>
              </a:rPr>
              <a:t>https://valor.globo.com/legislacao/noticia/2023/02/17/nova-politica-contra-assedio-sexual-deve-ser-instituida-por-empresas.ghtml</a:t>
            </a:r>
            <a:endParaRPr lang="pt-BR" dirty="0"/>
          </a:p>
          <a:p>
            <a:endParaRPr lang="pt-BR" dirty="0"/>
          </a:p>
        </p:txBody>
      </p:sp>
    </p:spTree>
    <p:extLst>
      <p:ext uri="{BB962C8B-B14F-4D97-AF65-F5344CB8AC3E}">
        <p14:creationId xmlns:p14="http://schemas.microsoft.com/office/powerpoint/2010/main" val="3965117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DC19E6-8BA1-3799-0A7B-96D549B0968B}"/>
              </a:ext>
            </a:extLst>
          </p:cNvPr>
          <p:cNvSpPr>
            <a:spLocks noGrp="1"/>
          </p:cNvSpPr>
          <p:nvPr>
            <p:ph type="title"/>
          </p:nvPr>
        </p:nvSpPr>
        <p:spPr/>
        <p:txBody>
          <a:bodyPr>
            <a:normAutofit/>
          </a:bodyPr>
          <a:lstStyle/>
          <a:p>
            <a:r>
              <a:rPr lang="pt-BR" b="1" dirty="0">
                <a:effectLst/>
                <a:latin typeface="Arial" panose="020B0604020202020204" pitchFamily="34" charset="0"/>
                <a:ea typeface="Calibri" panose="020F0502020204030204" pitchFamily="34" charset="0"/>
              </a:rPr>
              <a:t>Empreendedorismo Feminino no Brasil em 2022</a:t>
            </a:r>
            <a:br>
              <a:rPr lang="pt-BR" b="1" dirty="0">
                <a:effectLst/>
                <a:latin typeface="Arial" panose="020B0604020202020204" pitchFamily="34" charset="0"/>
                <a:ea typeface="Calibri" panose="020F0502020204030204" pitchFamily="34" charset="0"/>
              </a:rPr>
            </a:br>
            <a:r>
              <a:rPr lang="pt-BR" b="1" dirty="0">
                <a:effectLst/>
                <a:latin typeface="Arial" panose="020B0604020202020204" pitchFamily="34" charset="0"/>
                <a:ea typeface="Calibri" panose="020F0502020204030204" pitchFamily="34" charset="0"/>
              </a:rPr>
              <a:t>pesquisa </a:t>
            </a:r>
            <a:r>
              <a:rPr lang="pt-BR" b="1" dirty="0" err="1">
                <a:effectLst/>
                <a:latin typeface="Arial" panose="020B0604020202020204" pitchFamily="34" charset="0"/>
                <a:ea typeface="Calibri" panose="020F0502020204030204" pitchFamily="34" charset="0"/>
              </a:rPr>
              <a:t>sebrae</a:t>
            </a:r>
            <a:r>
              <a:rPr lang="pt-BR" b="1" dirty="0">
                <a:latin typeface="Arial" panose="020B0604020202020204" pitchFamily="34" charset="0"/>
                <a:ea typeface="Calibri" panose="020F0502020204030204" pitchFamily="34" charset="0"/>
              </a:rPr>
              <a:t> – dados </a:t>
            </a:r>
            <a:r>
              <a:rPr lang="pt-BR" b="1" dirty="0" err="1">
                <a:latin typeface="Arial" panose="020B0604020202020204" pitchFamily="34" charset="0"/>
                <a:ea typeface="Calibri" panose="020F0502020204030204" pitchFamily="34" charset="0"/>
              </a:rPr>
              <a:t>ibge</a:t>
            </a:r>
            <a:endParaRPr lang="pt-BR" sz="4000" dirty="0"/>
          </a:p>
        </p:txBody>
      </p:sp>
      <p:sp>
        <p:nvSpPr>
          <p:cNvPr id="5" name="CaixaDeTexto 4">
            <a:extLst>
              <a:ext uri="{FF2B5EF4-FFF2-40B4-BE49-F238E27FC236}">
                <a16:creationId xmlns:a16="http://schemas.microsoft.com/office/drawing/2014/main" id="{1F77173F-0346-D318-BE34-B0230E918EBE}"/>
              </a:ext>
            </a:extLst>
          </p:cNvPr>
          <p:cNvSpPr txBox="1"/>
          <p:nvPr/>
        </p:nvSpPr>
        <p:spPr>
          <a:xfrm>
            <a:off x="347271" y="2010742"/>
            <a:ext cx="11497457" cy="4681282"/>
          </a:xfrm>
          <a:prstGeom prst="rect">
            <a:avLst/>
          </a:prstGeom>
          <a:noFill/>
        </p:spPr>
        <p:txBody>
          <a:bodyPr wrap="square">
            <a:spAutoFit/>
          </a:bodyPr>
          <a:lstStyle/>
          <a:p>
            <a:pPr marL="306000" lvl="0" indent="-306000" algn="just" defTabSz="457200">
              <a:lnSpc>
                <a:spcPct val="80000"/>
              </a:lnSpc>
              <a:spcBef>
                <a:spcPct val="20000"/>
              </a:spcBef>
              <a:spcAft>
                <a:spcPts val="600"/>
              </a:spcAft>
              <a:buClr>
                <a:schemeClr val="accent2"/>
              </a:buClr>
              <a:buSzPct val="92000"/>
              <a:buFont typeface="Wingdings 2" panose="05020102010507070707" pitchFamily="18" charset="2"/>
              <a:buChar char=""/>
            </a:pPr>
            <a:r>
              <a:rPr lang="pt-BR" sz="2400" dirty="0">
                <a:solidFill>
                  <a:schemeClr val="tx2"/>
                </a:solidFill>
              </a:rPr>
              <a:t>No terceiro trimestre de 2022, havia 10,3 milhões de mulheres donas de negócios no país, mais de 34% dos empreendedores no país. (nível recorde de série histórica iniciada em 2016).</a:t>
            </a:r>
          </a:p>
          <a:p>
            <a:pPr marL="306000" lvl="0" indent="-306000" algn="just" defTabSz="457200">
              <a:lnSpc>
                <a:spcPct val="80000"/>
              </a:lnSpc>
              <a:spcBef>
                <a:spcPct val="20000"/>
              </a:spcBef>
              <a:spcAft>
                <a:spcPts val="600"/>
              </a:spcAft>
              <a:buClr>
                <a:schemeClr val="accent2"/>
              </a:buClr>
              <a:buSzPct val="92000"/>
              <a:buFont typeface="Wingdings 2" panose="05020102010507070707" pitchFamily="18" charset="2"/>
              <a:buChar char=""/>
            </a:pPr>
            <a:r>
              <a:rPr lang="pt-BR" sz="2400" dirty="0">
                <a:solidFill>
                  <a:schemeClr val="tx2"/>
                </a:solidFill>
              </a:rPr>
              <a:t>53% das donas de negócios estavam inseridas no setor de serviços. Comércio (27%), indústria (13%) e agropecuária (7%) aparecem na sequência.</a:t>
            </a:r>
          </a:p>
          <a:p>
            <a:pPr marL="306000" lvl="0" indent="-306000" algn="just" defTabSz="457200">
              <a:lnSpc>
                <a:spcPct val="80000"/>
              </a:lnSpc>
              <a:spcBef>
                <a:spcPct val="20000"/>
              </a:spcBef>
              <a:spcAft>
                <a:spcPts val="600"/>
              </a:spcAft>
              <a:buClr>
                <a:schemeClr val="accent2"/>
              </a:buClr>
              <a:buSzPct val="92000"/>
              <a:buFont typeface="Wingdings 2" panose="05020102010507070707" pitchFamily="18" charset="2"/>
              <a:buChar char=""/>
            </a:pPr>
            <a:r>
              <a:rPr lang="pt-BR" sz="2400" dirty="0">
                <a:solidFill>
                  <a:schemeClr val="tx2"/>
                </a:solidFill>
              </a:rPr>
              <a:t>O Sebrae considera como donas de negócios as mulheres que atuam como empregadoras ou que trabalham por conta própria com ou sem CNPJ. O grupo envolve desde as empreendedoras que se planejam para ocupar um nicho de mercado até as profissionais que foram obrigadas a achar uma forma de sobreviver em razão da falta de renda e da escassez de oportunidades.</a:t>
            </a:r>
          </a:p>
          <a:p>
            <a:pPr marL="306000" lvl="0" indent="-306000" algn="just" defTabSz="457200">
              <a:lnSpc>
                <a:spcPct val="80000"/>
              </a:lnSpc>
              <a:spcBef>
                <a:spcPct val="20000"/>
              </a:spcBef>
              <a:spcAft>
                <a:spcPts val="600"/>
              </a:spcAft>
              <a:buClr>
                <a:schemeClr val="accent2"/>
              </a:buClr>
              <a:buSzPct val="92000"/>
              <a:buFont typeface="Wingdings 2" panose="05020102010507070707" pitchFamily="18" charset="2"/>
              <a:buChar char=""/>
            </a:pPr>
            <a:r>
              <a:rPr lang="pt-BR" sz="2400" dirty="0">
                <a:solidFill>
                  <a:schemeClr val="tx2"/>
                </a:solidFill>
              </a:rPr>
              <a:t>Historicamente, é a necessidade que leva a maior parte das mulheres a abrir um negócio. Muitas trabalhadoras seguem por esse caminho após a maternidade por não encontrarem no mercado vagas que permitam conciliar emprego e cuidado dos filhos, visto que as mulheres seguem sobrecarregadas pelas tarefas domésticas.</a:t>
            </a:r>
          </a:p>
        </p:txBody>
      </p:sp>
    </p:spTree>
    <p:extLst>
      <p:ext uri="{BB962C8B-B14F-4D97-AF65-F5344CB8AC3E}">
        <p14:creationId xmlns:p14="http://schemas.microsoft.com/office/powerpoint/2010/main" val="3795414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7E7C38-68FE-E6A2-7C9C-3F676C6E72CA}"/>
              </a:ext>
            </a:extLst>
          </p:cNvPr>
          <p:cNvSpPr>
            <a:spLocks noGrp="1"/>
          </p:cNvSpPr>
          <p:nvPr>
            <p:ph type="title"/>
          </p:nvPr>
        </p:nvSpPr>
        <p:spPr>
          <a:xfrm>
            <a:off x="575894" y="729658"/>
            <a:ext cx="11029616" cy="675876"/>
          </a:xfrm>
        </p:spPr>
        <p:txBody>
          <a:bodyPr>
            <a:normAutofit/>
          </a:bodyPr>
          <a:lstStyle/>
          <a:p>
            <a:pPr algn="ctr"/>
            <a:r>
              <a:rPr lang="pt-BR" sz="3200" b="1" dirty="0"/>
              <a:t>O problema da sub-representação</a:t>
            </a:r>
          </a:p>
        </p:txBody>
      </p:sp>
      <p:sp>
        <p:nvSpPr>
          <p:cNvPr id="5" name="CaixaDeTexto 4">
            <a:extLst>
              <a:ext uri="{FF2B5EF4-FFF2-40B4-BE49-F238E27FC236}">
                <a16:creationId xmlns:a16="http://schemas.microsoft.com/office/drawing/2014/main" id="{9A5CDDF6-C9FD-C5A4-7CA0-D358D9DF4B43}"/>
              </a:ext>
            </a:extLst>
          </p:cNvPr>
          <p:cNvSpPr txBox="1"/>
          <p:nvPr/>
        </p:nvSpPr>
        <p:spPr>
          <a:xfrm>
            <a:off x="834888" y="1867199"/>
            <a:ext cx="10602146" cy="4401205"/>
          </a:xfrm>
          <a:prstGeom prst="rect">
            <a:avLst/>
          </a:prstGeom>
          <a:noFill/>
        </p:spPr>
        <p:txBody>
          <a:bodyPr wrap="square">
            <a:spAutoFit/>
          </a:bodyPr>
          <a:lstStyle/>
          <a:p>
            <a:r>
              <a:rPr lang="pt-BR" sz="2800" dirty="0"/>
              <a:t>“As mulheres (maioria da população) estão sub-representadas nos espaços políticos e de poder, sendo, por essa razão, muito difícil levar ao debate legislativo as questões femininas. Nas eleições de 2022, apesar do aumento das candidaturas femininas (33,3% de registros a mais nas esferas federal, estadual e distrital, segundo a Agência Senado), apenas 302 mulheres conseguiram se eleger para a Câmara dos Deputados, Senado,  Assembleias Legislativas e governos estaduais, enquanto o número de homens eleitos chegou a 1.394. Essa baixa participação das mulheres na política e nos espaços de liderança inviabiliza as pautas temáticas sobre gênero, dificultando mudanças. “</a:t>
            </a:r>
          </a:p>
        </p:txBody>
      </p:sp>
      <p:sp>
        <p:nvSpPr>
          <p:cNvPr id="6" name="Retângulo 5">
            <a:extLst>
              <a:ext uri="{FF2B5EF4-FFF2-40B4-BE49-F238E27FC236}">
                <a16:creationId xmlns:a16="http://schemas.microsoft.com/office/drawing/2014/main" id="{7BA87B70-D5E8-0471-673A-D17E7687DFB2}"/>
              </a:ext>
            </a:extLst>
          </p:cNvPr>
          <p:cNvSpPr/>
          <p:nvPr/>
        </p:nvSpPr>
        <p:spPr>
          <a:xfrm>
            <a:off x="6095999" y="6268404"/>
            <a:ext cx="6096000" cy="461665"/>
          </a:xfrm>
          <a:prstGeom prst="rect">
            <a:avLst/>
          </a:prstGeom>
        </p:spPr>
        <p:txBody>
          <a:bodyPr>
            <a:spAutoFit/>
          </a:bodyPr>
          <a:lstStyle/>
          <a:p>
            <a:r>
              <a:rPr lang="pt-BR" sz="1200" b="1" dirty="0">
                <a:solidFill>
                  <a:schemeClr val="bg2">
                    <a:lumMod val="25000"/>
                  </a:schemeClr>
                </a:solidFill>
                <a:latin typeface="Trebuchet MS" panose="020B0603020202020204" pitchFamily="34" charset="0"/>
              </a:rPr>
              <a:t>Extraído de: Boletim Especial 8 de Março Dia da Mulher (Março, 2023) </a:t>
            </a:r>
          </a:p>
          <a:p>
            <a:r>
              <a:rPr lang="pt-BR" sz="1200" b="1" dirty="0">
                <a:solidFill>
                  <a:schemeClr val="bg2">
                    <a:lumMod val="25000"/>
                  </a:schemeClr>
                </a:solidFill>
                <a:latin typeface="Trebuchet MS" panose="020B0603020202020204" pitchFamily="34" charset="0"/>
              </a:rPr>
              <a:t>Elaboração: DIEESE.</a:t>
            </a:r>
            <a:endParaRPr lang="pt-BR" sz="1200" dirty="0">
              <a:solidFill>
                <a:schemeClr val="bg2">
                  <a:lumMod val="25000"/>
                </a:schemeClr>
              </a:solidFill>
            </a:endParaRPr>
          </a:p>
        </p:txBody>
      </p:sp>
    </p:spTree>
    <p:extLst>
      <p:ext uri="{BB962C8B-B14F-4D97-AF65-F5344CB8AC3E}">
        <p14:creationId xmlns:p14="http://schemas.microsoft.com/office/powerpoint/2010/main" val="864872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F8E1E8-7EDC-4677-3434-0CEAA11AF2E9}"/>
              </a:ext>
            </a:extLst>
          </p:cNvPr>
          <p:cNvSpPr>
            <a:spLocks noGrp="1"/>
          </p:cNvSpPr>
          <p:nvPr>
            <p:ph type="title"/>
          </p:nvPr>
        </p:nvSpPr>
        <p:spPr>
          <a:xfrm>
            <a:off x="575894" y="729658"/>
            <a:ext cx="11029616" cy="916262"/>
          </a:xfrm>
        </p:spPr>
        <p:txBody>
          <a:bodyPr>
            <a:normAutofit/>
          </a:bodyPr>
          <a:lstStyle/>
          <a:p>
            <a:r>
              <a:rPr lang="pt-BR" sz="2700" b="1" dirty="0"/>
              <a:t>OS Juros altos e seus impactos no desemprego </a:t>
            </a:r>
            <a:br>
              <a:rPr lang="pt-BR" sz="2700" b="1" dirty="0"/>
            </a:br>
            <a:r>
              <a:rPr lang="pt-BR" sz="2700" b="1" dirty="0"/>
              <a:t>por gênero e raça/cor (Estudo da USP - março, 2023)</a:t>
            </a:r>
          </a:p>
        </p:txBody>
      </p:sp>
      <p:pic>
        <p:nvPicPr>
          <p:cNvPr id="14" name="Imagem 13">
            <a:extLst>
              <a:ext uri="{FF2B5EF4-FFF2-40B4-BE49-F238E27FC236}">
                <a16:creationId xmlns:a16="http://schemas.microsoft.com/office/drawing/2014/main" id="{EF314E3C-E2A6-DFD4-3761-8034B8260BCC}"/>
              </a:ext>
            </a:extLst>
          </p:cNvPr>
          <p:cNvPicPr>
            <a:picLocks noChangeAspect="1"/>
          </p:cNvPicPr>
          <p:nvPr/>
        </p:nvPicPr>
        <p:blipFill>
          <a:blip r:embed="rId2"/>
          <a:stretch>
            <a:fillRect/>
          </a:stretch>
        </p:blipFill>
        <p:spPr>
          <a:xfrm>
            <a:off x="422032" y="1856295"/>
            <a:ext cx="9101796" cy="3145412"/>
          </a:xfrm>
          <a:prstGeom prst="rect">
            <a:avLst/>
          </a:prstGeom>
        </p:spPr>
      </p:pic>
      <p:sp>
        <p:nvSpPr>
          <p:cNvPr id="15" name="CaixaDeTexto 14">
            <a:extLst>
              <a:ext uri="{FF2B5EF4-FFF2-40B4-BE49-F238E27FC236}">
                <a16:creationId xmlns:a16="http://schemas.microsoft.com/office/drawing/2014/main" id="{B1ABC907-C84B-ED59-7538-DBF3DB471056}"/>
              </a:ext>
            </a:extLst>
          </p:cNvPr>
          <p:cNvSpPr txBox="1"/>
          <p:nvPr/>
        </p:nvSpPr>
        <p:spPr>
          <a:xfrm>
            <a:off x="2475913" y="5001706"/>
            <a:ext cx="9608233" cy="1785104"/>
          </a:xfrm>
          <a:prstGeom prst="rect">
            <a:avLst/>
          </a:prstGeom>
          <a:noFill/>
        </p:spPr>
        <p:txBody>
          <a:bodyPr wrap="square">
            <a:spAutoFit/>
          </a:bodyPr>
          <a:lstStyle/>
          <a:p>
            <a:r>
              <a:rPr lang="pt-BR" sz="2200" dirty="0"/>
              <a:t>“Em um país marcado pelo seu alto índice de desigualdade social, é fundamental que sejam incluídos no centro do debate os diferentes impactos da taxa de juros na desigualdade, em especial nos diferentes grupos demográficos e regiões do Brasil.  (...) a política monetária não é neutra em termos de gênero e raça, e seus efeitos adversos variam de acordo com os diferentes grupos sociais e regiões”.</a:t>
            </a:r>
          </a:p>
        </p:txBody>
      </p:sp>
    </p:spTree>
    <p:extLst>
      <p:ext uri="{BB962C8B-B14F-4D97-AF65-F5344CB8AC3E}">
        <p14:creationId xmlns:p14="http://schemas.microsoft.com/office/powerpoint/2010/main" val="320006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F8E1E8-7EDC-4677-3434-0CEAA11AF2E9}"/>
              </a:ext>
            </a:extLst>
          </p:cNvPr>
          <p:cNvSpPr>
            <a:spLocks noGrp="1"/>
          </p:cNvSpPr>
          <p:nvPr>
            <p:ph type="title"/>
          </p:nvPr>
        </p:nvSpPr>
        <p:spPr>
          <a:xfrm>
            <a:off x="575894" y="729658"/>
            <a:ext cx="11029616" cy="916262"/>
          </a:xfrm>
        </p:spPr>
        <p:txBody>
          <a:bodyPr>
            <a:normAutofit/>
          </a:bodyPr>
          <a:lstStyle/>
          <a:p>
            <a:r>
              <a:rPr lang="pt-BR" sz="2700" b="1" dirty="0"/>
              <a:t>OS Juros altos e seus impactos no desemprego </a:t>
            </a:r>
            <a:br>
              <a:rPr lang="pt-BR" sz="2700" b="1" dirty="0"/>
            </a:br>
            <a:r>
              <a:rPr lang="pt-BR" sz="2700" b="1" dirty="0"/>
              <a:t>por gênero e raça/cor (Estudo da USP - março, 2023)</a:t>
            </a:r>
          </a:p>
        </p:txBody>
      </p:sp>
      <p:sp>
        <p:nvSpPr>
          <p:cNvPr id="4" name="CaixaDeTexto 3">
            <a:extLst>
              <a:ext uri="{FF2B5EF4-FFF2-40B4-BE49-F238E27FC236}">
                <a16:creationId xmlns:a16="http://schemas.microsoft.com/office/drawing/2014/main" id="{64B49722-5AC0-0E7C-28D0-1FFD2A58DEF7}"/>
              </a:ext>
            </a:extLst>
          </p:cNvPr>
          <p:cNvSpPr txBox="1"/>
          <p:nvPr/>
        </p:nvSpPr>
        <p:spPr>
          <a:xfrm>
            <a:off x="450164" y="2015925"/>
            <a:ext cx="11155345" cy="1938992"/>
          </a:xfrm>
          <a:prstGeom prst="rect">
            <a:avLst/>
          </a:prstGeom>
          <a:noFill/>
        </p:spPr>
        <p:txBody>
          <a:bodyPr wrap="square">
            <a:spAutoFit/>
          </a:bodyPr>
          <a:lstStyle/>
          <a:p>
            <a:pPr algn="l"/>
            <a:r>
              <a:rPr lang="pt-BR" sz="2400" b="0" i="0" dirty="0">
                <a:solidFill>
                  <a:srgbClr val="262626"/>
                </a:solidFill>
                <a:effectLst/>
                <a:latin typeface="CNN Sans Display"/>
              </a:rPr>
              <a:t>Um </a:t>
            </a:r>
            <a:r>
              <a:rPr lang="pt-BR" sz="2400" b="0" i="0" u="sng" dirty="0">
                <a:solidFill>
                  <a:srgbClr val="2A76BD"/>
                </a:solidFill>
                <a:effectLst/>
                <a:latin typeface="CNN Sans Display"/>
                <a:hlinkClick r:id="rId2"/>
              </a:rPr>
              <a:t>estudo</a:t>
            </a:r>
            <a:r>
              <a:rPr lang="pt-BR" sz="2400" b="0" i="0" dirty="0">
                <a:solidFill>
                  <a:srgbClr val="262626"/>
                </a:solidFill>
                <a:effectLst/>
                <a:latin typeface="CNN Sans Display"/>
              </a:rPr>
              <a:t> feito por economistas da Universidade de São Paulo (USP) verificou que, para cada aumento de 1 ponto na </a:t>
            </a:r>
            <a:r>
              <a:rPr lang="pt-BR" sz="2400" b="0" i="0" u="sng" dirty="0">
                <a:solidFill>
                  <a:srgbClr val="2A76BD"/>
                </a:solidFill>
                <a:effectLst/>
                <a:latin typeface="CNN Sans Display"/>
                <a:hlinkClick r:id="rId3"/>
              </a:rPr>
              <a:t>Selic</a:t>
            </a:r>
            <a:r>
              <a:rPr lang="pt-BR" sz="2400" b="0" i="0" dirty="0">
                <a:solidFill>
                  <a:srgbClr val="262626"/>
                </a:solidFill>
                <a:effectLst/>
                <a:latin typeface="CNN Sans Display"/>
              </a:rPr>
              <a:t>, a taxa de juros de referência do país, o desemprego sobe mais entre os homens negros do que para os demais.  </a:t>
            </a:r>
          </a:p>
          <a:p>
            <a:pPr algn="l"/>
            <a:r>
              <a:rPr lang="pt-BR" sz="2400" b="0" i="0" dirty="0">
                <a:solidFill>
                  <a:srgbClr val="262626"/>
                </a:solidFill>
                <a:effectLst/>
                <a:latin typeface="CNN Sans Display"/>
              </a:rPr>
              <a:t>Já as mulheres, sejam negras ou, principalmente, brancas, são as que menos perdem seus empregos conforme os juros sobem.</a:t>
            </a:r>
          </a:p>
        </p:txBody>
      </p:sp>
      <p:sp>
        <p:nvSpPr>
          <p:cNvPr id="6" name="CaixaDeTexto 5">
            <a:extLst>
              <a:ext uri="{FF2B5EF4-FFF2-40B4-BE49-F238E27FC236}">
                <a16:creationId xmlns:a16="http://schemas.microsoft.com/office/drawing/2014/main" id="{E465BEA7-4C65-2D7B-965F-C8B558CD48F1}"/>
              </a:ext>
            </a:extLst>
          </p:cNvPr>
          <p:cNvSpPr txBox="1"/>
          <p:nvPr/>
        </p:nvSpPr>
        <p:spPr>
          <a:xfrm>
            <a:off x="450164" y="4324922"/>
            <a:ext cx="11029615" cy="1938992"/>
          </a:xfrm>
          <a:prstGeom prst="rect">
            <a:avLst/>
          </a:prstGeom>
          <a:noFill/>
        </p:spPr>
        <p:txBody>
          <a:bodyPr wrap="square">
            <a:spAutoFit/>
          </a:bodyPr>
          <a:lstStyle/>
          <a:p>
            <a:pPr algn="l"/>
            <a:r>
              <a:rPr lang="pt-BR" sz="2400" b="0" i="0" dirty="0">
                <a:solidFill>
                  <a:srgbClr val="262626"/>
                </a:solidFill>
                <a:effectLst/>
                <a:latin typeface="CNN Sans Display"/>
              </a:rPr>
              <a:t>Entre as hipóteses aventadas para a diferença nos efeitos dos juros entre homens e mulheres, está o fato de que há um número muito maior de homens trabalhando em setores como construção e indústria, bastante ligados ao crédito. </a:t>
            </a:r>
          </a:p>
          <a:p>
            <a:pPr algn="l"/>
            <a:r>
              <a:rPr lang="pt-BR" sz="2400" b="0" i="0" dirty="0">
                <a:solidFill>
                  <a:srgbClr val="262626"/>
                </a:solidFill>
                <a:effectLst/>
                <a:latin typeface="CNN Sans Display"/>
              </a:rPr>
              <a:t>Já entre as mulheres, são áreas como a de educação, de saúde e, no caso das negras, o trabalho doméstico as que mais empregam, em </a:t>
            </a:r>
            <a:r>
              <a:rPr lang="pt-BR" sz="2400" b="0" i="0">
                <a:solidFill>
                  <a:srgbClr val="262626"/>
                </a:solidFill>
                <a:effectLst/>
                <a:latin typeface="CNN Sans Display"/>
              </a:rPr>
              <a:t>geral, não </a:t>
            </a:r>
            <a:r>
              <a:rPr lang="pt-BR" sz="2400" b="0" i="0" dirty="0">
                <a:solidFill>
                  <a:srgbClr val="262626"/>
                </a:solidFill>
                <a:effectLst/>
                <a:latin typeface="CNN Sans Display"/>
              </a:rPr>
              <a:t>afetados pelas taxas de juros. </a:t>
            </a:r>
          </a:p>
        </p:txBody>
      </p:sp>
    </p:spTree>
    <p:extLst>
      <p:ext uri="{BB962C8B-B14F-4D97-AF65-F5344CB8AC3E}">
        <p14:creationId xmlns:p14="http://schemas.microsoft.com/office/powerpoint/2010/main" val="884085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C085D1D-8CA0-465B-87D4-95612F3A31EE}"/>
              </a:ext>
            </a:extLst>
          </p:cNvPr>
          <p:cNvSpPr txBox="1"/>
          <p:nvPr/>
        </p:nvSpPr>
        <p:spPr>
          <a:xfrm>
            <a:off x="446533" y="566057"/>
            <a:ext cx="3762609" cy="6154057"/>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p>
            <a:pPr algn="ctr">
              <a:spcBef>
                <a:spcPct val="20000"/>
              </a:spcBef>
              <a:spcAft>
                <a:spcPts val="600"/>
              </a:spcAft>
              <a:buClr>
                <a:schemeClr val="accent2"/>
              </a:buClr>
              <a:buSzPct val="92000"/>
            </a:pPr>
            <a:br>
              <a:rPr lang="en-US" sz="2200" dirty="0">
                <a:solidFill>
                  <a:schemeClr val="bg1"/>
                </a:solidFill>
              </a:rPr>
            </a:br>
            <a:r>
              <a:rPr lang="en-US" sz="2200" dirty="0">
                <a:solidFill>
                  <a:schemeClr val="bg1"/>
                </a:solidFill>
              </a:rPr>
              <a:t>Rede </a:t>
            </a:r>
            <a:r>
              <a:rPr lang="en-US" sz="2200" dirty="0" err="1">
                <a:solidFill>
                  <a:schemeClr val="bg1"/>
                </a:solidFill>
              </a:rPr>
              <a:t>Bancários</a:t>
            </a:r>
            <a:r>
              <a:rPr lang="en-US" sz="2200" dirty="0">
                <a:solidFill>
                  <a:schemeClr val="bg1"/>
                </a:solidFill>
              </a:rPr>
              <a:t>/DIEESE</a:t>
            </a:r>
          </a:p>
          <a:p>
            <a:pPr algn="ctr">
              <a:spcBef>
                <a:spcPct val="20000"/>
              </a:spcBef>
              <a:spcAft>
                <a:spcPts val="600"/>
              </a:spcAft>
              <a:buClr>
                <a:schemeClr val="accent2"/>
              </a:buClr>
              <a:buSzPct val="92000"/>
            </a:pPr>
            <a:br>
              <a:rPr lang="en-US" sz="2200" dirty="0">
                <a:solidFill>
                  <a:schemeClr val="bg1"/>
                </a:solidFill>
              </a:rPr>
            </a:br>
            <a:br>
              <a:rPr lang="en-US" sz="2200" dirty="0">
                <a:solidFill>
                  <a:schemeClr val="bg1"/>
                </a:solidFill>
              </a:rPr>
            </a:br>
            <a:r>
              <a:rPr lang="en-US" sz="2200" dirty="0">
                <a:solidFill>
                  <a:schemeClr val="bg1"/>
                </a:solidFill>
                <a:hlinkClick r:id="rId2">
                  <a:extLst>
                    <a:ext uri="{A12FA001-AC4F-418D-AE19-62706E023703}">
                      <ahyp:hlinkClr xmlns:ahyp="http://schemas.microsoft.com/office/drawing/2018/hyperlinkcolor" val="tx"/>
                    </a:ext>
                  </a:extLst>
                </a:hlinkClick>
              </a:rPr>
              <a:t>www.dieese.org.br</a:t>
            </a:r>
            <a:endParaRPr lang="en-US" sz="2200" dirty="0">
              <a:solidFill>
                <a:schemeClr val="bg1"/>
              </a:solidFill>
            </a:endParaRPr>
          </a:p>
        </p:txBody>
      </p:sp>
      <p:pic>
        <p:nvPicPr>
          <p:cNvPr id="7" name="Imagem 6">
            <a:extLst>
              <a:ext uri="{FF2B5EF4-FFF2-40B4-BE49-F238E27FC236}">
                <a16:creationId xmlns:a16="http://schemas.microsoft.com/office/drawing/2014/main" id="{4ED42E84-FA36-4FC0-BA63-89F17D9E7AF4}"/>
              </a:ext>
            </a:extLst>
          </p:cNvPr>
          <p:cNvPicPr>
            <a:picLocks noChangeAspect="1"/>
          </p:cNvPicPr>
          <p:nvPr/>
        </p:nvPicPr>
        <p:blipFill>
          <a:blip r:embed="rId3"/>
          <a:stretch>
            <a:fillRect/>
          </a:stretch>
        </p:blipFill>
        <p:spPr>
          <a:xfrm>
            <a:off x="8482433" y="984362"/>
            <a:ext cx="3263034" cy="3253395"/>
          </a:xfrm>
          <a:prstGeom prst="rect">
            <a:avLst/>
          </a:prstGeom>
        </p:spPr>
      </p:pic>
      <p:pic>
        <p:nvPicPr>
          <p:cNvPr id="8" name="Imagem 7">
            <a:extLst>
              <a:ext uri="{FF2B5EF4-FFF2-40B4-BE49-F238E27FC236}">
                <a16:creationId xmlns:a16="http://schemas.microsoft.com/office/drawing/2014/main" id="{B3DFD4E8-D4C6-44B8-9160-D0A3D1689449}"/>
              </a:ext>
            </a:extLst>
          </p:cNvPr>
          <p:cNvPicPr>
            <a:picLocks noChangeAspect="1"/>
          </p:cNvPicPr>
          <p:nvPr/>
        </p:nvPicPr>
        <p:blipFill>
          <a:blip r:embed="rId4"/>
          <a:stretch>
            <a:fillRect/>
          </a:stretch>
        </p:blipFill>
        <p:spPr>
          <a:xfrm>
            <a:off x="4419633" y="1801153"/>
            <a:ext cx="3352734" cy="3255694"/>
          </a:xfrm>
          <a:prstGeom prst="rect">
            <a:avLst/>
          </a:prstGeom>
        </p:spPr>
      </p:pic>
      <p:pic>
        <p:nvPicPr>
          <p:cNvPr id="15" name="Imagem 3">
            <a:extLst>
              <a:ext uri="{FF2B5EF4-FFF2-40B4-BE49-F238E27FC236}">
                <a16:creationId xmlns:a16="http://schemas.microsoft.com/office/drawing/2014/main" id="{AF1366E7-BE5F-46A4-B868-6F3CFFC9904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53681" y="5211660"/>
            <a:ext cx="3391786" cy="10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480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096ADA-3BC8-7A16-3523-13EE44627D47}"/>
              </a:ext>
            </a:extLst>
          </p:cNvPr>
          <p:cNvSpPr>
            <a:spLocks noGrp="1"/>
          </p:cNvSpPr>
          <p:nvPr>
            <p:ph type="title"/>
          </p:nvPr>
        </p:nvSpPr>
        <p:spPr>
          <a:xfrm>
            <a:off x="581192" y="702156"/>
            <a:ext cx="11029616" cy="729079"/>
          </a:xfrm>
        </p:spPr>
        <p:txBody>
          <a:bodyPr>
            <a:normAutofit fontScale="90000"/>
          </a:bodyPr>
          <a:lstStyle/>
          <a:p>
            <a:pPr algn="ctr"/>
            <a:r>
              <a:rPr lang="pt-BR" sz="3200" b="1" dirty="0"/>
              <a:t>A Mulher no mercado de  trabalho brasileiro</a:t>
            </a:r>
          </a:p>
        </p:txBody>
      </p:sp>
      <p:sp>
        <p:nvSpPr>
          <p:cNvPr id="3" name="Espaço Reservado para Conteúdo 2">
            <a:extLst>
              <a:ext uri="{FF2B5EF4-FFF2-40B4-BE49-F238E27FC236}">
                <a16:creationId xmlns:a16="http://schemas.microsoft.com/office/drawing/2014/main" id="{5EA660AD-8AAD-CF94-3532-E9ECCFB0B83D}"/>
              </a:ext>
            </a:extLst>
          </p:cNvPr>
          <p:cNvSpPr>
            <a:spLocks noGrp="1"/>
          </p:cNvSpPr>
          <p:nvPr>
            <p:ph idx="1"/>
          </p:nvPr>
        </p:nvSpPr>
        <p:spPr>
          <a:xfrm>
            <a:off x="447801" y="1848679"/>
            <a:ext cx="4976192" cy="3955773"/>
          </a:xfrm>
        </p:spPr>
        <p:txBody>
          <a:bodyPr>
            <a:noAutofit/>
          </a:bodyPr>
          <a:lstStyle/>
          <a:p>
            <a:r>
              <a:rPr lang="pt-BR" sz="2000" dirty="0"/>
              <a:t>Dados do 3º trimestre de 2022 da Pesquisa Nacional por Amostra de Domicílios Contínua (Pnad Contínua), do IBGE, revelam que o Brasil contava com 89,6 milhões de mulheres com 14 anos ou mais, das quais 47,9 milhões faziam parte da força de trabalho.</a:t>
            </a:r>
          </a:p>
        </p:txBody>
      </p:sp>
      <p:pic>
        <p:nvPicPr>
          <p:cNvPr id="5" name="Imagem 4">
            <a:extLst>
              <a:ext uri="{FF2B5EF4-FFF2-40B4-BE49-F238E27FC236}">
                <a16:creationId xmlns:a16="http://schemas.microsoft.com/office/drawing/2014/main" id="{EC80B777-59D5-7AEB-1A94-8E6EE89B7926}"/>
              </a:ext>
            </a:extLst>
          </p:cNvPr>
          <p:cNvPicPr>
            <a:picLocks noChangeAspect="1"/>
          </p:cNvPicPr>
          <p:nvPr/>
        </p:nvPicPr>
        <p:blipFill>
          <a:blip r:embed="rId2"/>
          <a:stretch>
            <a:fillRect/>
          </a:stretch>
        </p:blipFill>
        <p:spPr>
          <a:xfrm>
            <a:off x="5634152" y="1848679"/>
            <a:ext cx="6255026" cy="5009321"/>
          </a:xfrm>
          <a:prstGeom prst="rect">
            <a:avLst/>
          </a:prstGeom>
        </p:spPr>
      </p:pic>
      <p:sp>
        <p:nvSpPr>
          <p:cNvPr id="8" name="CaixaDeTexto 7">
            <a:extLst>
              <a:ext uri="{FF2B5EF4-FFF2-40B4-BE49-F238E27FC236}">
                <a16:creationId xmlns:a16="http://schemas.microsoft.com/office/drawing/2014/main" id="{961D98BA-BAC7-ED0B-FE6A-3B4595AE291B}"/>
              </a:ext>
            </a:extLst>
          </p:cNvPr>
          <p:cNvSpPr txBox="1"/>
          <p:nvPr/>
        </p:nvSpPr>
        <p:spPr>
          <a:xfrm>
            <a:off x="795130" y="6211669"/>
            <a:ext cx="2209323" cy="523220"/>
          </a:xfrm>
          <a:prstGeom prst="rect">
            <a:avLst/>
          </a:prstGeom>
          <a:noFill/>
        </p:spPr>
        <p:txBody>
          <a:bodyPr wrap="none" rtlCol="0">
            <a:spAutoFit/>
          </a:bodyPr>
          <a:lstStyle/>
          <a:p>
            <a:r>
              <a:rPr lang="pt-BR" sz="1400" dirty="0"/>
              <a:t>Fonte: Pnad Contínua-IBGE.</a:t>
            </a:r>
          </a:p>
          <a:p>
            <a:r>
              <a:rPr lang="pt-BR" sz="1400" dirty="0"/>
              <a:t>Elaboração: DIEESE.</a:t>
            </a:r>
          </a:p>
        </p:txBody>
      </p:sp>
    </p:spTree>
    <p:extLst>
      <p:ext uri="{BB962C8B-B14F-4D97-AF65-F5344CB8AC3E}">
        <p14:creationId xmlns:p14="http://schemas.microsoft.com/office/powerpoint/2010/main" val="3259661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096ADA-3BC8-7A16-3523-13EE44627D47}"/>
              </a:ext>
            </a:extLst>
          </p:cNvPr>
          <p:cNvSpPr>
            <a:spLocks noGrp="1"/>
          </p:cNvSpPr>
          <p:nvPr>
            <p:ph type="title"/>
          </p:nvPr>
        </p:nvSpPr>
        <p:spPr>
          <a:xfrm>
            <a:off x="581192" y="702156"/>
            <a:ext cx="11029616" cy="808592"/>
          </a:xfrm>
        </p:spPr>
        <p:txBody>
          <a:bodyPr>
            <a:normAutofit fontScale="90000"/>
          </a:bodyPr>
          <a:lstStyle/>
          <a:p>
            <a:pPr algn="ctr"/>
            <a:r>
              <a:rPr lang="pt-BR" sz="3200" b="1" dirty="0"/>
              <a:t>A Mulher no mercado de  trabalho brasileiro</a:t>
            </a:r>
          </a:p>
        </p:txBody>
      </p:sp>
      <p:sp>
        <p:nvSpPr>
          <p:cNvPr id="8" name="CaixaDeTexto 7">
            <a:extLst>
              <a:ext uri="{FF2B5EF4-FFF2-40B4-BE49-F238E27FC236}">
                <a16:creationId xmlns:a16="http://schemas.microsoft.com/office/drawing/2014/main" id="{961D98BA-BAC7-ED0B-FE6A-3B4595AE291B}"/>
              </a:ext>
            </a:extLst>
          </p:cNvPr>
          <p:cNvSpPr txBox="1"/>
          <p:nvPr/>
        </p:nvSpPr>
        <p:spPr>
          <a:xfrm>
            <a:off x="8991600" y="6238986"/>
            <a:ext cx="2998739" cy="523220"/>
          </a:xfrm>
          <a:prstGeom prst="rect">
            <a:avLst/>
          </a:prstGeom>
          <a:noFill/>
        </p:spPr>
        <p:txBody>
          <a:bodyPr wrap="square" rtlCol="0">
            <a:spAutoFit/>
          </a:bodyPr>
          <a:lstStyle/>
          <a:p>
            <a:r>
              <a:rPr lang="pt-BR" sz="1400" dirty="0"/>
              <a:t>Fonte: Pnad Contínua-IBGE.</a:t>
            </a:r>
          </a:p>
          <a:p>
            <a:r>
              <a:rPr lang="pt-BR" sz="1400" dirty="0"/>
              <a:t>Elaboração: DIEESE.</a:t>
            </a:r>
          </a:p>
        </p:txBody>
      </p:sp>
      <p:pic>
        <p:nvPicPr>
          <p:cNvPr id="16" name="Imagem 15">
            <a:extLst>
              <a:ext uri="{FF2B5EF4-FFF2-40B4-BE49-F238E27FC236}">
                <a16:creationId xmlns:a16="http://schemas.microsoft.com/office/drawing/2014/main" id="{FE04A975-D12D-AA46-9492-ADBD2230B51F}"/>
              </a:ext>
            </a:extLst>
          </p:cNvPr>
          <p:cNvPicPr>
            <a:picLocks noChangeAspect="1"/>
          </p:cNvPicPr>
          <p:nvPr/>
        </p:nvPicPr>
        <p:blipFill>
          <a:blip r:embed="rId2"/>
          <a:stretch>
            <a:fillRect/>
          </a:stretch>
        </p:blipFill>
        <p:spPr>
          <a:xfrm>
            <a:off x="6492509" y="3213250"/>
            <a:ext cx="5367131" cy="2551446"/>
          </a:xfrm>
          <a:prstGeom prst="rect">
            <a:avLst/>
          </a:prstGeom>
        </p:spPr>
      </p:pic>
      <p:pic>
        <p:nvPicPr>
          <p:cNvPr id="18" name="Imagem 17">
            <a:extLst>
              <a:ext uri="{FF2B5EF4-FFF2-40B4-BE49-F238E27FC236}">
                <a16:creationId xmlns:a16="http://schemas.microsoft.com/office/drawing/2014/main" id="{E46A9B18-0039-65A1-A163-99AF0874E741}"/>
              </a:ext>
            </a:extLst>
          </p:cNvPr>
          <p:cNvPicPr>
            <a:picLocks noChangeAspect="1"/>
          </p:cNvPicPr>
          <p:nvPr/>
        </p:nvPicPr>
        <p:blipFill>
          <a:blip r:embed="rId3"/>
          <a:stretch>
            <a:fillRect/>
          </a:stretch>
        </p:blipFill>
        <p:spPr>
          <a:xfrm>
            <a:off x="489275" y="2157822"/>
            <a:ext cx="5810250" cy="3606874"/>
          </a:xfrm>
          <a:prstGeom prst="rect">
            <a:avLst/>
          </a:prstGeom>
        </p:spPr>
      </p:pic>
      <p:sp>
        <p:nvSpPr>
          <p:cNvPr id="20" name="CaixaDeTexto 19">
            <a:extLst>
              <a:ext uri="{FF2B5EF4-FFF2-40B4-BE49-F238E27FC236}">
                <a16:creationId xmlns:a16="http://schemas.microsoft.com/office/drawing/2014/main" id="{97E18C03-1268-5D33-9410-ECE1D9C06C9E}"/>
              </a:ext>
            </a:extLst>
          </p:cNvPr>
          <p:cNvSpPr txBox="1"/>
          <p:nvPr/>
        </p:nvSpPr>
        <p:spPr>
          <a:xfrm>
            <a:off x="489275" y="6238986"/>
            <a:ext cx="6096000" cy="523220"/>
          </a:xfrm>
          <a:prstGeom prst="rect">
            <a:avLst/>
          </a:prstGeom>
          <a:noFill/>
        </p:spPr>
        <p:txBody>
          <a:bodyPr wrap="square">
            <a:spAutoFit/>
          </a:bodyPr>
          <a:lstStyle/>
          <a:p>
            <a:r>
              <a:rPr lang="pt-BR" sz="1400" dirty="0"/>
              <a:t>Nota: (1) Taxa de Subocupação é a proporção ocupados que trabalhavam menos de 40 horas por semana e que gostariam de trabalhar mais horas</a:t>
            </a:r>
          </a:p>
        </p:txBody>
      </p:sp>
    </p:spTree>
    <p:extLst>
      <p:ext uri="{BB962C8B-B14F-4D97-AF65-F5344CB8AC3E}">
        <p14:creationId xmlns:p14="http://schemas.microsoft.com/office/powerpoint/2010/main" val="2819845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0FCB5E-7284-30A7-7CB7-07813B316B0B}"/>
              </a:ext>
            </a:extLst>
          </p:cNvPr>
          <p:cNvSpPr>
            <a:spLocks noGrp="1"/>
          </p:cNvSpPr>
          <p:nvPr>
            <p:ph type="title"/>
          </p:nvPr>
        </p:nvSpPr>
        <p:spPr>
          <a:xfrm>
            <a:off x="581192" y="702156"/>
            <a:ext cx="11029616" cy="755583"/>
          </a:xfrm>
        </p:spPr>
        <p:txBody>
          <a:bodyPr>
            <a:normAutofit fontScale="90000"/>
          </a:bodyPr>
          <a:lstStyle/>
          <a:p>
            <a:r>
              <a:rPr lang="pt-BR" b="1" dirty="0"/>
              <a:t>MULHERES SEGUEM GANHANDO MENOS EM TODOS OS SETORES</a:t>
            </a:r>
          </a:p>
        </p:txBody>
      </p:sp>
      <p:pic>
        <p:nvPicPr>
          <p:cNvPr id="5" name="Imagem 4">
            <a:extLst>
              <a:ext uri="{FF2B5EF4-FFF2-40B4-BE49-F238E27FC236}">
                <a16:creationId xmlns:a16="http://schemas.microsoft.com/office/drawing/2014/main" id="{F9AA47FB-8864-9ED4-4442-017755BFA400}"/>
              </a:ext>
            </a:extLst>
          </p:cNvPr>
          <p:cNvPicPr>
            <a:picLocks noChangeAspect="1"/>
          </p:cNvPicPr>
          <p:nvPr/>
        </p:nvPicPr>
        <p:blipFill>
          <a:blip r:embed="rId2"/>
          <a:stretch>
            <a:fillRect/>
          </a:stretch>
        </p:blipFill>
        <p:spPr>
          <a:xfrm>
            <a:off x="450574" y="1842053"/>
            <a:ext cx="6203444" cy="5015948"/>
          </a:xfrm>
          <a:prstGeom prst="rect">
            <a:avLst/>
          </a:prstGeom>
        </p:spPr>
      </p:pic>
      <p:pic>
        <p:nvPicPr>
          <p:cNvPr id="7" name="Imagem 6">
            <a:extLst>
              <a:ext uri="{FF2B5EF4-FFF2-40B4-BE49-F238E27FC236}">
                <a16:creationId xmlns:a16="http://schemas.microsoft.com/office/drawing/2014/main" id="{1512EE56-515C-5B8A-C0EC-10D62FF4B265}"/>
              </a:ext>
            </a:extLst>
          </p:cNvPr>
          <p:cNvPicPr>
            <a:picLocks noChangeAspect="1"/>
          </p:cNvPicPr>
          <p:nvPr/>
        </p:nvPicPr>
        <p:blipFill>
          <a:blip r:embed="rId3"/>
          <a:stretch>
            <a:fillRect/>
          </a:stretch>
        </p:blipFill>
        <p:spPr>
          <a:xfrm>
            <a:off x="6809794" y="3082682"/>
            <a:ext cx="4801014" cy="2534689"/>
          </a:xfrm>
          <a:prstGeom prst="rect">
            <a:avLst/>
          </a:prstGeom>
        </p:spPr>
      </p:pic>
      <p:sp>
        <p:nvSpPr>
          <p:cNvPr id="8" name="CaixaDeTexto 7">
            <a:extLst>
              <a:ext uri="{FF2B5EF4-FFF2-40B4-BE49-F238E27FC236}">
                <a16:creationId xmlns:a16="http://schemas.microsoft.com/office/drawing/2014/main" id="{6CCC6C7B-3465-0974-AC57-E1C84BBC99FB}"/>
              </a:ext>
            </a:extLst>
          </p:cNvPr>
          <p:cNvSpPr txBox="1"/>
          <p:nvPr/>
        </p:nvSpPr>
        <p:spPr>
          <a:xfrm>
            <a:off x="8991600" y="6238986"/>
            <a:ext cx="2998739" cy="523220"/>
          </a:xfrm>
          <a:prstGeom prst="rect">
            <a:avLst/>
          </a:prstGeom>
          <a:noFill/>
        </p:spPr>
        <p:txBody>
          <a:bodyPr wrap="square" rtlCol="0">
            <a:spAutoFit/>
          </a:bodyPr>
          <a:lstStyle/>
          <a:p>
            <a:r>
              <a:rPr lang="pt-BR" sz="1400" dirty="0"/>
              <a:t>Fonte: Pnad Contínua-IBGE.</a:t>
            </a:r>
          </a:p>
          <a:p>
            <a:r>
              <a:rPr lang="pt-BR" sz="1400" dirty="0"/>
              <a:t>Elaboração: DIEESE.</a:t>
            </a:r>
          </a:p>
        </p:txBody>
      </p:sp>
    </p:spTree>
    <p:extLst>
      <p:ext uri="{BB962C8B-B14F-4D97-AF65-F5344CB8AC3E}">
        <p14:creationId xmlns:p14="http://schemas.microsoft.com/office/powerpoint/2010/main" val="1172756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6">
            <a:extLst>
              <a:ext uri="{FF2B5EF4-FFF2-40B4-BE49-F238E27FC236}">
                <a16:creationId xmlns:a16="http://schemas.microsoft.com/office/drawing/2014/main" id="{82440EA7-1ECA-9CB2-E024-0FB5127B8C42}"/>
              </a:ext>
            </a:extLst>
          </p:cNvPr>
          <p:cNvPicPr>
            <a:picLocks noGrp="1" noChangeAspect="1"/>
          </p:cNvPicPr>
          <p:nvPr>
            <p:ph idx="1"/>
          </p:nvPr>
        </p:nvPicPr>
        <p:blipFill>
          <a:blip r:embed="rId2"/>
          <a:stretch>
            <a:fillRect/>
          </a:stretch>
        </p:blipFill>
        <p:spPr>
          <a:xfrm>
            <a:off x="675249" y="1876417"/>
            <a:ext cx="10803988" cy="4863761"/>
          </a:xfrm>
        </p:spPr>
      </p:pic>
      <p:sp>
        <p:nvSpPr>
          <p:cNvPr id="5" name="CaixaDeTexto 4">
            <a:extLst>
              <a:ext uri="{FF2B5EF4-FFF2-40B4-BE49-F238E27FC236}">
                <a16:creationId xmlns:a16="http://schemas.microsoft.com/office/drawing/2014/main" id="{83B71D17-B7D4-6139-DB6B-3794C4188B4A}"/>
              </a:ext>
            </a:extLst>
          </p:cNvPr>
          <p:cNvSpPr txBox="1"/>
          <p:nvPr/>
        </p:nvSpPr>
        <p:spPr>
          <a:xfrm>
            <a:off x="412380" y="491422"/>
            <a:ext cx="11367239" cy="1384995"/>
          </a:xfrm>
          <a:prstGeom prst="rect">
            <a:avLst/>
          </a:prstGeom>
          <a:noFill/>
        </p:spPr>
        <p:txBody>
          <a:bodyPr wrap="square">
            <a:spAutoFit/>
          </a:bodyPr>
          <a:lstStyle/>
          <a:p>
            <a:r>
              <a:rPr lang="pt-BR" sz="2800" b="1" dirty="0">
                <a:solidFill>
                  <a:schemeClr val="bg1"/>
                </a:solidFill>
              </a:rPr>
              <a:t>Rendimento médio real mensal, por raça/cor e sexo </a:t>
            </a:r>
          </a:p>
          <a:p>
            <a:r>
              <a:rPr lang="pt-BR" sz="2800" b="1" dirty="0">
                <a:solidFill>
                  <a:schemeClr val="bg1"/>
                </a:solidFill>
              </a:rPr>
              <a:t>Brasil – 2º trimestre de 2019, 2020, 2021 e 2022 </a:t>
            </a:r>
          </a:p>
          <a:p>
            <a:r>
              <a:rPr lang="pt-BR" sz="2800" b="1" dirty="0">
                <a:solidFill>
                  <a:schemeClr val="bg1"/>
                </a:solidFill>
              </a:rPr>
              <a:t>(em R$ do 2º trimestre de 2022) </a:t>
            </a:r>
          </a:p>
        </p:txBody>
      </p:sp>
    </p:spTree>
    <p:extLst>
      <p:ext uri="{BB962C8B-B14F-4D97-AF65-F5344CB8AC3E}">
        <p14:creationId xmlns:p14="http://schemas.microsoft.com/office/powerpoint/2010/main" val="3960935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Espaço Reservado para Imagem 18" descr="Grupo de pessoas posando para foto&#10;&#10;Descrição gerada automaticamente">
            <a:extLst>
              <a:ext uri="{FF2B5EF4-FFF2-40B4-BE49-F238E27FC236}">
                <a16:creationId xmlns:a16="http://schemas.microsoft.com/office/drawing/2014/main" id="{3773D6A2-69F6-F66A-3518-5705477E356C}"/>
              </a:ext>
            </a:extLst>
          </p:cNvPr>
          <p:cNvPicPr>
            <a:picLocks noChangeAspect="1"/>
          </p:cNvPicPr>
          <p:nvPr/>
        </p:nvPicPr>
        <p:blipFill rotWithShape="1">
          <a:blip r:embed="rId2">
            <a:extLst>
              <a:ext uri="{28A0092B-C50C-407E-A947-70E740481C1C}">
                <a14:useLocalDpi xmlns:a14="http://schemas.microsoft.com/office/drawing/2010/main" val="0"/>
              </a:ext>
            </a:extLst>
          </a:blip>
          <a:srcRect l="14249" r="11084" b="-1"/>
          <a:stretch/>
        </p:blipFill>
        <p:spPr>
          <a:xfrm>
            <a:off x="20" y="10"/>
            <a:ext cx="12191980" cy="6857990"/>
          </a:xfrm>
          <a:prstGeom prst="rect">
            <a:avLst/>
          </a:prstGeom>
        </p:spPr>
      </p:pic>
      <p:sp>
        <p:nvSpPr>
          <p:cNvPr id="8" name="Título 7">
            <a:extLst>
              <a:ext uri="{FF2B5EF4-FFF2-40B4-BE49-F238E27FC236}">
                <a16:creationId xmlns:a16="http://schemas.microsoft.com/office/drawing/2014/main" id="{8A5F7C10-EC0F-BAC5-5294-502A6D37A79C}"/>
              </a:ext>
            </a:extLst>
          </p:cNvPr>
          <p:cNvSpPr>
            <a:spLocks noGrp="1"/>
          </p:cNvSpPr>
          <p:nvPr>
            <p:ph type="ctrTitle"/>
          </p:nvPr>
        </p:nvSpPr>
        <p:spPr>
          <a:xfrm>
            <a:off x="1018849" y="0"/>
            <a:ext cx="10154301" cy="801858"/>
          </a:xfrm>
        </p:spPr>
        <p:txBody>
          <a:bodyPr anchor="b">
            <a:noAutofit/>
          </a:bodyPr>
          <a:lstStyle/>
          <a:p>
            <a:pPr algn="ctr"/>
            <a:br>
              <a:rPr lang="pt-BR" sz="3600" b="1" dirty="0">
                <a:solidFill>
                  <a:srgbClr val="002060"/>
                </a:solidFill>
              </a:rPr>
            </a:br>
            <a:r>
              <a:rPr lang="pt-BR" sz="3600" b="1" dirty="0">
                <a:solidFill>
                  <a:srgbClr val="002060"/>
                </a:solidFill>
              </a:rPr>
              <a:t>A CATEGORIA BANCÁRIA</a:t>
            </a:r>
          </a:p>
        </p:txBody>
      </p:sp>
      <p:sp>
        <p:nvSpPr>
          <p:cNvPr id="6" name="Subtítulo 5">
            <a:extLst>
              <a:ext uri="{FF2B5EF4-FFF2-40B4-BE49-F238E27FC236}">
                <a16:creationId xmlns:a16="http://schemas.microsoft.com/office/drawing/2014/main" id="{A822CC5B-D2BA-005E-AB4E-0CC37DCE9952}"/>
              </a:ext>
            </a:extLst>
          </p:cNvPr>
          <p:cNvSpPr>
            <a:spLocks noGrp="1"/>
          </p:cNvSpPr>
          <p:nvPr>
            <p:ph type="subTitle" idx="1"/>
          </p:nvPr>
        </p:nvSpPr>
        <p:spPr>
          <a:xfrm>
            <a:off x="329783" y="6124902"/>
            <a:ext cx="9516492" cy="581260"/>
          </a:xfrm>
        </p:spPr>
        <p:txBody>
          <a:bodyPr anchor="t">
            <a:normAutofit fontScale="32500" lnSpcReduction="20000"/>
          </a:bodyPr>
          <a:lstStyle/>
          <a:p>
            <a:pPr algn="l"/>
            <a:r>
              <a:rPr lang="pt-BR" sz="8000" b="1" i="0" dirty="0">
                <a:solidFill>
                  <a:srgbClr val="800000"/>
                </a:solidFill>
                <a:effectLst/>
                <a:latin typeface="fira sans" panose="020B0503050000020004" pitchFamily="34" charset="0"/>
              </a:rPr>
              <a:t>JUNHO de 2023</a:t>
            </a:r>
          </a:p>
          <a:p>
            <a:r>
              <a:rPr lang="pt-BR" sz="1800" b="1" dirty="0">
                <a:solidFill>
                  <a:schemeClr val="tx1"/>
                </a:solidFill>
              </a:rPr>
              <a:t>-</a:t>
            </a:r>
          </a:p>
        </p:txBody>
      </p:sp>
      <p:pic>
        <p:nvPicPr>
          <p:cNvPr id="22" name="Imagem 21" descr="Ícone&#10;&#10;Descrição gerada automaticamente">
            <a:extLst>
              <a:ext uri="{FF2B5EF4-FFF2-40B4-BE49-F238E27FC236}">
                <a16:creationId xmlns:a16="http://schemas.microsoft.com/office/drawing/2014/main" id="{B701100B-B552-4983-41F6-4853581CC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7458" y="6048913"/>
            <a:ext cx="2664522" cy="657249"/>
          </a:xfrm>
          <a:prstGeom prst="rect">
            <a:avLst/>
          </a:prstGeom>
        </p:spPr>
      </p:pic>
    </p:spTree>
    <p:extLst>
      <p:ext uri="{BB962C8B-B14F-4D97-AF65-F5344CB8AC3E}">
        <p14:creationId xmlns:p14="http://schemas.microsoft.com/office/powerpoint/2010/main" val="36600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A5A9D4-3AC7-47DC-AF07-B8152DF1248F}"/>
              </a:ext>
            </a:extLst>
          </p:cNvPr>
          <p:cNvSpPr>
            <a:spLocks noGrp="1"/>
          </p:cNvSpPr>
          <p:nvPr>
            <p:ph type="title"/>
          </p:nvPr>
        </p:nvSpPr>
        <p:spPr>
          <a:xfrm>
            <a:off x="581192" y="702155"/>
            <a:ext cx="11029616" cy="1061139"/>
          </a:xfrm>
        </p:spPr>
        <p:txBody>
          <a:bodyPr>
            <a:noAutofit/>
          </a:bodyPr>
          <a:lstStyle/>
          <a:p>
            <a:r>
              <a:rPr lang="pt-BR" sz="2400" b="1" dirty="0"/>
              <a:t>Evolução da Categoria bancária (mil vínculos) </a:t>
            </a:r>
            <a:br>
              <a:rPr lang="pt-BR" sz="2400" b="1" dirty="0"/>
            </a:br>
            <a:r>
              <a:rPr lang="pt-BR" sz="2400" b="1" dirty="0"/>
              <a:t>Participação das mulheres (%)</a:t>
            </a:r>
            <a:br>
              <a:rPr lang="pt-BR" sz="2400" b="1" dirty="0"/>
            </a:br>
            <a:r>
              <a:rPr lang="pt-BR" sz="2400" b="1" dirty="0"/>
              <a:t>brasil, 2010 – 2021</a:t>
            </a:r>
            <a:endParaRPr lang="pt-BR" sz="2400" dirty="0"/>
          </a:p>
        </p:txBody>
      </p:sp>
      <p:sp>
        <p:nvSpPr>
          <p:cNvPr id="4" name="Retângulo 3">
            <a:extLst>
              <a:ext uri="{FF2B5EF4-FFF2-40B4-BE49-F238E27FC236}">
                <a16:creationId xmlns:a16="http://schemas.microsoft.com/office/drawing/2014/main" id="{D9155432-D51F-4194-B842-C6107F8A3640}"/>
              </a:ext>
            </a:extLst>
          </p:cNvPr>
          <p:cNvSpPr/>
          <p:nvPr/>
        </p:nvSpPr>
        <p:spPr>
          <a:xfrm>
            <a:off x="250574" y="6303242"/>
            <a:ext cx="6096000" cy="369332"/>
          </a:xfrm>
          <a:prstGeom prst="rect">
            <a:avLst/>
          </a:prstGeom>
        </p:spPr>
        <p:txBody>
          <a:bodyPr>
            <a:spAutoFit/>
          </a:bodyPr>
          <a:lstStyle/>
          <a:p>
            <a:r>
              <a:rPr lang="pt-BR" sz="900" b="1" dirty="0">
                <a:solidFill>
                  <a:schemeClr val="bg2">
                    <a:lumMod val="25000"/>
                  </a:schemeClr>
                </a:solidFill>
                <a:latin typeface="Trebuchet MS" panose="020B0603020202020204" pitchFamily="34" charset="0"/>
              </a:rPr>
              <a:t>Fonte: RAIS, MTE </a:t>
            </a:r>
          </a:p>
          <a:p>
            <a:r>
              <a:rPr lang="pt-BR" sz="900" b="1" dirty="0">
                <a:solidFill>
                  <a:schemeClr val="bg2">
                    <a:lumMod val="25000"/>
                  </a:schemeClr>
                </a:solidFill>
                <a:latin typeface="Trebuchet MS" panose="020B0603020202020204" pitchFamily="34" charset="0"/>
              </a:rPr>
              <a:t>Elaboração:  REDE BANCÁRIOS - DIEESE</a:t>
            </a:r>
            <a:endParaRPr lang="pt-BR" sz="900" dirty="0">
              <a:solidFill>
                <a:schemeClr val="bg2">
                  <a:lumMod val="25000"/>
                </a:schemeClr>
              </a:solidFill>
            </a:endParaRPr>
          </a:p>
        </p:txBody>
      </p:sp>
      <p:graphicFrame>
        <p:nvGraphicFramePr>
          <p:cNvPr id="5" name="Gráfico 4">
            <a:extLst>
              <a:ext uri="{FF2B5EF4-FFF2-40B4-BE49-F238E27FC236}">
                <a16:creationId xmlns:a16="http://schemas.microsoft.com/office/drawing/2014/main" id="{E374541D-E65A-EF01-F854-791A5084C9BA}"/>
              </a:ext>
            </a:extLst>
          </p:cNvPr>
          <p:cNvGraphicFramePr>
            <a:graphicFrameLocks noGrp="1"/>
          </p:cNvGraphicFramePr>
          <p:nvPr>
            <p:extLst>
              <p:ext uri="{D42A27DB-BD31-4B8C-83A1-F6EECF244321}">
                <p14:modId xmlns:p14="http://schemas.microsoft.com/office/powerpoint/2010/main" val="284993939"/>
              </p:ext>
            </p:extLst>
          </p:nvPr>
        </p:nvGraphicFramePr>
        <p:xfrm>
          <a:off x="565737" y="1763295"/>
          <a:ext cx="11045071" cy="49092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436021"/>
      </p:ext>
    </p:extLst>
  </p:cSld>
  <p:clrMapOvr>
    <a:masterClrMapping/>
  </p:clrMapOvr>
</p:sld>
</file>

<file path=ppt/theme/theme1.xml><?xml version="1.0" encoding="utf-8"?>
<a:theme xmlns:a="http://schemas.openxmlformats.org/drawingml/2006/main" name="BohemianVTI">
  <a:themeElements>
    <a:clrScheme name="AnalogousFromRegularSeedLeftStep">
      <a:dk1>
        <a:srgbClr val="000000"/>
      </a:dk1>
      <a:lt1>
        <a:srgbClr val="FFFFFF"/>
      </a:lt1>
      <a:dk2>
        <a:srgbClr val="2F1B30"/>
      </a:dk2>
      <a:lt2>
        <a:srgbClr val="F0F1F3"/>
      </a:lt2>
      <a:accent1>
        <a:srgbClr val="C09C4A"/>
      </a:accent1>
      <a:accent2>
        <a:srgbClr val="B25C3A"/>
      </a:accent2>
      <a:accent3>
        <a:srgbClr val="C44C5C"/>
      </a:accent3>
      <a:accent4>
        <a:srgbClr val="B23A7D"/>
      </a:accent4>
      <a:accent5>
        <a:srgbClr val="C44CC0"/>
      </a:accent5>
      <a:accent6>
        <a:srgbClr val="843AB2"/>
      </a:accent6>
      <a:hlink>
        <a:srgbClr val="446AC0"/>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2.xml><?xml version="1.0" encoding="utf-8"?>
<a:theme xmlns:a="http://schemas.openxmlformats.org/drawingml/2006/main" name="Dividendo">
  <a:themeElements>
    <a:clrScheme name="Dividendo">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2501</TotalTime>
  <Words>2846</Words>
  <Application>Microsoft Office PowerPoint</Application>
  <PresentationFormat>Widescreen</PresentationFormat>
  <Paragraphs>394</Paragraphs>
  <Slides>35</Slides>
  <Notes>4</Notes>
  <HiddenSlides>0</HiddenSlides>
  <MMClips>0</MMClips>
  <ScaleCrop>false</ScaleCrop>
  <HeadingPairs>
    <vt:vector size="6" baseType="variant">
      <vt:variant>
        <vt:lpstr>Fontes usadas</vt:lpstr>
      </vt:variant>
      <vt:variant>
        <vt:i4>14</vt:i4>
      </vt:variant>
      <vt:variant>
        <vt:lpstr>Tema</vt:lpstr>
      </vt:variant>
      <vt:variant>
        <vt:i4>2</vt:i4>
      </vt:variant>
      <vt:variant>
        <vt:lpstr>Títulos de slides</vt:lpstr>
      </vt:variant>
      <vt:variant>
        <vt:i4>35</vt:i4>
      </vt:variant>
    </vt:vector>
  </HeadingPairs>
  <TitlesOfParts>
    <vt:vector size="51" baseType="lpstr">
      <vt:lpstr>Arial</vt:lpstr>
      <vt:lpstr>Arial</vt:lpstr>
      <vt:lpstr>Arial Rounded MT Bold</vt:lpstr>
      <vt:lpstr>Avenir Next LT Pro</vt:lpstr>
      <vt:lpstr>Calibri</vt:lpstr>
      <vt:lpstr>CNN Sans Display</vt:lpstr>
      <vt:lpstr>fira sans</vt:lpstr>
      <vt:lpstr>Gill Sans MT</vt:lpstr>
      <vt:lpstr>Modern Love</vt:lpstr>
      <vt:lpstr>Open Sans</vt:lpstr>
      <vt:lpstr>Roboto</vt:lpstr>
      <vt:lpstr>Source Serif Pro</vt:lpstr>
      <vt:lpstr>Trebuchet MS</vt:lpstr>
      <vt:lpstr>Wingdings 2</vt:lpstr>
      <vt:lpstr>BohemianVTI</vt:lpstr>
      <vt:lpstr>Dividendo</vt:lpstr>
      <vt:lpstr> PLANEJAMENTO CGROS Igualdade de Oportunidades</vt:lpstr>
      <vt:lpstr>Apresentação do PowerPoint</vt:lpstr>
      <vt:lpstr>Taxa de participação por raça/cor e sexo  Brasil - 2º trimestre de 2019, 2020, 2021 e 2022 (em %)</vt:lpstr>
      <vt:lpstr>A Mulher no mercado de  trabalho brasileiro</vt:lpstr>
      <vt:lpstr>A Mulher no mercado de  trabalho brasileiro</vt:lpstr>
      <vt:lpstr>MULHERES SEGUEM GANHANDO MENOS EM TODOS OS SETORES</vt:lpstr>
      <vt:lpstr>Apresentação do PowerPoint</vt:lpstr>
      <vt:lpstr> A CATEGORIA BANCÁRIA</vt:lpstr>
      <vt:lpstr>Evolução da Categoria bancária (mil vínculos)  Participação das mulheres (%) brasil, 2010 – 2021</vt:lpstr>
      <vt:lpstr>Evolução da participação das mulheres na categoria bancária </vt:lpstr>
      <vt:lpstr>Categoria bancária por faixa etária E SEXO brasil, 2021</vt:lpstr>
      <vt:lpstr>Remuneração média na categoria bancária brasil, 2010 - 2021</vt:lpstr>
      <vt:lpstr>Categoria bancária –  remuneração média brasil, 2021</vt:lpstr>
      <vt:lpstr>Categoria bancária –  remuneração média por ocupação e sexo nos bancos privados - brasil, 2021 </vt:lpstr>
      <vt:lpstr>Proporção de bancários por sexo e escolaridade e diferença de remuneração entre homens e mulheres - 2021</vt:lpstr>
      <vt:lpstr>Cargos de liderança na categoria bancária brasil, 2019</vt:lpstr>
      <vt:lpstr>Trabalhadores em ocupações na Área de  TI  nos Bancos Privados brasil, 2012 x 2021 </vt:lpstr>
      <vt:lpstr>Pessoas com deficiência habilitadas ou beneficiários reabilitado da Previdência Social na categoria bancária: 2012 e 2021 </vt:lpstr>
      <vt:lpstr>Movimentação do emprego bancário em 2022</vt:lpstr>
      <vt:lpstr>LgbtqiA+ na categoria bancária</vt:lpstr>
      <vt:lpstr>A pauta LgbtqiA+</vt:lpstr>
      <vt:lpstr>Apresentação do PowerPoint</vt:lpstr>
      <vt:lpstr> A mulher (Negra e  não Negra) na sociedade brasileira</vt:lpstr>
      <vt:lpstr>Apresentação do PowerPoint</vt:lpstr>
      <vt:lpstr>Apresentação do PowerPoint</vt:lpstr>
      <vt:lpstr>Apresentação do PowerPoint</vt:lpstr>
      <vt:lpstr>Vulnerabilidade social </vt:lpstr>
      <vt:lpstr>Violência Contra Mulher  Feminicídios 1º semestre de 2022 (dados do Fórum Nacional de Segurança Pública)</vt:lpstr>
      <vt:lpstr> Experiências de violência e assédio no trabalho:   Primeira pesquisa mundial – oit/2022</vt:lpstr>
      <vt:lpstr>Assédio sexual  no local de trabalho Brasil</vt:lpstr>
      <vt:lpstr>Empreendedorismo Feminino no Brasil em 2022 pesquisa sebrae – dados ibge</vt:lpstr>
      <vt:lpstr>O problema da sub-representação</vt:lpstr>
      <vt:lpstr>OS Juros altos e seus impactos no desemprego  por gênero e raça/cor (Estudo da USP - março, 2023)</vt:lpstr>
      <vt:lpstr>OS Juros altos e seus impactos no desemprego  por gênero e raça/cor (Estudo da USP - março, 2023)</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Igualdade de Oportunidades</dc:title>
  <dc:creator>Catia T. Uehara</dc:creator>
  <cp:lastModifiedBy>vivian</cp:lastModifiedBy>
  <cp:revision>113</cp:revision>
  <dcterms:created xsi:type="dcterms:W3CDTF">2022-06-30T17:24:47Z</dcterms:created>
  <dcterms:modified xsi:type="dcterms:W3CDTF">2023-06-28T00:02:48Z</dcterms:modified>
</cp:coreProperties>
</file>