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651" r:id="rId1"/>
    <p:sldMasterId id="2147483653" r:id="rId2"/>
    <p:sldMasterId id="2147484419" r:id="rId3"/>
  </p:sldMasterIdLst>
  <p:notesMasterIdLst>
    <p:notesMasterId r:id="rId19"/>
  </p:notesMasterIdLst>
  <p:sldIdLst>
    <p:sldId id="589" r:id="rId4"/>
    <p:sldId id="623" r:id="rId5"/>
    <p:sldId id="300" r:id="rId6"/>
    <p:sldId id="269" r:id="rId7"/>
    <p:sldId id="464" r:id="rId8"/>
    <p:sldId id="477" r:id="rId9"/>
    <p:sldId id="518" r:id="rId10"/>
    <p:sldId id="516" r:id="rId11"/>
    <p:sldId id="524" r:id="rId12"/>
    <p:sldId id="584" r:id="rId13"/>
    <p:sldId id="273" r:id="rId14"/>
    <p:sldId id="263" r:id="rId15"/>
    <p:sldId id="264" r:id="rId16"/>
    <p:sldId id="276" r:id="rId17"/>
    <p:sldId id="576" r:id="rId18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" initials="C" lastIdx="0" clrIdx="0">
    <p:extLst>
      <p:ext uri="{19B8F6BF-5375-455C-9EA6-DF929625EA0E}">
        <p15:presenceInfo xmlns:p15="http://schemas.microsoft.com/office/powerpoint/2012/main" userId="Cla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  <a:srgbClr val="CCFFCC"/>
    <a:srgbClr val="85827B"/>
    <a:srgbClr val="CCFF99"/>
    <a:srgbClr val="FF9966"/>
    <a:srgbClr val="FFDBC9"/>
    <a:srgbClr val="FFCC99"/>
    <a:srgbClr val="FF99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3837" autoAdjust="0"/>
  </p:normalViewPr>
  <p:slideViewPr>
    <p:cSldViewPr>
      <p:cViewPr varScale="1">
        <p:scale>
          <a:sx n="67" d="100"/>
          <a:sy n="67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2T02:19:00.3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5 318,'-4'0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2T02:18:03.6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2T02:18:06.0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8-22T02:18:32.7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163" cy="5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435"/>
            <a:ext cx="5210175" cy="460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3280"/>
            <a:ext cx="3078163" cy="5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280"/>
            <a:ext cx="3078162" cy="5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pPr>
              <a:defRPr/>
            </a:pPr>
            <a:fld id="{97F6C659-5677-4C4A-ADC2-EDA674CF03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44AC-DCAB-4D97-B316-F9073F0D726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024313" y="0"/>
            <a:ext cx="3078162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024313" y="9723280"/>
            <a:ext cx="3078162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46" tIns="46984" rIns="95646" bIns="46984" anchor="b"/>
          <a:lstStyle/>
          <a:p>
            <a:pPr algn="r" defTabSz="966788" eaLnBrk="0" hangingPunct="0">
              <a:spcBef>
                <a:spcPct val="0"/>
              </a:spcBef>
              <a:buFontTx/>
              <a:buNone/>
            </a:pPr>
            <a:r>
              <a:rPr lang="en-US" sz="1300">
                <a:latin typeface="Times New Roman" pitchFamily="18" charset="0"/>
              </a:rPr>
              <a:t>1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" y="9723280"/>
            <a:ext cx="3078163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" y="0"/>
            <a:ext cx="3078163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 w="12700" cap="flat"/>
        </p:spPr>
      </p:sp>
      <p:sp>
        <p:nvSpPr>
          <p:cNvPr id="297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6" tIns="46984" rIns="95646" bIns="46984"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81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44AC-DCAB-4D97-B316-F9073F0D72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024313" y="0"/>
            <a:ext cx="3078162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024313" y="9723280"/>
            <a:ext cx="3078162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46" tIns="46984" rIns="95646" bIns="46984" anchor="b"/>
          <a:lstStyle/>
          <a:p>
            <a:pPr algn="r" defTabSz="966788" eaLnBrk="0" hangingPunct="0">
              <a:spcBef>
                <a:spcPct val="0"/>
              </a:spcBef>
              <a:buFontTx/>
              <a:buNone/>
            </a:pPr>
            <a:r>
              <a:rPr lang="en-US" sz="1300">
                <a:latin typeface="Times New Roman" pitchFamily="18" charset="0"/>
              </a:rPr>
              <a:t>1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" y="9723280"/>
            <a:ext cx="3078163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" y="0"/>
            <a:ext cx="3078163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 w="12700" cap="flat"/>
        </p:spPr>
      </p:sp>
      <p:sp>
        <p:nvSpPr>
          <p:cNvPr id="297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6" tIns="46984" rIns="95646" bIns="46984"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16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CD8F0D-1E71-434E-A5B9-2F1A2208D866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2250" y="8519582"/>
            <a:ext cx="2964540" cy="3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FA0D01-3347-4BBA-842B-C99566B81582}" type="slidenum">
              <a:rPr lang="pt-BR" altLang="pt-BR" sz="1200" b="1">
                <a:solidFill>
                  <a:srgbClr val="0029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pt-BR" altLang="pt-BR" sz="1200" b="1">
              <a:solidFill>
                <a:srgbClr val="00296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919086" y="8000451"/>
            <a:ext cx="2996571" cy="4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D77995-33CB-4F58-9CF4-E55F1B0CE82F}" type="slidenum">
              <a:rPr lang="es-A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A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2550" y="631825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91886" y="4000957"/>
            <a:ext cx="5535088" cy="379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97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DAF9BF-FB9B-4264-82EA-1B7E18CEF935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82250" y="8519582"/>
            <a:ext cx="2964540" cy="3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08776B-5815-4ABB-87EA-B69D2CA94FDE}" type="slidenum">
              <a:rPr lang="pt-BR" altLang="pt-BR" sz="1200" b="1">
                <a:solidFill>
                  <a:srgbClr val="0029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 Unicode MS" pitchFamily="32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pt-BR" altLang="pt-BR" sz="1200" b="1">
              <a:solidFill>
                <a:srgbClr val="00296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919086" y="8000451"/>
            <a:ext cx="2996571" cy="4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796579-269B-427D-B806-3FB9F28BACD6}" type="slidenum">
              <a:rPr lang="es-A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A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2550" y="631825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91886" y="4000957"/>
            <a:ext cx="5535088" cy="379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33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44AC-DCAB-4D97-B316-F9073F0D72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024313" y="0"/>
            <a:ext cx="3078162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024313" y="9723280"/>
            <a:ext cx="3078162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46" tIns="46984" rIns="95646" bIns="46984" anchor="b"/>
          <a:lstStyle/>
          <a:p>
            <a:pPr algn="r" defTabSz="966788" eaLnBrk="0" hangingPunct="0">
              <a:spcBef>
                <a:spcPct val="0"/>
              </a:spcBef>
              <a:buFontTx/>
              <a:buNone/>
            </a:pPr>
            <a:r>
              <a:rPr lang="en-US" sz="1300">
                <a:latin typeface="Times New Roman" pitchFamily="18" charset="0"/>
              </a:rPr>
              <a:t>1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" y="9723280"/>
            <a:ext cx="3078163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" y="0"/>
            <a:ext cx="3078163" cy="511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 w="12700" cap="flat"/>
        </p:spPr>
      </p:sp>
      <p:sp>
        <p:nvSpPr>
          <p:cNvPr id="2970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6" tIns="46984" rIns="95646" bIns="46984"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4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6EAE-950F-499F-8BB6-8D0ADE4943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8A83-84D8-41D3-B9C4-2F568DEEEC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CC0C-1B39-49E4-8766-67CC2905DF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2130425"/>
            <a:ext cx="7772400" cy="1470025"/>
          </a:xfrm>
          <a:solidFill>
            <a:srgbClr val="BBE0E3">
              <a:alpha val="50000"/>
            </a:srgbClr>
          </a:solidFill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949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949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949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03C2-91CA-4223-807C-2C66228045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BF19-5A5B-485C-B810-E37BBCB669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D151-9ECC-440B-8E56-EF4CA4B126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981D-2043-4E47-84E2-3F6347734E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2FE0-F4F8-4A4F-95E4-BC221FE9D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4113F-BEE8-4CA6-9E94-297870C64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145C-C94F-488D-8E75-6B223F5A3D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A14D-3A94-40CE-9D1A-2DF08EECD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0695-117A-442B-B587-79F3DC61F8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01E4-3510-42F6-9A5C-436C635D6A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C63FA-B639-4F49-99B6-AB5BC921F5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91338" y="71438"/>
            <a:ext cx="2144712" cy="60547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281738" cy="60547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92C6-84F1-4B37-90A0-2489240858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54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42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824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092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730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007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8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CDE2-EE3D-41BA-B1DA-79FE9DA49E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50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768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516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1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DC61E-06B3-42C6-A2E5-92CCD17410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3AAF-E6B6-4D48-8104-28414549C9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1178-6FCA-42D4-A524-9C7CF03192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902-A0EC-49B3-A406-7D490A71CD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70FA-9007-482B-84DF-B80B259419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59351-DEC5-4871-AA97-B6DF991CEB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r>
              <a:rPr lang="en-US"/>
              <a:t>Mankiw et al.: Principles of Microeconomics, 2nd Canadian edition.                                                     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784871CE-A462-4B39-BB6E-4E205CD8B1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438"/>
            <a:ext cx="8569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r>
              <a:rPr lang="pt-BR"/>
              <a:t>Mankiw et al.: Principles of Microeconomics, 2nd Canadian edition.                                                     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A8BEA3CB-5F95-42E3-92A4-F759DCB883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5199-4BC9-4D37-A490-5406813E927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4C1A-05B7-4C7D-ADCF-DC50057DE8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4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ijf.org.br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3.jpeg"/><Relationship Id="rId10" Type="http://schemas.openxmlformats.org/officeDocument/2006/relationships/customXml" Target="../ink/ink3.xml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hyperlink" Target="http://www.ijf.org.b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20888" y="6248400"/>
            <a:ext cx="4151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88912" y="217786"/>
            <a:ext cx="8991600" cy="151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endParaRPr lang="pt-BR" sz="2800" b="1" dirty="0">
              <a:solidFill>
                <a:srgbClr val="0000D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5428EC-1E46-4D54-91A0-DF2E9AD35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1327"/>
            <a:ext cx="8280722" cy="11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1C94A919-DF6F-44B7-8488-A9C92CA9DE9E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71600" y="3429000"/>
            <a:ext cx="6400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80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207FD6FA-72DB-4028-AD89-32567244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531" y="5360989"/>
            <a:ext cx="7966075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Clair </a:t>
            </a:r>
            <a:r>
              <a:rPr lang="pt-BR" altLang="pt-BR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Hickmann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Arial Unicode MS" pitchFamily="32" charset="0"/>
              </a:rPr>
              <a:t>Instituto Justiça Fiscal – </a:t>
            </a:r>
            <a:r>
              <a:rPr lang="pt-BR" altLang="pt-BR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 Unicode MS" pitchFamily="32" charset="0"/>
                <a:hlinkClick r:id="rId5"/>
              </a:rPr>
              <a:t>www.ijf.org.br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Arial Unicode MS" pitchFamily="32" charset="0"/>
              </a:rPr>
              <a:t>secretaria@ijf.org.br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031080-8876-474D-997A-D222755ADC6C}"/>
              </a:ext>
            </a:extLst>
          </p:cNvPr>
          <p:cNvSpPr/>
          <p:nvPr/>
        </p:nvSpPr>
        <p:spPr>
          <a:xfrm>
            <a:off x="0" y="15902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Outras formas dos </a:t>
            </a:r>
            <a:r>
              <a:rPr lang="pt-BR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super-ricos</a:t>
            </a: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não pagar impostos</a:t>
            </a:r>
            <a:endParaRPr lang="pt-BR" sz="360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6EFF4E-DA45-4020-90B6-66B10128ADD0}"/>
              </a:ext>
            </a:extLst>
          </p:cNvPr>
          <p:cNvSpPr txBox="1"/>
          <p:nvPr/>
        </p:nvSpPr>
        <p:spPr>
          <a:xfrm>
            <a:off x="44896" y="3429000"/>
            <a:ext cx="8991600" cy="175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CONTRAF - 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Confederação Nacional dos Trabalhadores do Ramo Financeiro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Local: São Paulo - Maio de 2023.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673629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20888" y="6248400"/>
            <a:ext cx="4151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900113" y="5837238"/>
            <a:ext cx="7397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0" y="175295"/>
            <a:ext cx="6354658" cy="108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r>
              <a:rPr lang="pt-BR" sz="3200" b="1" dirty="0">
                <a:solidFill>
                  <a:srgbClr val="0000D0"/>
                </a:solidFill>
              </a:rPr>
              <a:t>Sonegação – Evasão/elisão </a:t>
            </a:r>
          </a:p>
          <a:p>
            <a:pPr algn="ctr">
              <a:buNone/>
            </a:pPr>
            <a:r>
              <a:rPr lang="pt-BR" sz="3200" b="1" dirty="0">
                <a:solidFill>
                  <a:srgbClr val="0000D0"/>
                </a:solidFill>
              </a:rPr>
              <a:t>Fiscal Internacional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E064AE-45EA-4C1C-9665-36A713A9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4" y="1440331"/>
            <a:ext cx="8568952" cy="501300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419" dirty="0"/>
              <a:t>Uso de </a:t>
            </a:r>
            <a:r>
              <a:rPr lang="es-419" b="1" dirty="0"/>
              <a:t>paraísos </a:t>
            </a:r>
            <a:r>
              <a:rPr lang="es-419" b="1" dirty="0" err="1"/>
              <a:t>fiscais</a:t>
            </a:r>
            <a:r>
              <a:rPr lang="es-419" dirty="0"/>
              <a:t>;</a:t>
            </a: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/>
              <a:t>Transferência de lucros para o exterior – </a:t>
            </a:r>
            <a:r>
              <a:rPr lang="pt-BR" b="1" dirty="0"/>
              <a:t>subfaturamento</a:t>
            </a:r>
            <a:r>
              <a:rPr lang="pt-BR" dirty="0"/>
              <a:t> de exportações e superfaturamento de importações;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/>
              <a:t>Despesas com serviços e empréstimos </a:t>
            </a:r>
            <a:r>
              <a:rPr lang="pt-BR" dirty="0" err="1"/>
              <a:t>intra-grupos</a:t>
            </a:r>
            <a:r>
              <a:rPr lang="pt-BR" dirty="0"/>
              <a:t> para reduzir o lucro tributável;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Planejamentos tributários abusivos – ex.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fusão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bancos. 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s-419" sz="2800" dirty="0"/>
          </a:p>
        </p:txBody>
      </p:sp>
      <p:pic>
        <p:nvPicPr>
          <p:cNvPr id="87044" name="Picture 4" descr="Resultado de imagem para tAX HAVENS">
            <a:extLst>
              <a:ext uri="{FF2B5EF4-FFF2-40B4-BE49-F238E27FC236}">
                <a16:creationId xmlns:a16="http://schemas.microsoft.com/office/drawing/2014/main" id="{7EB95237-1655-4509-B280-3A0CC54B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9664"/>
            <a:ext cx="3419871" cy="22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5894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768" y="332656"/>
            <a:ext cx="8748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</a:rPr>
              <a:t>Exportações subfaturadas</a:t>
            </a:r>
            <a:endParaRPr lang="pt-BR" sz="36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3920" y="1340768"/>
            <a:ext cx="8740080" cy="5312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3200" u="sng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Exportações de </a:t>
            </a:r>
            <a:r>
              <a:rPr lang="pt-BR" sz="3200" u="sng" dirty="0">
                <a:solidFill>
                  <a:srgbClr val="000000"/>
                </a:solidFill>
                <a:latin typeface="Arial" panose="020B0604020202020204" pitchFamily="34" charset="0"/>
              </a:rPr>
              <a:t>Minério de </a:t>
            </a:r>
            <a:r>
              <a:rPr lang="pt-BR" sz="3200" u="sng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Ferro – Brasil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Faturação: destino declarado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(filial intermediária),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... e o destino final do ferro (importador)?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Quanto o importador pagou?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</a:rPr>
              <a:t>Onde fica o dinheiro?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5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36613"/>
            <a:ext cx="79914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" y="16602"/>
            <a:ext cx="911882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" name="Picture 2" descr="Resultado de imagem para imagem navio carregado">
            <a:extLst>
              <a:ext uri="{FF2B5EF4-FFF2-40B4-BE49-F238E27FC236}">
                <a16:creationId xmlns:a16="http://schemas.microsoft.com/office/drawing/2014/main" id="{0447CA9E-4C0F-4895-8D46-823FEB0BB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6"/>
          <a:stretch/>
        </p:blipFill>
        <p:spPr bwMode="auto">
          <a:xfrm>
            <a:off x="2915816" y="6083322"/>
            <a:ext cx="3600040" cy="11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02A581B1-5FA8-4D80-AC41-6D0A7A381282}"/>
                  </a:ext>
                </a:extLst>
              </p14:cNvPr>
              <p14:cNvContentPartPr/>
              <p14:nvPr/>
            </p14:nvContentPartPr>
            <p14:xfrm>
              <a:off x="2427412" y="3638902"/>
              <a:ext cx="1800" cy="36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02A581B1-5FA8-4D80-AC41-6D0A7A3812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9772" y="3621262"/>
                <a:ext cx="37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2CA943A3-0061-4BBE-A9AB-CAB870BE5DA6}"/>
                  </a:ext>
                </a:extLst>
              </p14:cNvPr>
              <p14:cNvContentPartPr/>
              <p14:nvPr/>
            </p14:nvContentPartPr>
            <p14:xfrm>
              <a:off x="4415332" y="3267742"/>
              <a:ext cx="360" cy="3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2CA943A3-0061-4BBE-A9AB-CAB870BE5D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7692" y="32497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61132109-8583-41F4-8DA7-D31B848942F6}"/>
                  </a:ext>
                </a:extLst>
              </p14:cNvPr>
              <p14:cNvContentPartPr/>
              <p14:nvPr/>
            </p14:nvContentPartPr>
            <p14:xfrm>
              <a:off x="4104292" y="1413742"/>
              <a:ext cx="360" cy="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61132109-8583-41F4-8DA7-D31B848942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6652" y="13957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6DAE731D-3342-4478-B354-1787F654786A}"/>
                  </a:ext>
                </a:extLst>
              </p14:cNvPr>
              <p14:cNvContentPartPr/>
              <p14:nvPr/>
            </p14:nvContentPartPr>
            <p14:xfrm>
              <a:off x="1866172" y="5212102"/>
              <a:ext cx="360" cy="3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6DAE731D-3342-4478-B354-1787F65478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8532" y="519446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6806" name="Picture 6" descr="Resultado de imagem para imagens de dinheiro">
            <a:extLst>
              <a:ext uri="{FF2B5EF4-FFF2-40B4-BE49-F238E27FC236}">
                <a16:creationId xmlns:a16="http://schemas.microsoft.com/office/drawing/2014/main" id="{0D798C3A-DD0F-4629-A63B-54B488D4B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4" t="-17316" r="20930" b="8549"/>
          <a:stretch/>
        </p:blipFill>
        <p:spPr bwMode="auto">
          <a:xfrm>
            <a:off x="6950784" y="1413742"/>
            <a:ext cx="1583616" cy="20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0" descr="Resultado de imagem para imagens de saco dinheiro">
            <a:extLst>
              <a:ext uri="{FF2B5EF4-FFF2-40B4-BE49-F238E27FC236}">
                <a16:creationId xmlns:a16="http://schemas.microsoft.com/office/drawing/2014/main" id="{B5438C10-5B7D-4F24-AB35-4F8CCEED3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AutoShape 14" descr="Resultado de imagem para imagens de saco dinheiro">
            <a:extLst>
              <a:ext uri="{FF2B5EF4-FFF2-40B4-BE49-F238E27FC236}">
                <a16:creationId xmlns:a16="http://schemas.microsoft.com/office/drawing/2014/main" id="{3A7C54D7-6AAD-4894-96EB-E97BC59E3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AutoShape 16" descr="Resultado de imagem para imagens de saco dinheiro">
            <a:extLst>
              <a:ext uri="{FF2B5EF4-FFF2-40B4-BE49-F238E27FC236}">
                <a16:creationId xmlns:a16="http://schemas.microsoft.com/office/drawing/2014/main" id="{DA60CFDF-99A3-4C99-8D25-00D5DFC9F6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6818" name="Picture 18" descr="Resultado de imagem para imagens de saco dinheiro">
            <a:extLst>
              <a:ext uri="{FF2B5EF4-FFF2-40B4-BE49-F238E27FC236}">
                <a16:creationId xmlns:a16="http://schemas.microsoft.com/office/drawing/2014/main" id="{B845F97E-5FB9-42A1-88DC-B63E417D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18803"/>
          <a:stretch/>
        </p:blipFill>
        <p:spPr bwMode="auto">
          <a:xfrm>
            <a:off x="347402" y="1817900"/>
            <a:ext cx="1473374" cy="19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91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07504" y="0"/>
            <a:ext cx="849674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3200" b="1" dirty="0">
                <a:solidFill>
                  <a:srgbClr val="333333"/>
                </a:solidFill>
                <a:latin typeface="Arial Narrow" panose="020B0606020202030204" pitchFamily="34" charset="0"/>
              </a:rPr>
              <a:t>Subfaturamento no Brasil – País supostamente adquirente do ferro.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0950"/>
            <a:ext cx="889248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4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96632"/>
            <a:ext cx="9144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</a:rPr>
              <a:t>Exportação do ferro brasileiro</a:t>
            </a:r>
            <a:endParaRPr lang="pt-BR" sz="4000" b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58913"/>
            <a:ext cx="3024336" cy="9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7235" y="1352962"/>
            <a:ext cx="8820472" cy="354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49263">
              <a:buSzPct val="100000"/>
            </a:pPr>
            <a:r>
              <a:rPr lang="pt-BR" altLang="pt-BR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ESTUDO DOS FLUJOS NA EXPORTAÇÃO DO MINÉRIO DE FERRO</a:t>
            </a:r>
          </a:p>
          <a:p>
            <a:pPr defTabSz="449263">
              <a:buSzPct val="100000"/>
            </a:pPr>
            <a:endParaRPr lang="pt-BR" altLang="pt-BR" sz="1000" b="1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defTabSz="449263">
              <a:buSzPct val="100000"/>
            </a:pPr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Perda de recursos tributários de US$ 12,407 bilhões entre 2009 e 2015. </a:t>
            </a:r>
          </a:p>
          <a:p>
            <a:pPr defTabSz="449263">
              <a:buSzPct val="100000"/>
            </a:pPr>
            <a:endParaRPr lang="pt-BR" altLang="pt-BR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defTabSz="449263">
              <a:buSzPct val="100000"/>
            </a:pP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Esse valor representa uma média de perda de arrecadação anual de US$ 1,770 bilhão – R$ 6 bilhões/ano.</a:t>
            </a:r>
          </a:p>
        </p:txBody>
      </p:sp>
    </p:spTree>
    <p:extLst>
      <p:ext uri="{BB962C8B-B14F-4D97-AF65-F5344CB8AC3E}">
        <p14:creationId xmlns:p14="http://schemas.microsoft.com/office/powerpoint/2010/main" val="147547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20888" y="6248400"/>
            <a:ext cx="4151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900113" y="5837238"/>
            <a:ext cx="7397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88912" y="260649"/>
            <a:ext cx="8991600" cy="151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None/>
            </a:pPr>
            <a:endParaRPr lang="pt-BR" sz="2800" b="1" dirty="0">
              <a:solidFill>
                <a:srgbClr val="0000D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5428EC-1E46-4D54-91A0-DF2E9AD35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1326"/>
            <a:ext cx="8280722" cy="182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1C94A919-DF6F-44B7-8488-A9C92CA9DE9E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75656" y="3429000"/>
            <a:ext cx="5924810" cy="26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4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4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4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4400" b="1" dirty="0">
                <a:solidFill>
                  <a:srgbClr val="000066"/>
                </a:solidFill>
                <a:latin typeface="Arial" panose="020B0604020202020204" pitchFamily="34" charset="0"/>
              </a:rPr>
              <a:t>OBRIGADA</a:t>
            </a:r>
          </a:p>
          <a:p>
            <a:pPr algn="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44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80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207FD6FA-72DB-4028-AD89-32567244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7" y="5024976"/>
            <a:ext cx="828072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Clair </a:t>
            </a:r>
            <a:r>
              <a:rPr lang="pt-BR" altLang="pt-BR" sz="2000" b="1" dirty="0" err="1">
                <a:latin typeface="Arial" panose="020B0604020202020204" pitchFamily="34" charset="0"/>
              </a:rPr>
              <a:t>Hickmann</a:t>
            </a:r>
            <a:endParaRPr lang="pt-BR" altLang="pt-BR" sz="20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latin typeface="Times New Roman" panose="02020603050405020304" pitchFamily="18" charset="0"/>
                <a:cs typeface="Arial Unicode MS" pitchFamily="32" charset="0"/>
              </a:rPr>
              <a:t>Instituto Justiça Fiscal – </a:t>
            </a:r>
            <a:r>
              <a:rPr lang="pt-BR" altLang="pt-BR" sz="2000" b="1" dirty="0">
                <a:solidFill>
                  <a:srgbClr val="CCCCFF"/>
                </a:solidFill>
                <a:latin typeface="Times New Roman" panose="02020603050405020304" pitchFamily="18" charset="0"/>
                <a:cs typeface="Arial Unicode MS" pitchFamily="32" charset="0"/>
                <a:hlinkClick r:id="rId4"/>
              </a:rPr>
              <a:t>www.ijf.org.br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 dirty="0">
                <a:latin typeface="Times New Roman" panose="02020603050405020304" pitchFamily="18" charset="0"/>
                <a:cs typeface="Arial Unicode MS" pitchFamily="32" charset="0"/>
              </a:rPr>
              <a:t>secretaria@ijf.org.br</a:t>
            </a:r>
          </a:p>
        </p:txBody>
      </p:sp>
      <p:pic>
        <p:nvPicPr>
          <p:cNvPr id="9" name="Imagem 8" descr="C:\Users\Clair\AppData\Local\Microsoft\Windows\INetCache\Content.MSO\32C4DBCA.tmp">
            <a:extLst>
              <a:ext uri="{FF2B5EF4-FFF2-40B4-BE49-F238E27FC236}">
                <a16:creationId xmlns:a16="http://schemas.microsoft.com/office/drawing/2014/main" id="{BFE4D5FE-BC97-4B56-BCB0-E6722A9FB68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12" y="2060847"/>
            <a:ext cx="4732176" cy="2319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13805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DBBB-65B4-F7A3-2D6B-C6EEA18B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FF0000"/>
                </a:solidFill>
              </a:rPr>
              <a:t>Outras formas dos </a:t>
            </a:r>
            <a:r>
              <a:rPr lang="pt-BR" sz="3600" b="1" dirty="0" err="1">
                <a:solidFill>
                  <a:srgbClr val="FF0000"/>
                </a:solidFill>
              </a:rPr>
              <a:t>super-ricos</a:t>
            </a:r>
            <a:r>
              <a:rPr lang="pt-BR" sz="3600" b="1" dirty="0">
                <a:solidFill>
                  <a:srgbClr val="FF0000"/>
                </a:solidFill>
              </a:rPr>
              <a:t> não pagar Impostos</a:t>
            </a:r>
            <a:endParaRPr lang="pt-PT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E97D81-4739-3885-AA4E-3211EE38F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importância estratégica da Administração Tributária para a efetividade do sistema tributário;</a:t>
            </a:r>
          </a:p>
          <a:p>
            <a:pPr marL="514350" indent="-514350">
              <a:buFontTx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CARF – capturado;</a:t>
            </a:r>
          </a:p>
          <a:p>
            <a:pPr marL="514350" indent="-514350">
              <a:buFontTx/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Sonegação – evasão  e elisão fiscal;</a:t>
            </a:r>
          </a:p>
          <a:p>
            <a:pPr marL="514350" indent="-514350"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Planejamentos tributários abusivos</a:t>
            </a:r>
          </a:p>
          <a:p>
            <a:pPr marL="514350" indent="-514350"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Incentivos fiscais diversos;</a:t>
            </a:r>
          </a:p>
          <a:p>
            <a:pPr marL="514350" indent="-514350">
              <a:buAutoNum type="arabicPeriod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Isenção para estrangeiros dos rendimentos de aplicações financeiras</a:t>
            </a:r>
          </a:p>
          <a:p>
            <a:endParaRPr lang="pt-PT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F6C9C4-77C9-A35E-9F23-95B41030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7BF19-5A5B-485C-B810-E37BBCB6693B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83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>
            <a:extLst>
              <a:ext uri="{FF2B5EF4-FFF2-40B4-BE49-F238E27FC236}">
                <a16:creationId xmlns:a16="http://schemas.microsoft.com/office/drawing/2014/main" id="{2B716ADF-B286-4F2C-B74B-45FD9EE7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0" y="-243408"/>
            <a:ext cx="8892480" cy="1340768"/>
          </a:xfrm>
        </p:spPr>
        <p:txBody>
          <a:bodyPr/>
          <a:lstStyle/>
          <a:p>
            <a:br>
              <a:rPr lang="pt-BR" altLang="en-US" sz="3600" dirty="0"/>
            </a:br>
            <a:r>
              <a:rPr lang="pt-BR" altLang="en-US" sz="3600" dirty="0">
                <a:solidFill>
                  <a:srgbClr val="FF0000"/>
                </a:solidFill>
              </a:rPr>
              <a:t>A Importância da Administração Tributária para a eficácia do sistema tributário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660889-2E40-47C7-91C1-6E857F9F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1340768"/>
            <a:ext cx="8982236" cy="54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pt-BR" b="1" dirty="0"/>
              <a:t>É necessário uma AT forte </a:t>
            </a:r>
            <a:r>
              <a:rPr lang="pt-BR" dirty="0"/>
              <a:t>-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NewRomanPSMT"/>
              </a:rPr>
              <a:t>preparada e aparelhada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NewRomanPSMT"/>
              </a:rPr>
              <a:t>(informações, tecnologia, pessoal capacitado)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NewRomanPSMT"/>
              </a:rPr>
              <a:t> para implementar a legislação e dar efetividade ao sistema tributário e à 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TimesNewRomanPSMT"/>
              </a:rPr>
              <a:t>progressividade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NewRomanPSMT"/>
              </a:rPr>
              <a:t>. 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dirty="0"/>
              <a:t>A Troca automática de informações entre os Fiscos de todos os países é indispensável;</a:t>
            </a:r>
          </a:p>
          <a:p>
            <a:pPr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Combater à sonegação.</a:t>
            </a:r>
          </a:p>
          <a:p>
            <a:pPr>
              <a:defRPr/>
            </a:pPr>
            <a:r>
              <a:rPr lang="pt-BR" dirty="0">
                <a:solidFill>
                  <a:srgbClr val="FF0000"/>
                </a:solidFill>
              </a:rPr>
              <a:t>A quem interessa uma Administração eficiente?</a:t>
            </a:r>
          </a:p>
          <a:p>
            <a:pPr marL="0" indent="0">
              <a:buFontTx/>
              <a:buNone/>
              <a:defRPr/>
            </a:pPr>
            <a:endParaRPr lang="pt-BR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810A-DA51-C3A5-4603-B1D3E6E4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857251"/>
            <a:ext cx="8789670" cy="1268016"/>
          </a:xfrm>
        </p:spPr>
        <p:txBody>
          <a:bodyPr/>
          <a:lstStyle/>
          <a:p>
            <a:r>
              <a:rPr lang="pt-BR" dirty="0"/>
              <a:t>  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AB1B4E-08ED-5282-7FE3-6E13B26A8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7158" y="1923416"/>
            <a:ext cx="8789669" cy="4077333"/>
          </a:xfrm>
        </p:spPr>
        <p:txBody>
          <a:bodyPr>
            <a:normAutofit fontScale="25000" lnSpcReduction="20000"/>
          </a:bodyPr>
          <a:lstStyle/>
          <a:p>
            <a:r>
              <a:rPr lang="pt-BR" sz="11200" dirty="0">
                <a:solidFill>
                  <a:srgbClr val="202124"/>
                </a:solidFill>
                <a:latin typeface="Google Sans"/>
              </a:rPr>
              <a:t>O CARF é um órgão do Ministério da  Fazenda que faz a </a:t>
            </a:r>
            <a:r>
              <a:rPr lang="pt-BR" sz="11200" b="1" dirty="0">
                <a:solidFill>
                  <a:srgbClr val="202124"/>
                </a:solidFill>
                <a:latin typeface="Google Sans"/>
              </a:rPr>
              <a:t>revisão</a:t>
            </a:r>
            <a:r>
              <a:rPr lang="pt-BR" sz="11200" dirty="0">
                <a:solidFill>
                  <a:srgbClr val="202124"/>
                </a:solidFill>
                <a:latin typeface="Google Sans"/>
              </a:rPr>
              <a:t> dos </a:t>
            </a:r>
            <a:r>
              <a:rPr lang="pt-BR" sz="11200" b="1" dirty="0">
                <a:solidFill>
                  <a:srgbClr val="202124"/>
                </a:solidFill>
                <a:latin typeface="Google Sans"/>
              </a:rPr>
              <a:t>atos administrativo</a:t>
            </a:r>
            <a:r>
              <a:rPr lang="pt-BR" sz="11200" dirty="0">
                <a:solidFill>
                  <a:srgbClr val="202124"/>
                </a:solidFill>
                <a:latin typeface="Google Sans"/>
              </a:rPr>
              <a:t>s (autos de Infração), decorrentes das fiscalizações realizadas pela Receita Federal do Brasil. </a:t>
            </a:r>
          </a:p>
          <a:p>
            <a:endParaRPr lang="pt-BR" sz="1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 em segunda e terceira instância </a:t>
            </a:r>
            <a:r>
              <a:rPr lang="pt-BR" sz="112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pt-BR" sz="1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litígios em matéria tributária e aduaneira</a:t>
            </a:r>
            <a:r>
              <a:rPr lang="pt-BR" sz="11200" dirty="0">
                <a:solidFill>
                  <a:srgbClr val="202124"/>
                </a:solidFill>
                <a:latin typeface="Google Sans"/>
              </a:rPr>
              <a:t>.  </a:t>
            </a:r>
          </a:p>
          <a:p>
            <a:pPr marL="0" indent="0">
              <a:buNone/>
            </a:pPr>
            <a:r>
              <a:rPr lang="pt-BR" sz="11200" dirty="0">
                <a:solidFill>
                  <a:srgbClr val="202124"/>
                </a:solidFill>
                <a:latin typeface="Google Sans"/>
              </a:rPr>
              <a:t> </a:t>
            </a:r>
          </a:p>
          <a:p>
            <a:pPr marL="0" indent="0">
              <a:buNone/>
            </a:pPr>
            <a:r>
              <a:rPr lang="pt-BR" sz="11200" b="1" dirty="0">
                <a:latin typeface="Google Sans"/>
              </a:rPr>
              <a:t>2ª. Instância – </a:t>
            </a:r>
            <a:r>
              <a:rPr lang="pt-BR" sz="11200" b="1" dirty="0">
                <a:solidFill>
                  <a:schemeClr val="accent1"/>
                </a:solidFill>
                <a:latin typeface="Google Sans"/>
              </a:rPr>
              <a:t>CARF</a:t>
            </a:r>
            <a:r>
              <a:rPr lang="pt-BR" sz="11200" b="1" dirty="0">
                <a:latin typeface="Google Sans"/>
              </a:rPr>
              <a:t>- Seções (3 seções)</a:t>
            </a:r>
          </a:p>
          <a:p>
            <a:pPr marL="0" indent="0">
              <a:buNone/>
            </a:pPr>
            <a:r>
              <a:rPr lang="pt-BR" sz="11200" b="1" dirty="0">
                <a:latin typeface="Google Sans"/>
              </a:rPr>
              <a:t>3ª. CSRF – Câmara Superior de Recursos Fiscais (integrante </a:t>
            </a:r>
            <a:r>
              <a:rPr lang="pt-BR" sz="11200" b="1" dirty="0">
                <a:solidFill>
                  <a:schemeClr val="accent1"/>
                </a:solidFill>
                <a:latin typeface="Google Sans"/>
              </a:rPr>
              <a:t>do CARF</a:t>
            </a:r>
            <a:r>
              <a:rPr lang="pt-BR" sz="11200" b="1" dirty="0">
                <a:latin typeface="Google Sans"/>
              </a:rPr>
              <a:t>)</a:t>
            </a:r>
            <a:r>
              <a:rPr lang="pt-BR" sz="11200" dirty="0">
                <a:solidFill>
                  <a:srgbClr val="202124"/>
                </a:solidFill>
                <a:latin typeface="Google Sans"/>
              </a:rPr>
              <a:t> - </a:t>
            </a:r>
            <a:r>
              <a:rPr lang="pt-BR" sz="11200" dirty="0">
                <a:solidFill>
                  <a:srgbClr val="242021"/>
                </a:solidFill>
                <a:latin typeface="Calibri" panose="020F0502020204030204" pitchFamily="34" charset="0"/>
              </a:rPr>
              <a:t>nos casos de divergência de entendimento em decisões similares dentro do próprio CARF.</a:t>
            </a:r>
            <a:r>
              <a:rPr lang="pt-BR" sz="8400" dirty="0"/>
              <a:t> </a:t>
            </a:r>
            <a:br>
              <a:rPr lang="pt-BR" sz="8400" dirty="0"/>
            </a:br>
            <a:endParaRPr lang="pt-BR" sz="84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10A522-4393-BF1B-F871-61158B36D7CF}"/>
              </a:ext>
            </a:extLst>
          </p:cNvPr>
          <p:cNvSpPr txBox="1">
            <a:spLocks/>
          </p:cNvSpPr>
          <p:nvPr/>
        </p:nvSpPr>
        <p:spPr>
          <a:xfrm>
            <a:off x="396214" y="1021556"/>
            <a:ext cx="7332602" cy="6972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endParaRPr lang="en-US" sz="2700" b="1" dirty="0">
              <a:solidFill>
                <a:srgbClr val="0070C0"/>
              </a:solidFill>
              <a:effectLst>
                <a:glow rad="38100">
                  <a:prstClr val="white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1FE068-1B44-0CDC-CFCD-87D5EE1871A7}"/>
              </a:ext>
            </a:extLst>
          </p:cNvPr>
          <p:cNvSpPr txBox="1"/>
          <p:nvPr/>
        </p:nvSpPr>
        <p:spPr>
          <a:xfrm>
            <a:off x="18846" y="998526"/>
            <a:ext cx="896155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70C0"/>
                </a:solidFill>
                <a:effectLst>
                  <a:glow rad="38100">
                    <a:prstClr val="white">
                      <a:lumMod val="65000"/>
                      <a:lumOff val="35000"/>
                      <a:alpha val="50000"/>
                    </a:prstClr>
                  </a:glow>
                </a:effectLst>
                <a:latin typeface="Calibri" panose="020F0502020204030204"/>
                <a:ea typeface="+mn-ea"/>
              </a:rPr>
              <a:t>CONSELHO ADMINISTRATIVO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70C0"/>
                </a:solidFill>
                <a:effectLst>
                  <a:glow rad="38100">
                    <a:prstClr val="white">
                      <a:lumMod val="65000"/>
                      <a:lumOff val="35000"/>
                      <a:alpha val="50000"/>
                    </a:prstClr>
                  </a:glow>
                </a:effectLst>
                <a:latin typeface="Calibri" panose="020F0502020204030204"/>
                <a:ea typeface="+mn-ea"/>
              </a:rPr>
              <a:t>DE RECURSOS FISCAIS -  CARF</a:t>
            </a:r>
          </a:p>
        </p:txBody>
      </p:sp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F4231C54-A8D4-B0DF-D7C9-155AE9F3B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16821" r="9152" b="13278"/>
          <a:stretch/>
        </p:blipFill>
        <p:spPr>
          <a:xfrm>
            <a:off x="7744515" y="1000140"/>
            <a:ext cx="1380640" cy="9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765F3-99D4-3EE2-A800-EB307D9B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8651" y="1062958"/>
            <a:ext cx="8029574" cy="68137"/>
          </a:xfrm>
        </p:spPr>
        <p:txBody>
          <a:bodyPr/>
          <a:lstStyle/>
          <a:p>
            <a:r>
              <a:rPr lang="pt-BR" dirty="0"/>
              <a:t>  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2C219050-D001-643A-DB4E-08873A395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328" y="30311"/>
            <a:ext cx="1349396" cy="857579"/>
          </a:xfr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F34457-5F9B-8E92-6A87-2E3D87F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500" i="1" dirty="0"/>
              <a:t>Justiça Fiscal é o Estado para todos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45BBA1C-2CC9-AFE1-21DC-F0172A53EDDA}"/>
              </a:ext>
            </a:extLst>
          </p:cNvPr>
          <p:cNvSpPr txBox="1"/>
          <p:nvPr/>
        </p:nvSpPr>
        <p:spPr>
          <a:xfrm>
            <a:off x="240030" y="1306163"/>
            <a:ext cx="8418195" cy="451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="1" dirty="0"/>
              <a:t>A natureza </a:t>
            </a:r>
            <a:r>
              <a:rPr lang="pt-PT" sz="2400" b="1" u="sng" dirty="0"/>
              <a:t>revisional</a:t>
            </a:r>
            <a:r>
              <a:rPr lang="pt-PT" sz="2400" b="1" dirty="0"/>
              <a:t> do processo administrativo fiscal  - decisão administrativa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 composição do colegiado do CARF.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rgbClr val="FF0000"/>
                </a:solidFill>
                <a:latin typeface="Calibri" panose="020F0502020204030204"/>
                <a:ea typeface="+mn-ea"/>
              </a:rPr>
              <a:t>Em </a:t>
            </a:r>
            <a:r>
              <a:rPr lang="pt-BR" sz="2800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NENHUM</a:t>
            </a:r>
            <a:r>
              <a:rPr lang="pt-BR" sz="2800" dirty="0">
                <a:solidFill>
                  <a:srgbClr val="FF0000"/>
                </a:solidFill>
                <a:latin typeface="Calibri" panose="020F0502020204030204"/>
                <a:ea typeface="+mn-ea"/>
              </a:rPr>
              <a:t> outro país os julgadores são indicados pelas corporações empresariais.</a:t>
            </a:r>
            <a:endParaRPr lang="pt-BR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400" b="1" dirty="0">
                <a:solidFill>
                  <a:srgbClr val="FF0000"/>
                </a:solidFill>
              </a:rPr>
              <a:t>A extinção do voto de qualidade (desempate) e seus efeitos. </a:t>
            </a: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sz="2400" b="1" dirty="0">
                <a:solidFill>
                  <a:srgbClr val="FF0000"/>
                </a:solidFill>
              </a:rPr>
              <a:t>A influência das Confederações Empresariais nas decisões do CARF e seus efeitos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A0EF40-0FEC-BFD5-7589-1B7F325564BC}"/>
              </a:ext>
            </a:extLst>
          </p:cNvPr>
          <p:cNvSpPr txBox="1"/>
          <p:nvPr/>
        </p:nvSpPr>
        <p:spPr>
          <a:xfrm>
            <a:off x="628651" y="332656"/>
            <a:ext cx="689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3600" b="1" dirty="0"/>
              <a:t>A CAPTURA DO CARF 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15867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810A-DA51-C3A5-4603-B1D3E6E4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1" y="879454"/>
            <a:ext cx="8789670" cy="697230"/>
          </a:xfrm>
        </p:spPr>
        <p:txBody>
          <a:bodyPr/>
          <a:lstStyle/>
          <a:p>
            <a:pPr algn="ctr"/>
            <a:r>
              <a:rPr lang="pt-BR" dirty="0"/>
              <a:t> 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10A522-4393-BF1B-F871-61158B36D7CF}"/>
              </a:ext>
            </a:extLst>
          </p:cNvPr>
          <p:cNvSpPr txBox="1">
            <a:spLocks/>
          </p:cNvSpPr>
          <p:nvPr/>
        </p:nvSpPr>
        <p:spPr>
          <a:xfrm>
            <a:off x="326025" y="1008477"/>
            <a:ext cx="7378754" cy="6972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700" b="1" dirty="0">
              <a:solidFill>
                <a:srgbClr val="0070C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1FE068-1B44-0CDC-CFCD-87D5EE1871A7}"/>
              </a:ext>
            </a:extLst>
          </p:cNvPr>
          <p:cNvSpPr txBox="1"/>
          <p:nvPr/>
        </p:nvSpPr>
        <p:spPr>
          <a:xfrm>
            <a:off x="109325" y="282342"/>
            <a:ext cx="8961554" cy="14927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3">
              <a:buNone/>
            </a:pPr>
            <a:r>
              <a:rPr lang="pt-PT" sz="3200" b="1" dirty="0"/>
              <a:t>Os efeitos da influência das Confederações </a:t>
            </a:r>
            <a:r>
              <a:rPr lang="pt-PT" sz="2700" b="1" dirty="0"/>
              <a:t>Empresariais – por setor econômico: </a:t>
            </a:r>
            <a:r>
              <a:rPr lang="pt-PT" sz="2700" b="1" dirty="0">
                <a:solidFill>
                  <a:srgbClr val="FF0000"/>
                </a:solidFill>
              </a:rPr>
              <a:t>Bancos ganham 66% do valor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30FB8-4C22-7548-90C0-8E97A23E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5576"/>
            <a:ext cx="21865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80BF7E-A56D-6935-DD1B-51A87528E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0089"/>
            <a:ext cx="21865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95E8C86-DD28-38B2-E874-934D8216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6" y="2499095"/>
            <a:ext cx="8723469" cy="42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F34457-5F9B-8E92-6A87-2E3D87F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500" i="1"/>
              <a:t>Justiça Fiscal é o Estado para todos</a:t>
            </a:r>
            <a:endParaRPr lang="pt-BR" sz="1500" i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412A03-352D-D81F-2209-C310AC96E1AB}"/>
              </a:ext>
            </a:extLst>
          </p:cNvPr>
          <p:cNvSpPr txBox="1"/>
          <p:nvPr/>
        </p:nvSpPr>
        <p:spPr>
          <a:xfrm>
            <a:off x="354330" y="1737361"/>
            <a:ext cx="8175306" cy="88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 para os efeitos do fim do Voto de Qualidade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maior de todas as “</a:t>
            </a:r>
            <a:r>
              <a:rPr lang="pt-BR" sz="19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boiadas</a:t>
            </a:r>
            <a:r>
              <a:rPr lang="pt-BR" sz="19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B73A739-0F37-4BAD-E655-388A8745A3C3}"/>
              </a:ext>
            </a:extLst>
          </p:cNvPr>
          <p:cNvGraphicFramePr>
            <a:graphicFrameLocks noGrp="1"/>
          </p:cNvGraphicFramePr>
          <p:nvPr/>
        </p:nvGraphicFramePr>
        <p:xfrm>
          <a:off x="354331" y="3212841"/>
          <a:ext cx="8343897" cy="2411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095">
                  <a:extLst>
                    <a:ext uri="{9D8B030D-6E8A-4147-A177-3AD203B41FA5}">
                      <a16:colId xmlns:a16="http://schemas.microsoft.com/office/drawing/2014/main" val="1883040135"/>
                    </a:ext>
                  </a:extLst>
                </a:gridCol>
                <a:gridCol w="2161736">
                  <a:extLst>
                    <a:ext uri="{9D8B030D-6E8A-4147-A177-3AD203B41FA5}">
                      <a16:colId xmlns:a16="http://schemas.microsoft.com/office/drawing/2014/main" val="2417745127"/>
                    </a:ext>
                  </a:extLst>
                </a:gridCol>
                <a:gridCol w="2000111">
                  <a:extLst>
                    <a:ext uri="{9D8B030D-6E8A-4147-A177-3AD203B41FA5}">
                      <a16:colId xmlns:a16="http://schemas.microsoft.com/office/drawing/2014/main" val="2091547197"/>
                    </a:ext>
                  </a:extLst>
                </a:gridCol>
                <a:gridCol w="2282955">
                  <a:extLst>
                    <a:ext uri="{9D8B030D-6E8A-4147-A177-3AD203B41FA5}">
                      <a16:colId xmlns:a16="http://schemas.microsoft.com/office/drawing/2014/main" val="4141094364"/>
                    </a:ext>
                  </a:extLst>
                </a:gridCol>
              </a:tblGrid>
              <a:tr h="623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ANOS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Seções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chemeClr val="tx1"/>
                          </a:solidFill>
                          <a:effectLst/>
                        </a:rPr>
                        <a:t>CSRF</a:t>
                      </a:r>
                      <a:endParaRPr lang="pt-B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chemeClr val="tx1"/>
                          </a:solidFill>
                          <a:effectLst/>
                        </a:rPr>
                        <a:t>TOTAIS</a:t>
                      </a:r>
                      <a:endParaRPr lang="pt-B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491737915"/>
                  </a:ext>
                </a:extLst>
              </a:tr>
              <a:tr h="582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49.866.841.071,48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chemeClr val="tx1"/>
                          </a:solidFill>
                          <a:effectLst/>
                        </a:rPr>
                        <a:t>21.753.584.277,18</a:t>
                      </a:r>
                      <a:endParaRPr lang="pt-B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chemeClr val="tx1"/>
                          </a:solidFill>
                          <a:effectLst/>
                        </a:rPr>
                        <a:t>71.620.425.348,66</a:t>
                      </a:r>
                      <a:endParaRPr lang="pt-B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637072142"/>
                  </a:ext>
                </a:extLst>
              </a:tr>
              <a:tr h="602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t-BR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34.992.972.370,36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35.539.484.480,49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70.532.456.850,85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745352234"/>
                  </a:ext>
                </a:extLst>
              </a:tr>
              <a:tr h="602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Totais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84.859.813.441,84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  <a:effectLst/>
                        </a:rPr>
                        <a:t>57.293.068.757,67</a:t>
                      </a:r>
                      <a:endParaRPr lang="pt-BR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</a:rPr>
                        <a:t>142.152.882.199,51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09766386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7790068-367B-CEE0-1DC7-77012A313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990" y="2757498"/>
            <a:ext cx="686943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spcBef>
                <a:spcPct val="0"/>
              </a:spcBef>
              <a:buNone/>
            </a:pPr>
            <a:r>
              <a:rPr lang="pt-BR" altLang="pt-BR" sz="2100" dirty="0">
                <a:ea typeface="Calibri" panose="020F0502020204030204" pitchFamily="34" charset="0"/>
                <a:cs typeface="Times New Roman" panose="02020603050405020304" pitchFamily="18" charset="0"/>
              </a:rPr>
              <a:t>Projeção ANUAL de </a:t>
            </a:r>
            <a:r>
              <a:rPr lang="pt-BR" altLang="pt-BR" sz="21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perdas</a:t>
            </a:r>
            <a:r>
              <a:rPr lang="pt-BR" altLang="pt-BR" sz="2100" dirty="0">
                <a:ea typeface="Calibri" panose="020F0502020204030204" pitchFamily="34" charset="0"/>
                <a:cs typeface="Times New Roman" panose="02020603050405020304" pitchFamily="18" charset="0"/>
              </a:rPr>
              <a:t> para o erário público federal</a:t>
            </a:r>
            <a:endParaRPr lang="pt-BR" altLang="pt-BR" sz="2100" dirty="0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BA2766E-21B8-C564-FD4C-1355BEFC7083}"/>
              </a:ext>
            </a:extLst>
          </p:cNvPr>
          <p:cNvSpPr/>
          <p:nvPr/>
        </p:nvSpPr>
        <p:spPr>
          <a:xfrm>
            <a:off x="7083739" y="4126231"/>
            <a:ext cx="1614488" cy="514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E8FF0A0B-112A-2F9A-0A5F-4E44389E3F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935904"/>
            <a:ext cx="9029699" cy="5355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PT" sz="3200" b="1" dirty="0"/>
              <a:t>        A extinção do voto de qualidade e seus efeitos</a:t>
            </a:r>
          </a:p>
        </p:txBody>
      </p:sp>
      <p:sp>
        <p:nvSpPr>
          <p:cNvPr id="18" name="Espaço Reservado para Conteúdo 17">
            <a:extLst>
              <a:ext uri="{FF2B5EF4-FFF2-40B4-BE49-F238E27FC236}">
                <a16:creationId xmlns:a16="http://schemas.microsoft.com/office/drawing/2014/main" id="{2D7E8B57-CA33-BCFA-E9E9-3452A862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8198"/>
            <a:ext cx="8926830" cy="523327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</a:t>
            </a:r>
          </a:p>
        </p:txBody>
      </p:sp>
      <p:pic>
        <p:nvPicPr>
          <p:cNvPr id="21" name="Imagem 20" descr="Texto&#10;&#10;Descrição gerada automaticamente">
            <a:extLst>
              <a:ext uri="{FF2B5EF4-FFF2-40B4-BE49-F238E27FC236}">
                <a16:creationId xmlns:a16="http://schemas.microsoft.com/office/drawing/2014/main" id="{2F8974A9-DBD1-0DCA-C3DD-3A99A47A8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16821" r="9152" b="13278"/>
          <a:stretch/>
        </p:blipFill>
        <p:spPr>
          <a:xfrm>
            <a:off x="7772400" y="919142"/>
            <a:ext cx="1257300" cy="5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F34457-5F9B-8E92-6A87-2E3D87F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z="1500" i="1"/>
              <a:t>Justiça Fiscal é o Estado para todos</a:t>
            </a:r>
            <a:endParaRPr lang="pt-BR" sz="1500" i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412A03-352D-D81F-2209-C310AC96E1AB}"/>
              </a:ext>
            </a:extLst>
          </p:cNvPr>
          <p:cNvSpPr txBox="1"/>
          <p:nvPr/>
        </p:nvSpPr>
        <p:spPr>
          <a:xfrm>
            <a:off x="507920" y="1419237"/>
            <a:ext cx="8029574" cy="88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 para os efeitos do fim do Voto de Qualidade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9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maior de todas as “</a:t>
            </a:r>
            <a:r>
              <a:rPr lang="pt-BR" sz="19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boiadas</a:t>
            </a:r>
            <a:r>
              <a:rPr lang="pt-BR" sz="19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7790068-367B-CEE0-1DC7-77012A313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15" y="3063006"/>
            <a:ext cx="62865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spcBef>
                <a:spcPct val="0"/>
              </a:spcBef>
              <a:buNone/>
            </a:pPr>
            <a:r>
              <a:rPr lang="pt-BR" sz="1200" dirty="0">
                <a:ea typeface="Calibri" panose="020F0502020204030204" pitchFamily="34" charset="0"/>
              </a:rPr>
              <a:t>Efeitos somente no atual estoque do CARF se a alteração não existisse</a:t>
            </a:r>
            <a:endParaRPr lang="pt-BR" altLang="pt-BR" sz="12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D7252A9-8C42-1B00-9FAC-DFD81F51E9BE}"/>
              </a:ext>
            </a:extLst>
          </p:cNvPr>
          <p:cNvGraphicFramePr>
            <a:graphicFrameLocks noGrp="1"/>
          </p:cNvGraphicFramePr>
          <p:nvPr/>
        </p:nvGraphicFramePr>
        <p:xfrm>
          <a:off x="160020" y="2298759"/>
          <a:ext cx="8686800" cy="3325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864">
                  <a:extLst>
                    <a:ext uri="{9D8B030D-6E8A-4147-A177-3AD203B41FA5}">
                      <a16:colId xmlns:a16="http://schemas.microsoft.com/office/drawing/2014/main" val="2194728989"/>
                    </a:ext>
                  </a:extLst>
                </a:gridCol>
                <a:gridCol w="1913723">
                  <a:extLst>
                    <a:ext uri="{9D8B030D-6E8A-4147-A177-3AD203B41FA5}">
                      <a16:colId xmlns:a16="http://schemas.microsoft.com/office/drawing/2014/main" val="1427717342"/>
                    </a:ext>
                  </a:extLst>
                </a:gridCol>
                <a:gridCol w="712955">
                  <a:extLst>
                    <a:ext uri="{9D8B030D-6E8A-4147-A177-3AD203B41FA5}">
                      <a16:colId xmlns:a16="http://schemas.microsoft.com/office/drawing/2014/main" val="1718654221"/>
                    </a:ext>
                  </a:extLst>
                </a:gridCol>
                <a:gridCol w="2077259">
                  <a:extLst>
                    <a:ext uri="{9D8B030D-6E8A-4147-A177-3AD203B41FA5}">
                      <a16:colId xmlns:a16="http://schemas.microsoft.com/office/drawing/2014/main" val="1537146628"/>
                    </a:ext>
                  </a:extLst>
                </a:gridCol>
                <a:gridCol w="686956">
                  <a:extLst>
                    <a:ext uri="{9D8B030D-6E8A-4147-A177-3AD203B41FA5}">
                      <a16:colId xmlns:a16="http://schemas.microsoft.com/office/drawing/2014/main" val="931269033"/>
                    </a:ext>
                  </a:extLst>
                </a:gridCol>
                <a:gridCol w="1945043">
                  <a:extLst>
                    <a:ext uri="{9D8B030D-6E8A-4147-A177-3AD203B41FA5}">
                      <a16:colId xmlns:a16="http://schemas.microsoft.com/office/drawing/2014/main" val="477617004"/>
                    </a:ext>
                  </a:extLst>
                </a:gridCol>
              </a:tblGrid>
              <a:tr h="9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Estoque de   contencioso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Estoque total em junho/2022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Favorável ou parcialmente favorável ao fisco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Desfavoráveis          ao fisco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016830430"/>
                  </a:ext>
                </a:extLst>
              </a:tr>
              <a:tr h="412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Seções 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837.703.664.457,00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69,48%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582.019.068.390,77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30,52%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255.667.158.392,28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386934450"/>
                  </a:ext>
                </a:extLst>
              </a:tr>
              <a:tr h="432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CSRF 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215.086.265.165,00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83,39%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179.353.501.873,78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16,61%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35.725.828.643,91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83128298"/>
                  </a:ext>
                </a:extLst>
              </a:tr>
              <a:tr h="392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Totais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1.052.789.929.622,00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761.372.570.264,55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291.392.987.036,18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80138893"/>
                  </a:ext>
                </a:extLst>
              </a:tr>
              <a:tr h="29630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Projeção de desoneração (com regra anterior)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291.392.987.036,18 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659494440"/>
                  </a:ext>
                </a:extLst>
              </a:tr>
              <a:tr h="36780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Projeção de desoneração atual (crédito tributário que será derrubado)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538.539.243.737,70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674450438"/>
                  </a:ext>
                </a:extLst>
              </a:tr>
              <a:tr h="43331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Efeitos do fim do Voto de Qualidade no estoque atual do CARF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R$ 247.146.256.701,52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45342"/>
                  </a:ext>
                </a:extLst>
              </a:tr>
            </a:tbl>
          </a:graphicData>
        </a:graphic>
      </p:graphicFrame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088AEDD-A4BC-1837-FF72-A72971336698}"/>
              </a:ext>
            </a:extLst>
          </p:cNvPr>
          <p:cNvSpPr/>
          <p:nvPr/>
        </p:nvSpPr>
        <p:spPr>
          <a:xfrm>
            <a:off x="6507956" y="5277861"/>
            <a:ext cx="2029538" cy="4037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176249-9DC1-9327-C6F6-3A881F43BBCF}"/>
              </a:ext>
            </a:extLst>
          </p:cNvPr>
          <p:cNvSpPr txBox="1"/>
          <p:nvPr/>
        </p:nvSpPr>
        <p:spPr>
          <a:xfrm>
            <a:off x="68147" y="877357"/>
            <a:ext cx="8961554" cy="5078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PT" sz="2700" b="1" dirty="0"/>
              <a:t>A extinção do voto de qualidade e seus efeitos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02520D0-B5E3-9FC3-B62F-1C356476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" y="2379815"/>
            <a:ext cx="828746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spcBef>
                <a:spcPct val="0"/>
              </a:spcBef>
              <a:buNone/>
            </a:pPr>
            <a:r>
              <a:rPr lang="pt-BR" b="1" dirty="0">
                <a:solidFill>
                  <a:schemeClr val="bg1"/>
                </a:solidFill>
                <a:ea typeface="Calibri" panose="020F0502020204030204" pitchFamily="34" charset="0"/>
              </a:rPr>
              <a:t>Efeitos somente no atual estoque do CARF se a alteração não existisse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F6ADCA8-B364-5454-5E18-E36F0DA821A0}"/>
              </a:ext>
            </a:extLst>
          </p:cNvPr>
          <p:cNvSpPr txBox="1"/>
          <p:nvPr/>
        </p:nvSpPr>
        <p:spPr>
          <a:xfrm>
            <a:off x="41930" y="866845"/>
            <a:ext cx="8961554" cy="5078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PT" sz="2700" b="1" dirty="0"/>
              <a:t>A extinção do voto de qualidade e seus efeitos</a:t>
            </a:r>
          </a:p>
        </p:txBody>
      </p:sp>
    </p:spTree>
    <p:extLst>
      <p:ext uri="{BB962C8B-B14F-4D97-AF65-F5344CB8AC3E}">
        <p14:creationId xmlns:p14="http://schemas.microsoft.com/office/powerpoint/2010/main" val="243688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810A-DA51-C3A5-4603-B1D3E6E4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9" y="877356"/>
            <a:ext cx="8789670" cy="697230"/>
          </a:xfrm>
        </p:spPr>
        <p:txBody>
          <a:bodyPr/>
          <a:lstStyle/>
          <a:p>
            <a:pPr algn="ctr"/>
            <a:r>
              <a:rPr lang="pt-BR" dirty="0"/>
              <a:t> 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10A522-4393-BF1B-F871-61158B36D7CF}"/>
              </a:ext>
            </a:extLst>
          </p:cNvPr>
          <p:cNvSpPr txBox="1">
            <a:spLocks/>
          </p:cNvSpPr>
          <p:nvPr/>
        </p:nvSpPr>
        <p:spPr>
          <a:xfrm>
            <a:off x="326025" y="1008477"/>
            <a:ext cx="7378754" cy="6972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700" b="1" dirty="0">
              <a:solidFill>
                <a:srgbClr val="0070C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1FE068-1B44-0CDC-CFCD-87D5EE1871A7}"/>
              </a:ext>
            </a:extLst>
          </p:cNvPr>
          <p:cNvSpPr txBox="1"/>
          <p:nvPr/>
        </p:nvSpPr>
        <p:spPr>
          <a:xfrm>
            <a:off x="68147" y="877357"/>
            <a:ext cx="8961554" cy="5078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242021"/>
                </a:solidFill>
                <a:latin typeface="Calibri-Bold"/>
              </a:rPr>
              <a:t>       A ineficácia na realização do crédito tributário</a:t>
            </a:r>
          </a:p>
        </p:txBody>
      </p:sp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F4231C54-A8D4-B0DF-D7C9-155AE9F3B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16821" r="9152" b="13278"/>
          <a:stretch/>
        </p:blipFill>
        <p:spPr>
          <a:xfrm>
            <a:off x="7677367" y="877356"/>
            <a:ext cx="1380640" cy="5335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6DD04F-E45C-2F3E-D977-DAE91FFF0BBC}"/>
              </a:ext>
            </a:extLst>
          </p:cNvPr>
          <p:cNvSpPr txBox="1"/>
          <p:nvPr/>
        </p:nvSpPr>
        <p:spPr>
          <a:xfrm>
            <a:off x="185284" y="1574586"/>
            <a:ext cx="8745128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CARF - Quem paga após a Revisão Administrativa?</a:t>
            </a:r>
            <a:endParaRPr lang="pt-B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6E2D860-D861-69CB-263D-F3787D945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891" y="2233613"/>
          <a:ext cx="8608219" cy="350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86288" imgH="1571752" progId="Excel.Sheet.12">
                  <p:embed/>
                </p:oleObj>
              </mc:Choice>
              <mc:Fallback>
                <p:oleObj name="Worksheet" r:id="rId3" imgW="5286288" imgH="157175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6E2D860-D861-69CB-263D-F3787D945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891" y="2233613"/>
                        <a:ext cx="8608219" cy="3504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0D4C8916-A2B2-BD74-3A3D-9A6F094DDBCB}"/>
              </a:ext>
            </a:extLst>
          </p:cNvPr>
          <p:cNvSpPr/>
          <p:nvPr/>
        </p:nvSpPr>
        <p:spPr>
          <a:xfrm>
            <a:off x="7429500" y="3200401"/>
            <a:ext cx="1228725" cy="4114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20AC662-8C43-C5DC-82B7-A58DB026077A}"/>
              </a:ext>
            </a:extLst>
          </p:cNvPr>
          <p:cNvSpPr/>
          <p:nvPr/>
        </p:nvSpPr>
        <p:spPr>
          <a:xfrm>
            <a:off x="7543800" y="5283414"/>
            <a:ext cx="1228725" cy="4546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7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delo de design de mão escrevendo">
  <a:themeElements>
    <a:clrScheme name="Modelo de design de mão escreven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Modelo de design de mão escreven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Modelo de design de mão escreven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mão escreven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mão escreven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mão escreven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mão escreven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de mão escreven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mão escreven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mão escreven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mão escreven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mão escreven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mão escreven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de mão escreven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alização">
  <a:themeElements>
    <a:clrScheme name="Globalizaç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lobalizaç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ólidos Sut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Globalizaç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izaç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izaç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izaç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izaç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izaç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izaç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izaç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izaç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izaç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izaç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izaç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Mão</Template>
  <TotalTime>38634</TotalTime>
  <Words>747</Words>
  <Application>Microsoft Office PowerPoint</Application>
  <PresentationFormat>Apresentação na tela (4:3)</PresentationFormat>
  <Paragraphs>144</Paragraphs>
  <Slides>15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Arial</vt:lpstr>
      <vt:lpstr>Arial</vt:lpstr>
      <vt:lpstr>Arial Narrow</vt:lpstr>
      <vt:lpstr>Calibri</vt:lpstr>
      <vt:lpstr>Calibri Light</vt:lpstr>
      <vt:lpstr>Calibri-Bold</vt:lpstr>
      <vt:lpstr>Google Sans</vt:lpstr>
      <vt:lpstr>Times New Roman</vt:lpstr>
      <vt:lpstr>TimesNewRomanPSMT</vt:lpstr>
      <vt:lpstr>Wingdings</vt:lpstr>
      <vt:lpstr>Modelo de design de mão escrevendo</vt:lpstr>
      <vt:lpstr>Globalização</vt:lpstr>
      <vt:lpstr>Tema do Office</vt:lpstr>
      <vt:lpstr>Worksheet</vt:lpstr>
      <vt:lpstr>Apresentação do PowerPoint</vt:lpstr>
      <vt:lpstr>Outras formas dos super-ricos não pagar Impostos</vt:lpstr>
      <vt:lpstr> A Importância da Administração Tributária para a eficácia do sistema tributário</vt:lpstr>
      <vt:lpstr>   </vt:lpstr>
      <vt:lpstr>  </vt:lpstr>
      <vt:lpstr>  </vt:lpstr>
      <vt:lpstr>        A extinção do voto de qualidade e seus efeitos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Université d'Ottawa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Lettieri Siqueira</dc:creator>
  <cp:keywords>FGV Management</cp:keywords>
  <cp:lastModifiedBy>Clair Maria Hickmann</cp:lastModifiedBy>
  <cp:revision>1035</cp:revision>
  <dcterms:created xsi:type="dcterms:W3CDTF">2004-08-01T20:01:53Z</dcterms:created>
  <dcterms:modified xsi:type="dcterms:W3CDTF">2023-05-10T02:42:27Z</dcterms:modified>
  <cp:category>Aulas</cp:category>
</cp:coreProperties>
</file>