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6" r:id="rId5"/>
    <p:sldId id="270" r:id="rId6"/>
    <p:sldId id="276" r:id="rId7"/>
    <p:sldId id="278" r:id="rId8"/>
    <p:sldId id="279" r:id="rId9"/>
    <p:sldId id="307" r:id="rId10"/>
    <p:sldId id="277" r:id="rId11"/>
    <p:sldId id="268" r:id="rId12"/>
    <p:sldId id="271" r:id="rId13"/>
    <p:sldId id="272" r:id="rId14"/>
    <p:sldId id="305" r:id="rId15"/>
    <p:sldId id="306" r:id="rId16"/>
    <p:sldId id="309" r:id="rId17"/>
    <p:sldId id="310" r:id="rId18"/>
    <p:sldId id="283" r:id="rId19"/>
    <p:sldId id="274" r:id="rId20"/>
    <p:sldId id="284" r:id="rId21"/>
    <p:sldId id="280" r:id="rId22"/>
    <p:sldId id="281" r:id="rId23"/>
    <p:sldId id="282" r:id="rId24"/>
    <p:sldId id="289" r:id="rId25"/>
    <p:sldId id="269" r:id="rId26"/>
    <p:sldId id="263" r:id="rId27"/>
    <p:sldId id="264" r:id="rId28"/>
    <p:sldId id="262" r:id="rId29"/>
    <p:sldId id="285" r:id="rId30"/>
    <p:sldId id="286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265" r:id="rId47"/>
    <p:sldId id="259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740C0-7B3D-4E89-9A13-1A54112452AE}" v="87" dt="2023-08-24T12:06:04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31T18:21:10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1,'1332'0,"-1294"0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6E05D-0D98-4078-B0F9-404354210728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0522-C83B-44E9-8AA3-CB54432E7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3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5947F-22FD-D941-9B9B-15B27C88C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4B1F9A-AC2C-229F-9835-5676EB5F2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0CCC63-FDAB-044A-5414-C02CA765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4BF4-5000-48BB-B7C8-CA970FE3DB40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083A65-A474-8BCA-7E32-D86F9E47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AB6758-5105-B490-2571-C92CB7F7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E97E-A761-4E9D-B448-BB71F105BF0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5AE617-D757-84FF-12AA-B53602AC2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0053A1B-6EE6-B410-BD49-2A68E6E7B9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3D78557-7B3A-4B14-D228-3AEB798FC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5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584FBFE-2429-180D-8C70-8438E14B7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A53E3A-440E-DAC8-8471-6F1A59BC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54DF2B-4591-1CBF-FD78-5EB5F2D30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AAF896-90F3-C6D1-140D-C0670C540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4BF4-5000-48BB-B7C8-CA970FE3DB40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194A61-F1A3-F674-AA35-72851D4B0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8CAD42-22E0-2F23-C840-E882F1574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E97E-A761-4E9D-B448-BB71F105B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17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FEDDAC8-0991-708F-3055-7A3A57817BB1}"/>
              </a:ext>
            </a:extLst>
          </p:cNvPr>
          <p:cNvSpPr txBox="1"/>
          <p:nvPr/>
        </p:nvSpPr>
        <p:spPr>
          <a:xfrm>
            <a:off x="-1" y="2758191"/>
            <a:ext cx="5906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Segurança e Saúde dos Trabalhadores e das Trabalhadoras</a:t>
            </a:r>
          </a:p>
          <a:p>
            <a:endParaRPr lang="pt-BR" sz="5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244587-8C62-3BE9-DDB9-BFF19021F270}"/>
              </a:ext>
            </a:extLst>
          </p:cNvPr>
          <p:cNvSpPr txBox="1"/>
          <p:nvPr/>
        </p:nvSpPr>
        <p:spPr>
          <a:xfrm>
            <a:off x="956604" y="5528180"/>
            <a:ext cx="552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Aspectos gerais do SUS, normas trabalhistas  internacionais e nacionais,  CCT da categoria bancária  </a:t>
            </a:r>
          </a:p>
        </p:txBody>
      </p:sp>
    </p:spTree>
    <p:extLst>
      <p:ext uri="{BB962C8B-B14F-4D97-AF65-F5344CB8AC3E}">
        <p14:creationId xmlns:p14="http://schemas.microsoft.com/office/powerpoint/2010/main" val="194210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179DBEC-39A8-FA57-EA9F-61F14F9C69E3}"/>
              </a:ext>
            </a:extLst>
          </p:cNvPr>
          <p:cNvSpPr txBox="1"/>
          <p:nvPr/>
        </p:nvSpPr>
        <p:spPr>
          <a:xfrm>
            <a:off x="444500" y="1092200"/>
            <a:ext cx="11353800" cy="5444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Organização do SUS – Principais aspectos: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</a:rPr>
              <a:t>a) Descentralização dos serviços de saúde: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princípio que distribuir a responsabilidades entre os três níveis governamentais (União, Estados e Municípios), para uma prestação de serviços com maior eficiência e qualidade , além de uma melhor condição de fiscalização e controle por parte da sociedade.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A descentralização dos serviços de saúde reflete também, a agenda política da Organização Mundial da Saúde e da CEPAL, como instrumento necessário para prestar assistência aos mais pobres mediante a adoção de ações marcadas pela regionalização, hierarquização e integração, com o escopo de minimizar as desigualdades.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8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998012-6E53-6E45-D459-452D875F9428}"/>
              </a:ext>
            </a:extLst>
          </p:cNvPr>
          <p:cNvSpPr txBox="1"/>
          <p:nvPr/>
        </p:nvSpPr>
        <p:spPr>
          <a:xfrm>
            <a:off x="482183" y="989351"/>
            <a:ext cx="11227633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endParaRPr lang="pt-BR" kern="100" dirty="0">
              <a:solidFill>
                <a:srgbClr val="00B05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t-BR" kern="1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b) Definir e implementar SST como política nacional, tendo a responsabilidade tripartida conjunta como princípio basilar quanto a SST;</a:t>
            </a:r>
          </a:p>
          <a:p>
            <a:pPr algn="just">
              <a:spcAft>
                <a:spcPts val="800"/>
              </a:spcAft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b="1" dirty="0">
                <a:effectLst/>
                <a:ea typeface="Calibri" panose="020F0502020204030204" pitchFamily="34" charset="0"/>
              </a:rPr>
              <a:t>Política Nacional de Segurança e Saúde no Trabalho – PNSST, instituída pelo Decreto nº 7.602 de 7 de novembro de 2011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R</a:t>
            </a:r>
            <a:r>
              <a:rPr lang="pt-BR" sz="1800" b="0" i="0" dirty="0">
                <a:effectLst/>
              </a:rPr>
              <a:t>esponsáveis pela implementação e execução da PNSST os Ministérios do Trabalho e Emprego, da Saúde e da Previdência Social, sem prejuízo da participação de outros órgãos e instituições que atuem na </a:t>
            </a:r>
            <a:r>
              <a:rPr lang="pt-BR" sz="1800" b="0" i="0" dirty="0" err="1">
                <a:effectLst/>
              </a:rPr>
              <a:t>area</a:t>
            </a:r>
            <a:r>
              <a:rPr lang="pt-BR" sz="1800" b="0" i="0" dirty="0">
                <a:effectLst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0" i="0" dirty="0">
                <a:effectLst/>
              </a:rPr>
              <a:t>A gestão participativa da PNSST cabe à Comissão Tripartite de Saúde e Segurança no Trabalho – CTSST que é constituída paritariamente por representantes do governo, trabalhadores e empregadores, conforme ato conjunto dos Ministros de Estado do Trabalho e Emprego, da Saúde e da Previdência Social.</a:t>
            </a:r>
            <a:endParaRPr lang="pt-BR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>
              <a:solidFill>
                <a:srgbClr val="4D5156"/>
              </a:solidFill>
            </a:endParaRPr>
          </a:p>
          <a:p>
            <a:endParaRPr lang="pt-BR" dirty="0">
              <a:solidFill>
                <a:srgbClr val="4D5156"/>
              </a:solidFill>
            </a:endParaRPr>
          </a:p>
          <a:p>
            <a:endParaRPr lang="pt-BR" dirty="0">
              <a:solidFill>
                <a:srgbClr val="4D5156"/>
              </a:solidFill>
            </a:endParaRPr>
          </a:p>
          <a:p>
            <a:endParaRPr lang="pt-BR" dirty="0">
              <a:solidFill>
                <a:srgbClr val="4D5156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205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A6F5FA-FE73-9138-B892-0091A8B1DEA3}"/>
              </a:ext>
            </a:extLst>
          </p:cNvPr>
          <p:cNvSpPr txBox="1"/>
          <p:nvPr/>
        </p:nvSpPr>
        <p:spPr>
          <a:xfrm>
            <a:off x="554636" y="1184223"/>
            <a:ext cx="11242623" cy="4481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</a:t>
            </a:r>
            <a:r>
              <a:rPr lang="pt-BR" b="1" dirty="0"/>
              <a:t>Comissão tripartite paritária permanente - </a:t>
            </a:r>
            <a:r>
              <a:rPr lang="pt-BR" b="1" i="0" dirty="0">
                <a:effectLst/>
              </a:rPr>
              <a:t>instituída pela Portaria n.º 393, de 09 de abril de 1996.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4D5156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Elaboração das normas regulamentadoras – 38 Normas Regulamentadoras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effectLst/>
              </a:rPr>
              <a:t> Comissão Tripartite Paritária Permanente (CTPP) é o fórum oficial do governo federal responsável por discutir temas referentes à segurança e à saúde no trabalho, em especial as Normas Regulamentadoras (</a:t>
            </a:r>
            <a:r>
              <a:rPr lang="pt-BR" b="0" i="0" dirty="0" err="1">
                <a:effectLst/>
              </a:rPr>
              <a:t>NRs</a:t>
            </a:r>
            <a:r>
              <a:rPr lang="pt-BR" b="0" i="0" dirty="0">
                <a:effectLst/>
              </a:rPr>
              <a:t>), tendo como competência principal estimular o diálogo social com vistas a melhorar as condições e o meio ambiente do trabalho. 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923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FC03A08-E0E1-B598-683E-CB5DCB0D51C8}"/>
              </a:ext>
            </a:extLst>
          </p:cNvPr>
          <p:cNvSpPr/>
          <p:nvPr/>
        </p:nvSpPr>
        <p:spPr>
          <a:xfrm>
            <a:off x="263574" y="1606115"/>
            <a:ext cx="5691266" cy="4481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6A17977-2BCC-C307-BE81-9BE99141935A}"/>
              </a:ext>
            </a:extLst>
          </p:cNvPr>
          <p:cNvSpPr/>
          <p:nvPr/>
        </p:nvSpPr>
        <p:spPr>
          <a:xfrm>
            <a:off x="6237160" y="1606114"/>
            <a:ext cx="5691266" cy="44813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Trabalhadores: 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Centrais com o maior número de sindicatos filiados :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CUT ( duas representações)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Força Sindical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Nova Central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UGT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CT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C0FC10-048E-0126-E460-CFE54BFAC647}"/>
              </a:ext>
            </a:extLst>
          </p:cNvPr>
          <p:cNvSpPr txBox="1"/>
          <p:nvPr/>
        </p:nvSpPr>
        <p:spPr>
          <a:xfrm>
            <a:off x="263574" y="1766807"/>
            <a:ext cx="5691266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Empregadores: 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pt-B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onfederações empresariais com maior número de sindicatos filiados :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CNI  - Confederação Nacional da Indústria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CNA – Confederação Nacional da Agricultura e Pecuária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CNTur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Confederação Nacional do Turismo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CNTransporte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CNSaúde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endParaRPr lang="pt-B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CNC – Confederação N. do Comércio 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CNTA –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N. dos Transportadores Autônomos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4ECBAC7-EF7C-8033-AFD7-53AF27777E7A}"/>
              </a:ext>
            </a:extLst>
          </p:cNvPr>
          <p:cNvSpPr txBox="1"/>
          <p:nvPr/>
        </p:nvSpPr>
        <p:spPr>
          <a:xfrm>
            <a:off x="2661834" y="971770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Composição da CTPP</a:t>
            </a:r>
          </a:p>
        </p:txBody>
      </p:sp>
    </p:spTree>
    <p:extLst>
      <p:ext uri="{BB962C8B-B14F-4D97-AF65-F5344CB8AC3E}">
        <p14:creationId xmlns:p14="http://schemas.microsoft.com/office/powerpoint/2010/main" val="167714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82F3596-CE3B-60DC-8EA5-0E2A9071A56E}"/>
              </a:ext>
            </a:extLst>
          </p:cNvPr>
          <p:cNvSpPr txBox="1"/>
          <p:nvPr/>
        </p:nvSpPr>
        <p:spPr>
          <a:xfrm>
            <a:off x="2896850" y="1261884"/>
            <a:ext cx="6093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Composição da CTPP – governo </a:t>
            </a:r>
          </a:p>
          <a:p>
            <a:pPr algn="ctr"/>
            <a:endParaRPr lang="pt-BR" sz="1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73A64D-45F5-3E52-9F81-E30297B161B3}"/>
              </a:ext>
            </a:extLst>
          </p:cNvPr>
          <p:cNvSpPr txBox="1"/>
          <p:nvPr/>
        </p:nvSpPr>
        <p:spPr>
          <a:xfrm>
            <a:off x="1603949" y="2000548"/>
            <a:ext cx="8214608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3 membros do Ministério do Trabalho e Emprego 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1 membro da Fundação Jorge </a:t>
            </a:r>
            <a:r>
              <a:rPr lang="pt-BR" dirty="0" err="1"/>
              <a:t>Duprat</a:t>
            </a:r>
            <a:r>
              <a:rPr lang="pt-BR" dirty="0"/>
              <a:t> Figueiredo – </a:t>
            </a:r>
            <a:r>
              <a:rPr lang="pt-BR" dirty="0" err="1"/>
              <a:t>FundaCentro</a:t>
            </a:r>
            <a:r>
              <a:rPr lang="pt-BR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1 membro do Ministério do Desenvolvimento, Indústria, Comércio  e Serviços 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1 membro do Ministério da Previdência;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1 membro do Ministério da Saúde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4152B0-5AE6-D10D-7A48-A25CEDEE512A}"/>
              </a:ext>
            </a:extLst>
          </p:cNvPr>
          <p:cNvSpPr txBox="1"/>
          <p:nvPr/>
        </p:nvSpPr>
        <p:spPr>
          <a:xfrm>
            <a:off x="1603950" y="4691920"/>
            <a:ext cx="821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Ministério Público do Trabalho </a:t>
            </a:r>
            <a:r>
              <a:rPr lang="pt-BR" dirty="0"/>
              <a:t>– órgão fiscalizador </a:t>
            </a:r>
          </a:p>
        </p:txBody>
      </p:sp>
    </p:spTree>
    <p:extLst>
      <p:ext uri="{BB962C8B-B14F-4D97-AF65-F5344CB8AC3E}">
        <p14:creationId xmlns:p14="http://schemas.microsoft.com/office/powerpoint/2010/main" val="177112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44DB20-0193-C08A-BD97-81C6EE1028B5}"/>
              </a:ext>
            </a:extLst>
          </p:cNvPr>
          <p:cNvSpPr txBox="1"/>
          <p:nvPr/>
        </p:nvSpPr>
        <p:spPr>
          <a:xfrm>
            <a:off x="674556" y="1274164"/>
            <a:ext cx="111976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pt-BR" sz="18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Estabelecer mecanismos de fiscalização sobre a aplicação da legislação quanto a SST;</a:t>
            </a:r>
            <a:endParaRPr lang="pt-BR" sz="1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-    Ministério do Trabalho – auditores fiscais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t-BR" dirty="0"/>
              <a:t>Ministério Público do trabalho – auditores e procuradores do trabalho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pt-BR" dirty="0"/>
              <a:t>Justiça do Trabalho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/>
              <a:t>    jurisprudências consolidadas 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/>
              <a:t>Súmula 443 do TST : </a:t>
            </a:r>
            <a:r>
              <a:rPr lang="pt-BR" b="0" i="0" dirty="0">
                <a:effectLst/>
              </a:rPr>
              <a:t>DISPENSA DISCRIMINATÓRIA. PRESUNÇÃO. EMPREGADO PORTADOR DE DOENÇA GRAVE. ESTIGMA OU PRECONCEITO. DIREITO À REINTEGRAÇÃO. Presume-se discriminatória a despedida de empregado portador do vírus HIV ou de outra doença grave que suscite estigma ou preconceito. Inválido o ato, o empregado tem direito à reintegração no emprego. </a:t>
            </a:r>
            <a:r>
              <a:rPr lang="pt-BR" b="0" i="0" dirty="0" err="1">
                <a:effectLst/>
              </a:rPr>
              <a:t>Res</a:t>
            </a:r>
            <a:r>
              <a:rPr lang="pt-BR" b="0" i="0" dirty="0">
                <a:effectLst/>
              </a:rPr>
              <a:t>. 185/2012, DEJT divulgado em 25, 26 e 27.09.2012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32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64F78C2-76B1-3777-0D62-A13F6032B27A}"/>
              </a:ext>
            </a:extLst>
          </p:cNvPr>
          <p:cNvSpPr txBox="1"/>
          <p:nvPr/>
        </p:nvSpPr>
        <p:spPr>
          <a:xfrm>
            <a:off x="269823" y="1109272"/>
            <a:ext cx="11452485" cy="483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kern="1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pt-BR" sz="1800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Estabelecer medidas preventivas e de promoção de SST dentro das empresas, explicitando obrigações e responsabilidades para os empregadores e direitos e deveres para os trabalhadores;</a:t>
            </a:r>
          </a:p>
          <a:p>
            <a:pPr algn="just">
              <a:spcAft>
                <a:spcPts val="800"/>
              </a:spcAft>
            </a:pPr>
            <a:endParaRPr lang="pt-BR" sz="1800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CIPA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A comissão Interna de Prevenção de Acidentes e </a:t>
            </a:r>
            <a:r>
              <a:rPr lang="pt-BR" b="1" dirty="0"/>
              <a:t>Assédios</a:t>
            </a:r>
            <a:r>
              <a:rPr lang="pt-BR" dirty="0"/>
              <a:t> - CIPA - tem como objetivo a prevenção de acidentes,  doenças e assédios decorrentes do trabalho, de modo a tornar compatível permanentemente o trabalho com a preservação da vida e a promoção da saúde do trabalhador.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Composta de representantes do empregador e dos empregados.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SESMT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b="0" i="0" dirty="0">
                <a:effectLst/>
              </a:rPr>
              <a:t>Os Serviços Especializados em Segurança e em Medicina do Trabalho - SESMT têm a finalidade de promover a saúde e proteger a integridade do trabalhador no local de trabalho. Suas regras de constituição e funcionamento encontram-se previstas na Norma Regulamentadora de Segurança e Saúde no Trabalho n.º 4 – NR 4.</a:t>
            </a:r>
            <a:endParaRPr lang="pt-BR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6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6E19E7-8ED0-11F3-3B82-7384A1DC8924}"/>
              </a:ext>
            </a:extLst>
          </p:cNvPr>
          <p:cNvSpPr txBox="1"/>
          <p:nvPr/>
        </p:nvSpPr>
        <p:spPr>
          <a:xfrm>
            <a:off x="434716" y="839449"/>
            <a:ext cx="11272602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Implementação de serviços de medicina do trabalho para todo os trabalhadores;</a:t>
            </a:r>
            <a:endParaRPr lang="pt-BR" sz="18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ea typeface="Times New Roman" panose="02020603050405020304" pitchFamily="18" charset="0"/>
              </a:rPr>
              <a:t>PORTARIA GM Nº 1679 DE 19 DE SETEMBRO DE 2002. Dispõe sobre a estruturação da rede nacional de atenção integral à saúde do trabalhador no SUS e dá outras providências.,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ea typeface="Times New Roman" panose="02020603050405020304" pitchFamily="18" charset="0"/>
              </a:rPr>
              <a:t>Implementação dos CEREST</a:t>
            </a:r>
          </a:p>
          <a:p>
            <a:pPr algn="just"/>
            <a:r>
              <a:rPr lang="pt-BR" sz="1800" dirty="0">
                <a:effectLst/>
                <a:ea typeface="Times New Roman" panose="02020603050405020304" pitchFamily="18" charset="0"/>
              </a:rPr>
              <a:t>Art.8º Definir que, considerado o estágio atual de desenvolvimento do processo de regionalização do SUS, a diversidade das características populacionais, as diferenças regionais quanto aos riscos presentes nos processos de produção e o respectivo perfil epidemiológico, deverão ser implantados, no período de 2002/2004, 130 Centros de Referência em Saúde do Trabalhador.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b="0" i="0" dirty="0">
                <a:effectLst/>
                <a:latin typeface="Palanquin" panose="020B0004020203020204" pitchFamily="34" charset="0"/>
              </a:rPr>
              <a:t>Os Centros de Referência em Saúde do Trabalhador (</a:t>
            </a:r>
            <a:r>
              <a:rPr lang="pt-BR" b="0" i="0" dirty="0" err="1">
                <a:effectLst/>
                <a:latin typeface="Palanquin" panose="020B0004020203020204" pitchFamily="34" charset="0"/>
              </a:rPr>
              <a:t>Cerest</a:t>
            </a:r>
            <a:r>
              <a:rPr lang="pt-BR" b="0" i="0" dirty="0">
                <a:effectLst/>
                <a:latin typeface="Palanquin" panose="020B0004020203020204" pitchFamily="34" charset="0"/>
              </a:rPr>
              <a:t>) promovem ações para melhorar as condições de trabalho e a qualidade de vida do trabalhador por meio da prevenção e vigilância.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98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ED7880-0B59-9A92-B2BF-323EB4B5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67" y="945685"/>
            <a:ext cx="4866644" cy="54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7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35A1F6-46EC-A0B3-A9DF-DA54CAE1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8" y="1047070"/>
            <a:ext cx="5336498" cy="51743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4ADD8C7-CDF8-174D-0697-E81D1C4A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47070"/>
            <a:ext cx="5477917" cy="485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2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2EE2A6F-60BB-56E3-F90A-A543223A4539}"/>
              </a:ext>
            </a:extLst>
          </p:cNvPr>
          <p:cNvSpPr txBox="1"/>
          <p:nvPr/>
        </p:nvSpPr>
        <p:spPr>
          <a:xfrm>
            <a:off x="811238" y="1484025"/>
            <a:ext cx="10569523" cy="277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“A boa saúde não começa em hospitais e clínicas; ela inicia em nossas casas e nos nossos bairros, nos alimentos que comemos, no ar que respiramos, na segurança de nossas ruas, sendo que, um dos principais indicadores de expectativa de vida é o código postal, vez que, grande parte daquilo que nos mantém saudáveis tem a ver com nosso ambiente social”.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David </a:t>
            </a:r>
            <a:r>
              <a:rPr lang="pt-B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Stuckeler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  Sanjai </a:t>
            </a:r>
            <a:r>
              <a:rPr lang="pt-B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Basu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Economia Desumana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2" descr="A Crise Simbólica do Mundo Atual - Revista Esfinge">
            <a:extLst>
              <a:ext uri="{FF2B5EF4-FFF2-40B4-BE49-F238E27FC236}">
                <a16:creationId xmlns:a16="http://schemas.microsoft.com/office/drawing/2014/main" id="{83B4C383-A13A-C8E4-FF63-A8CF01BD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38" y="3570978"/>
            <a:ext cx="4755777" cy="25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28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0909FB-5ECB-5286-00A2-A1102FBF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2" y="929052"/>
            <a:ext cx="5486401" cy="53568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A46A0A-8649-3630-E7F3-E66BF79A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592" y="1021480"/>
            <a:ext cx="6270408" cy="51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7006656-2DF0-EA04-5779-DE86E2FB1A4D}"/>
              </a:ext>
            </a:extLst>
          </p:cNvPr>
          <p:cNvSpPr txBox="1"/>
          <p:nvPr/>
        </p:nvSpPr>
        <p:spPr>
          <a:xfrm>
            <a:off x="924393" y="1120676"/>
            <a:ext cx="10343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Mudança na organização do trabalho </a:t>
            </a:r>
          </a:p>
          <a:p>
            <a:endParaRPr lang="pt-BR" dirty="0"/>
          </a:p>
          <a:p>
            <a:r>
              <a:rPr lang="pt-BR" dirty="0"/>
              <a:t>- Capitalismos – busca contínua pela diminuição dos custos de produção Custo do trabalho</a:t>
            </a:r>
          </a:p>
          <a:p>
            <a:endParaRPr lang="pt-BR" dirty="0"/>
          </a:p>
          <a:p>
            <a:r>
              <a:rPr lang="pt-BR" dirty="0"/>
              <a:t> - Mudança de paradigma : sociedade disciplinar (negatividade) x sociedade de desempenho (positividade)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Picture 4" descr="Desafios para educação face às mudanças na vida e na humanidade - Vida  Cristã - Franciscanos Vida Cristã - Província Franciscana da Imaculada  Conceição do Brasil - OFM">
            <a:extLst>
              <a:ext uri="{FF2B5EF4-FFF2-40B4-BE49-F238E27FC236}">
                <a16:creationId xmlns:a16="http://schemas.microsoft.com/office/drawing/2014/main" id="{5F87018C-02AE-F07F-D5C4-02F265CB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29" y="3274838"/>
            <a:ext cx="4940674" cy="26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87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895A3BF8-FF50-2FBA-5416-E0920DAB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760" y="850602"/>
            <a:ext cx="7075357" cy="55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5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C519A8E-CC3D-A567-6A2D-D5B50E49B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83" y="1015188"/>
            <a:ext cx="7883044" cy="50743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7C1D8BA2-5550-FB60-14D5-F78800F15C2B}"/>
                  </a:ext>
                </a:extLst>
              </p14:cNvPr>
              <p14:cNvContentPartPr/>
              <p14:nvPr/>
            </p14:nvContentPartPr>
            <p14:xfrm>
              <a:off x="9263774" y="3552368"/>
              <a:ext cx="493560" cy="3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7C1D8BA2-5550-FB60-14D5-F78800F15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10134" y="3444728"/>
                <a:ext cx="6012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A90D1E06-3BDF-6127-01AB-08D00DE9FC53}"/>
              </a:ext>
            </a:extLst>
          </p:cNvPr>
          <p:cNvSpPr txBox="1"/>
          <p:nvPr/>
        </p:nvSpPr>
        <p:spPr>
          <a:xfrm>
            <a:off x="299803" y="1053237"/>
            <a:ext cx="3267855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000" dirty="0"/>
              <a:t>Observatório de saúde  segurança no trabalho da OIT</a:t>
            </a:r>
          </a:p>
          <a:p>
            <a:pPr algn="ctr">
              <a:lnSpc>
                <a:spcPct val="200000"/>
              </a:lnSpc>
            </a:pPr>
            <a:r>
              <a:rPr lang="pt-BR" sz="2000" dirty="0"/>
              <a:t>SMARTLAB </a:t>
            </a:r>
          </a:p>
        </p:txBody>
      </p:sp>
    </p:spTree>
    <p:extLst>
      <p:ext uri="{BB962C8B-B14F-4D97-AF65-F5344CB8AC3E}">
        <p14:creationId xmlns:p14="http://schemas.microsoft.com/office/powerpoint/2010/main" val="300819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C3F4C3-F169-FEA1-E1A8-6A787A23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" y="1147444"/>
            <a:ext cx="12041280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53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6C879D-F53C-323A-C7C1-F98D68A9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1" y="1169233"/>
            <a:ext cx="11536347" cy="47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5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B130EF-00D3-184A-E512-3997AE961F3E}"/>
              </a:ext>
            </a:extLst>
          </p:cNvPr>
          <p:cNvSpPr txBox="1"/>
          <p:nvPr/>
        </p:nvSpPr>
        <p:spPr>
          <a:xfrm>
            <a:off x="314793" y="1034322"/>
            <a:ext cx="11527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Legislação trabalhista:</a:t>
            </a:r>
          </a:p>
          <a:p>
            <a:r>
              <a:rPr lang="pt-BR" dirty="0"/>
              <a:t>                          Constituição Federal :                                                                       Consolidação das Leis do Trabalho – CLT: </a:t>
            </a:r>
          </a:p>
          <a:p>
            <a:endParaRPr lang="pt-BR" dirty="0"/>
          </a:p>
          <a:p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3" name="Picture 2" descr="Polo">
            <a:extLst>
              <a:ext uri="{FF2B5EF4-FFF2-40B4-BE49-F238E27FC236}">
                <a16:creationId xmlns:a16="http://schemas.microsoft.com/office/drawing/2014/main" id="{A2FF6768-8336-7C6F-A06B-FACD86C7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0" y="841843"/>
            <a:ext cx="11717311" cy="54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F25602C-58D6-D236-E26D-ED61925EAF8B}"/>
              </a:ext>
            </a:extLst>
          </p:cNvPr>
          <p:cNvSpPr txBox="1"/>
          <p:nvPr/>
        </p:nvSpPr>
        <p:spPr>
          <a:xfrm>
            <a:off x="314793" y="1768840"/>
            <a:ext cx="5486400" cy="427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0" i="0" dirty="0">
                <a:effectLst/>
              </a:rPr>
              <a:t>Art. 6º São direitos sociais a educação, a saúde, a alimentação, o trabalho, a moradia, o transporte, o lazer, a segurança, a previdência social, a proteção à maternidade e à infância, a assistência aos desamparados, na forma desta Constituição.  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7  São direitos dos trabalhadores urbanos e rurais</a:t>
            </a:r>
          </a:p>
          <a:p>
            <a:pPr algn="just"/>
            <a:r>
              <a:rPr lang="pt-BR" b="0" i="0" dirty="0">
                <a:effectLst/>
              </a:rPr>
              <a:t> XXII - redução dos riscos inerentes ao trabalho, por meio de normas de saúde, higiene e segurança;</a:t>
            </a:r>
          </a:p>
          <a:p>
            <a:pPr algn="just"/>
            <a:endParaRPr lang="pt-BR" dirty="0"/>
          </a:p>
          <a:p>
            <a:pPr algn="just"/>
            <a:r>
              <a:rPr lang="pt-BR" b="0" i="0" dirty="0">
                <a:effectLst/>
              </a:rPr>
              <a:t>Artigo 196. A saúde é direito de todos e dever do Estado, garantido mediante políticas sociais e econômicas que visem à redução do risco de doença e de outros agravos e ao acesso universal e igualitário às ações e serviços para sua promoção, proteção e recuperação.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FA9ABC-79D9-29F6-6B47-BE41FADBCC55}"/>
              </a:ext>
            </a:extLst>
          </p:cNvPr>
          <p:cNvSpPr txBox="1"/>
          <p:nvPr/>
        </p:nvSpPr>
        <p:spPr>
          <a:xfrm>
            <a:off x="5906125" y="1768840"/>
            <a:ext cx="597108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</a:rPr>
              <a:t>Da segurança e da medicina do trabalho </a:t>
            </a:r>
          </a:p>
          <a:p>
            <a:r>
              <a:rPr lang="pt-BR" dirty="0">
                <a:solidFill>
                  <a:srgbClr val="000000"/>
                </a:solidFill>
              </a:rPr>
              <a:t>Seção I </a:t>
            </a:r>
            <a:r>
              <a:rPr lang="pt-BR" b="0" i="0" dirty="0">
                <a:solidFill>
                  <a:srgbClr val="000000"/>
                </a:solidFill>
                <a:effectLst/>
              </a:rPr>
              <a:t>Artigos 154 a 201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0000"/>
                </a:solidFill>
              </a:rPr>
              <a:t>CIPA – Comissão interna de prevenção de acidentaste e assédio;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0000"/>
                </a:solidFill>
              </a:rPr>
              <a:t>SESMT  : Serviços especializados em segurança e medicina do trabalho dentro das empresas;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0000"/>
                </a:solidFill>
              </a:rPr>
              <a:t>Equipamento de proteção ao trabalho (EPI);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0000"/>
                </a:solidFill>
              </a:rPr>
              <a:t>Medidas de prevenção de medicina do trabalho (exames de admissão, periódico e demissão ) 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0000"/>
                </a:solidFill>
              </a:rPr>
              <a:t>Da edificação ,da iluminação, do conforto térmico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0000"/>
                </a:solidFill>
              </a:rPr>
              <a:t>Das instalações elétricas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0000"/>
                </a:solidFill>
              </a:rPr>
              <a:t>Da movimentação , armazenagem e manuseio de materiais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0000"/>
                </a:solidFill>
              </a:rPr>
              <a:t>Da fiscalização </a:t>
            </a:r>
          </a:p>
          <a:p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30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B130EF-00D3-184A-E512-3997AE961F3E}"/>
              </a:ext>
            </a:extLst>
          </p:cNvPr>
          <p:cNvSpPr txBox="1"/>
          <p:nvPr/>
        </p:nvSpPr>
        <p:spPr>
          <a:xfrm>
            <a:off x="314793" y="1004342"/>
            <a:ext cx="111376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Convenção coletiva de trabalho dos Bancários:</a:t>
            </a:r>
          </a:p>
          <a:p>
            <a:endParaRPr lang="pt-BR" dirty="0"/>
          </a:p>
          <a:p>
            <a:r>
              <a:rPr lang="pt-BR" dirty="0"/>
              <a:t>- Reajuste salarial  - poder de compra do trabalhador e da trabalhadora</a:t>
            </a:r>
          </a:p>
          <a:p>
            <a:endParaRPr lang="pt-BR" dirty="0"/>
          </a:p>
          <a:p>
            <a:r>
              <a:rPr lang="pt-BR" dirty="0"/>
              <a:t>- Limitação da jornada  6h x 8 h e a Gratificação de função – cláusula 11ª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- Adicional de horas extras e descanso semanal remunerado</a:t>
            </a:r>
          </a:p>
          <a:p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5399E2-323C-C96D-3082-18AA8428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3" y="4107305"/>
            <a:ext cx="7606050" cy="20379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FA03B31-64DA-B184-2F69-C67FD37A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3" y="2439121"/>
            <a:ext cx="7342062" cy="11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3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C8A226-F9D4-F2FE-41D9-3FF546151AF4}"/>
              </a:ext>
            </a:extLst>
          </p:cNvPr>
          <p:cNvSpPr txBox="1"/>
          <p:nvPr/>
        </p:nvSpPr>
        <p:spPr>
          <a:xfrm>
            <a:off x="647575" y="948690"/>
            <a:ext cx="113325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  Adicional Noturno – cláusula 9ª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Adicional insalubridade / periculosidade – cláusula 10ª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Auxílio refeição – cláusula 14ª  (programa de alimentação do trabalhador – lei 6321/76)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Auxílio alimentação – cláusula 15 ª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Décima terceiro auxílio alimentação – cláusula 16 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Auxílio Creche / Babá cláusula 17ª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Auxílio filhos com deficiência – cláusula – 18ª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Ausências legais – cláusula 23ª  ( incisos I, II, III e IV do artigo 473 da CLT) :</a:t>
            </a:r>
          </a:p>
          <a:p>
            <a:pPr marL="285750" indent="-285750">
              <a:buFontTx/>
              <a:buChar char="-"/>
            </a:pPr>
            <a:r>
              <a:rPr lang="pt-BR" dirty="0"/>
              <a:t> - 4 dias uteis consecutivos, em caso de falecimento de cônjuge, ascendente, descendente, irmão ou pessoa que, comprovadamente, viva sob a sua dependência econômica;</a:t>
            </a:r>
          </a:p>
          <a:p>
            <a:pPr marL="285750" indent="-285750">
              <a:buFontTx/>
              <a:buChar char="-"/>
            </a:pPr>
            <a:r>
              <a:rPr lang="pt-BR" dirty="0"/>
              <a:t>- 2 dias por ano para levar filho ou dependente menor de idade ao médico, mediante comprovação;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457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E3FEAA-69E5-6EF8-CC13-847A502735A0}"/>
              </a:ext>
            </a:extLst>
          </p:cNvPr>
          <p:cNvSpPr txBox="1"/>
          <p:nvPr/>
        </p:nvSpPr>
        <p:spPr>
          <a:xfrm>
            <a:off x="437213" y="1214203"/>
            <a:ext cx="11317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Folga assiduidade ? – desempenho  x saúde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- Licença maternidade e Licença paternidade – cláusulas 25 e 26 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Estabilidade provisória de emprego  cláusula 27</a:t>
            </a:r>
          </a:p>
          <a:p>
            <a:pPr marL="285750" indent="-285750">
              <a:buFontTx/>
              <a:buChar char="-"/>
            </a:pPr>
            <a:r>
              <a:rPr lang="pt-BR" dirty="0"/>
              <a:t>- maternidade e paternidade – 60 dias </a:t>
            </a:r>
          </a:p>
          <a:p>
            <a:pPr marL="285750" indent="-285750">
              <a:buFontTx/>
              <a:buChar char="-"/>
            </a:pPr>
            <a:r>
              <a:rPr lang="pt-BR" dirty="0"/>
              <a:t>-doença – 60 dias </a:t>
            </a:r>
          </a:p>
          <a:p>
            <a:pPr marL="285750" indent="-285750">
              <a:buFontTx/>
              <a:buChar char="-"/>
            </a:pPr>
            <a:r>
              <a:rPr lang="pt-BR" dirty="0"/>
              <a:t>-acidente  - 12 meses</a:t>
            </a:r>
          </a:p>
          <a:p>
            <a:pPr marL="285750" indent="-285750">
              <a:buFontTx/>
              <a:buChar char="-"/>
            </a:pPr>
            <a:r>
              <a:rPr lang="pt-BR" dirty="0"/>
              <a:t>pré aposentadoria  - de 12 ou 24 meses.</a:t>
            </a:r>
          </a:p>
          <a:p>
            <a:endParaRPr lang="pt-BR" dirty="0"/>
          </a:p>
          <a:p>
            <a:r>
              <a:rPr lang="pt-BR" dirty="0"/>
              <a:t>- Complementação de auxílio – doença previdenciário e auxílio – doença acidentário – cláusula 29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E537CB0-7D87-BBE9-17A3-F6D924EBA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2" y="4676931"/>
            <a:ext cx="7530894" cy="12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4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A22D454-1375-63DD-E102-5C94115E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18" y="1145506"/>
            <a:ext cx="6274489" cy="48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7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A8AE2E-AB4B-12D3-D846-64198E47AD91}"/>
              </a:ext>
            </a:extLst>
          </p:cNvPr>
          <p:cNvSpPr txBox="1"/>
          <p:nvPr/>
        </p:nvSpPr>
        <p:spPr>
          <a:xfrm>
            <a:off x="374704" y="1169232"/>
            <a:ext cx="77649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  - Intervalo para repousou e alimentação – jornada de 6 horas – Cláusula 31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Indenização por morte ou incapacidade decorrente de assalto – cláusula 33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Digitadores – intervalo para descanso – </a:t>
            </a:r>
            <a:r>
              <a:rPr lang="pt-BR" dirty="0" err="1"/>
              <a:t>clásula</a:t>
            </a:r>
            <a:r>
              <a:rPr lang="pt-BR" dirty="0"/>
              <a:t> 39 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r>
              <a:rPr lang="pt-BR" dirty="0"/>
              <a:t>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FBF40E-8279-EEAA-9E9B-19CAF94F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05" y="1907896"/>
            <a:ext cx="7615053" cy="18951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A1B43A-E74D-3F03-6102-B6E387B0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04" y="5026317"/>
            <a:ext cx="8184681" cy="11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8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E89B50-078D-2FFB-6333-5B268686D489}"/>
              </a:ext>
            </a:extLst>
          </p:cNvPr>
          <p:cNvSpPr txBox="1"/>
          <p:nvPr/>
        </p:nvSpPr>
        <p:spPr>
          <a:xfrm>
            <a:off x="539646" y="1199213"/>
            <a:ext cx="10867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Saúde no trabalho:</a:t>
            </a:r>
          </a:p>
          <a:p>
            <a:endParaRPr lang="pt-BR" dirty="0"/>
          </a:p>
          <a:p>
            <a:r>
              <a:rPr lang="pt-BR" dirty="0"/>
              <a:t>CIPA – Comissão Interna de Prevenção de Acidentes (e assédios) – CIPA – cláusula 40 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Exames periódicos específicos cláusula 41</a:t>
            </a:r>
          </a:p>
          <a:p>
            <a:endParaRPr lang="pt-BR" dirty="0"/>
          </a:p>
          <a:p>
            <a:r>
              <a:rPr lang="pt-BR" dirty="0"/>
              <a:t>Assistência médica e hospitalar ao empregado dispensado – Cláusula 42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634063-FD87-6429-1334-D4706171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6" y="2580571"/>
            <a:ext cx="9325706" cy="16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0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5901FD-B861-8E02-6F1D-108F73FFEE33}"/>
              </a:ext>
            </a:extLst>
          </p:cNvPr>
          <p:cNvSpPr txBox="1"/>
          <p:nvPr/>
        </p:nvSpPr>
        <p:spPr>
          <a:xfrm>
            <a:off x="404734" y="1289154"/>
            <a:ext cx="50374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Programa de retorno ao trabalho – cláusula 43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(...)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E2D826-5EC3-11B6-0FAA-15468006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1" y="1676876"/>
            <a:ext cx="11422505" cy="17521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7E2F50C-FBA3-D6DE-0297-32B5F2F29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1" y="4115640"/>
            <a:ext cx="11212643" cy="19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46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692238-4673-D45A-12DA-74A9A3B0FE88}"/>
              </a:ext>
            </a:extLst>
          </p:cNvPr>
          <p:cNvSpPr txBox="1"/>
          <p:nvPr/>
        </p:nvSpPr>
        <p:spPr>
          <a:xfrm>
            <a:off x="629586" y="1049311"/>
            <a:ext cx="110777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Acidentes de Trabalho – cláusula 44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Declaração do último dia trabalhado – DUT – Cláusula 46</a:t>
            </a:r>
          </a:p>
          <a:p>
            <a:endParaRPr lang="pt-BR" dirty="0"/>
          </a:p>
          <a:p>
            <a:r>
              <a:rPr lang="pt-BR" dirty="0"/>
              <a:t>Extensão de vantagens – Relação Homoafetiva – Cláusula 47</a:t>
            </a:r>
          </a:p>
          <a:p>
            <a:endParaRPr lang="pt-BR" dirty="0"/>
          </a:p>
          <a:p>
            <a:r>
              <a:rPr lang="pt-BR" dirty="0"/>
              <a:t>Do repúdio à violência doméstica e familiar contra a mulher – Cláusula 48 </a:t>
            </a:r>
          </a:p>
          <a:p>
            <a:endParaRPr lang="pt-BR" dirty="0"/>
          </a:p>
          <a:p>
            <a:r>
              <a:rPr lang="pt-BR" dirty="0"/>
              <a:t>Do comunicado interno sobre a prevenção à violência doméstica e familiar contra a mulher – cláusula 49</a:t>
            </a:r>
          </a:p>
          <a:p>
            <a:endParaRPr lang="pt-BR" dirty="0"/>
          </a:p>
          <a:p>
            <a:r>
              <a:rPr lang="pt-BR" dirty="0"/>
              <a:t>Do canal de apoio ( a mulher vítima de violência) – cláusula 50 </a:t>
            </a:r>
          </a:p>
          <a:p>
            <a:endParaRPr lang="pt-BR" dirty="0"/>
          </a:p>
          <a:p>
            <a:r>
              <a:rPr lang="pt-BR" dirty="0"/>
              <a:t>Medidas de apoio ( a mulher vítima de violência) cláusula 51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873707-7591-C781-8313-F1C4E2546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5" y="1532779"/>
            <a:ext cx="11187659" cy="11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19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B04ABC-AB69-9A69-68E1-1782339DDA85}"/>
              </a:ext>
            </a:extLst>
          </p:cNvPr>
          <p:cNvSpPr txBox="1"/>
          <p:nvPr/>
        </p:nvSpPr>
        <p:spPr>
          <a:xfrm>
            <a:off x="494675" y="1424065"/>
            <a:ext cx="106626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 participação do sindicato profissional – cláusula 53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Programa de desenvolvimento organizacional para a melhoria contínua das relações de trabalho – adesão voluntária – clausula 60</a:t>
            </a:r>
          </a:p>
          <a:p>
            <a:endParaRPr lang="pt-BR" dirty="0"/>
          </a:p>
          <a:p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8AD792-59AC-E450-4027-1D0A9435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3" y="1873772"/>
            <a:ext cx="10662633" cy="13347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57B7088-6021-86AF-B15E-CC0F64F5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1" y="4052570"/>
            <a:ext cx="10437780" cy="22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E7F502-39AC-EAEE-F15E-019BB368DA5C}"/>
              </a:ext>
            </a:extLst>
          </p:cNvPr>
          <p:cNvSpPr txBox="1"/>
          <p:nvPr/>
        </p:nvSpPr>
        <p:spPr>
          <a:xfrm>
            <a:off x="314793" y="1019331"/>
            <a:ext cx="11092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Mecanismo de prevenção de conflitos no ambiente de trabalho – adesão voluntária  - cláusula 61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29C1AB-0DF6-6577-C27B-3B02C39A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65" y="1507206"/>
            <a:ext cx="8709285" cy="48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85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14F03B-4824-153D-1C84-642F1AA27980}"/>
              </a:ext>
            </a:extLst>
          </p:cNvPr>
          <p:cNvSpPr txBox="1"/>
          <p:nvPr/>
        </p:nvSpPr>
        <p:spPr>
          <a:xfrm>
            <a:off x="329784" y="1154243"/>
            <a:ext cx="112726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Adiantamento emergencial de salário nos períodos transitórios especiais de afastamento por doença – cláusula 65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(...)</a:t>
            </a:r>
          </a:p>
          <a:p>
            <a:endParaRPr lang="pt-BR" dirty="0"/>
          </a:p>
          <a:p>
            <a:r>
              <a:rPr lang="pt-BR" dirty="0"/>
              <a:t>Programa de cultura do trabalhador – vale cultura – cláusula 66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F89DC69-6578-0D30-6C3C-7EC722F1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8" y="1898359"/>
            <a:ext cx="9908498" cy="306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22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0F8415-A6B7-1FA1-4F31-6FA2B0F7DE6B}"/>
              </a:ext>
            </a:extLst>
          </p:cNvPr>
          <p:cNvSpPr txBox="1"/>
          <p:nvPr/>
        </p:nvSpPr>
        <p:spPr>
          <a:xfrm>
            <a:off x="419725" y="1109272"/>
            <a:ext cx="11467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Teletrabalho – cláusula 68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(...)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64431F-EBA8-983C-F017-B23C689F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5" y="1569743"/>
            <a:ext cx="11312732" cy="16355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F32DE84-A83B-04B7-B539-51FB05AA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20" y="3880746"/>
            <a:ext cx="11062741" cy="17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0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2C3BD4-523E-EF34-66AF-F30710CB25F6}"/>
              </a:ext>
            </a:extLst>
          </p:cNvPr>
          <p:cNvSpPr txBox="1"/>
          <p:nvPr/>
        </p:nvSpPr>
        <p:spPr>
          <a:xfrm>
            <a:off x="584616" y="1094282"/>
            <a:ext cx="112875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Teletrabalho:</a:t>
            </a:r>
          </a:p>
          <a:p>
            <a:endParaRPr lang="pt-BR" dirty="0"/>
          </a:p>
          <a:p>
            <a:r>
              <a:rPr lang="pt-BR" dirty="0"/>
              <a:t>Precauções para promoção da saúde e outros disposições – Cláusula 73</a:t>
            </a:r>
          </a:p>
          <a:p>
            <a:endParaRPr lang="pt-BR" dirty="0"/>
          </a:p>
          <a:p>
            <a:r>
              <a:rPr lang="pt-BR" dirty="0"/>
              <a:t>O Banco promoverá orientação a todos os empregados no regime de teletrabalho ou trabalho remoto sobre as medidas destinadas à prevenção de doenças e acidentes do trabalho, por meio físico ou digital à distância, com as seguintes orientações: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FD37C5-AD7C-D1E9-D939-54DA5A32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3" y="3429000"/>
            <a:ext cx="9593703" cy="18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1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068CFC-A2D9-55EC-7CED-D1205844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21" y="1728927"/>
            <a:ext cx="10838962" cy="34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64B7C40-1568-F5BF-DEAE-83023DB8E936}"/>
              </a:ext>
            </a:extLst>
          </p:cNvPr>
          <p:cNvSpPr txBox="1"/>
          <p:nvPr/>
        </p:nvSpPr>
        <p:spPr>
          <a:xfrm>
            <a:off x="254832" y="1004342"/>
            <a:ext cx="116623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Histórico de lutas:</a:t>
            </a:r>
          </a:p>
          <a:p>
            <a:endParaRPr lang="pt-BR" b="1" dirty="0"/>
          </a:p>
          <a:p>
            <a:r>
              <a:rPr lang="pt-BR" b="1" dirty="0"/>
              <a:t>1946 - Conceito de Saúde para a  Organização Mundial de Saúde</a:t>
            </a:r>
          </a:p>
          <a:p>
            <a:endParaRPr lang="pt-BR" dirty="0"/>
          </a:p>
          <a:p>
            <a:r>
              <a:rPr lang="pt-BR" b="0" i="0" dirty="0">
                <a:solidFill>
                  <a:srgbClr val="111111"/>
                </a:solidFill>
                <a:effectLst/>
              </a:rPr>
              <a:t>“saúde deve ser </a:t>
            </a:r>
            <a:r>
              <a:rPr lang="pt-BR" b="1" i="0" dirty="0">
                <a:solidFill>
                  <a:srgbClr val="111111"/>
                </a:solidFill>
                <a:effectLst/>
              </a:rPr>
              <a:t> </a:t>
            </a:r>
            <a:r>
              <a:rPr lang="pt-BR" i="0" dirty="0">
                <a:solidFill>
                  <a:srgbClr val="111111"/>
                </a:solidFill>
                <a:effectLst/>
              </a:rPr>
              <a:t>um estado de completo bem-estar físico, mental e social, e não apenas a ausência de doença ou enfermidade.”</a:t>
            </a:r>
            <a:endParaRPr lang="pt-BR" dirty="0"/>
          </a:p>
          <a:p>
            <a:endParaRPr lang="pt-BR" dirty="0"/>
          </a:p>
          <a:p>
            <a:pPr marL="342900" indent="-342900">
              <a:buAutoNum type="arabicPlain" startAt="1979"/>
            </a:pPr>
            <a:r>
              <a:rPr lang="pt-BR" b="1" dirty="0"/>
              <a:t> – Declaração de Alma – ATA – “Saúde para todos no ano 2000”</a:t>
            </a:r>
          </a:p>
          <a:p>
            <a:endParaRPr lang="pt-BR" sz="1800" dirty="0">
              <a:effectLst/>
            </a:endParaRPr>
          </a:p>
          <a:p>
            <a:r>
              <a:rPr lang="pt-BR" sz="1800" dirty="0">
                <a:effectLst/>
              </a:rPr>
              <a:t>É firmado o compromisso da meta " Saúde para todos no ano 2000" ao mesmo tempo que estabelece que esta possibilidade se dá a partir da estratégia de </a:t>
            </a:r>
            <a:r>
              <a:rPr lang="pt-BR" sz="1800" b="1" dirty="0">
                <a:effectLst/>
              </a:rPr>
              <a:t>"</a:t>
            </a:r>
            <a:r>
              <a:rPr lang="pt-BR" sz="1800" u="sng" dirty="0">
                <a:effectLst/>
              </a:rPr>
              <a:t>atenção primária à </a:t>
            </a:r>
            <a:r>
              <a:rPr lang="pt-BR" sz="1800" u="sng" dirty="0" err="1">
                <a:effectLst/>
              </a:rPr>
              <a:t>saúde“</a:t>
            </a:r>
            <a:r>
              <a:rPr lang="pt-BR" sz="1800" u="sng" dirty="0">
                <a:effectLst/>
              </a:rPr>
              <a:t>.</a:t>
            </a:r>
          </a:p>
          <a:p>
            <a:endParaRPr lang="pt-BR" u="sng" dirty="0"/>
          </a:p>
          <a:p>
            <a:r>
              <a:rPr lang="pt-BR" b="1" dirty="0"/>
              <a:t>1986 Cata de Ottawa – conceito de promoção da saúde: </a:t>
            </a:r>
          </a:p>
          <a:p>
            <a:endParaRPr lang="pt-BR" b="1" dirty="0"/>
          </a:p>
          <a:p>
            <a:r>
              <a:rPr lang="pt-BR" sz="1800" dirty="0">
                <a:effectLst/>
              </a:rPr>
              <a:t>“processo de capacitação da comunidade para atuar na melhoria da sua qualidade de vida e saúde, incluindo uma maior participação no controle desse processo. “</a:t>
            </a:r>
          </a:p>
          <a:p>
            <a:endParaRPr lang="pt-BR" sz="1800" dirty="0">
              <a:effectLst/>
            </a:endParaRPr>
          </a:p>
          <a:p>
            <a:r>
              <a:rPr lang="pt-BR" sz="1800" dirty="0">
                <a:effectLst/>
              </a:rPr>
              <a:t>-pré-requisitos para a promoção da saúde, a paz, educação, habitação, alimentação, renda, ecossistema estável, recursos sustentáveis, justiça social e equidade.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150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EC10CE-EB94-F9C3-2C5A-C146BCDF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10" y="1783830"/>
            <a:ext cx="10330380" cy="28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9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E553167-C7E6-D56C-587F-6DB0D8B1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3" y="1594507"/>
            <a:ext cx="9698636" cy="36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7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3257008-2AB8-6DDE-06BA-2949F570960B}"/>
              </a:ext>
            </a:extLst>
          </p:cNvPr>
          <p:cNvSpPr txBox="1"/>
          <p:nvPr/>
        </p:nvSpPr>
        <p:spPr>
          <a:xfrm>
            <a:off x="422223" y="1019331"/>
            <a:ext cx="113475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</a:p>
          <a:p>
            <a:r>
              <a:rPr lang="pt-BR" dirty="0"/>
              <a:t>Metas – cláusula 87 – Metas e formas de </a:t>
            </a:r>
            <a:r>
              <a:rPr lang="pt-BR"/>
              <a:t>seu acompanhamento 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Sistema de segurança para estabelecimentos financeiros – cláusula 88</a:t>
            </a:r>
          </a:p>
          <a:p>
            <a:endParaRPr lang="pt-BR" dirty="0"/>
          </a:p>
          <a:p>
            <a:r>
              <a:rPr lang="pt-BR" dirty="0"/>
              <a:t>A negociação coletiva e a COVID- 19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F69041-1DB1-DA9E-C29D-A5A88AE4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3" y="1672538"/>
            <a:ext cx="10746920" cy="30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4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16FCEB-79A3-5167-045B-E2E54EB9B7EA}"/>
              </a:ext>
            </a:extLst>
          </p:cNvPr>
          <p:cNvSpPr txBox="1"/>
          <p:nvPr/>
        </p:nvSpPr>
        <p:spPr>
          <a:xfrm>
            <a:off x="344774" y="1034321"/>
            <a:ext cx="114974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effectLst/>
                <a:latin typeface="Calibri" panose="020F0502020204030204" pitchFamily="34" charset="0"/>
              </a:rPr>
              <a:t>Referências: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BR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FILGUEIRAS, Vitor. É tudo novo, de novo: as narrativas sobre grandes mudanças no mundo do trabalho como ferramenta do capital. 1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São Paulo: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Boitempo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2021. </a:t>
            </a:r>
            <a:r>
              <a:rPr lang="pt-BR" sz="1800" dirty="0">
                <a:effectLst/>
                <a:latin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alibri" panose="020F0502020204030204" pitchFamily="34" charset="0"/>
              </a:rPr>
              <a:t>Mapa da desigualdade. </a:t>
            </a:r>
            <a:r>
              <a:rPr lang="pt-BR" dirty="0">
                <a:latin typeface="Calibri" panose="020F0502020204030204" pitchFamily="34" charset="0"/>
              </a:rPr>
              <a:t>Rede Nossa São Paulo: disponível em : </a:t>
            </a:r>
            <a:r>
              <a:rPr lang="pt-BR" sz="1800" dirty="0">
                <a:effectLst/>
                <a:latin typeface="Calibri" panose="020F0502020204030204" pitchFamily="34" charset="0"/>
              </a:rPr>
              <a:t>https://www.nossasaopaulo.org.br/wp-content/uploads/2022/11/Mapa-da-Desigualdade-2022_Tabelas.pdf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PRAUN,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Reestruturação produtiva, saúde e degradação do trabalho. Campinas: Papel Social, 2016. </a:t>
            </a:r>
            <a:endParaRPr lang="pt-BR" dirty="0">
              <a:latin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alibri" panose="020F0502020204030204" pitchFamily="34" charset="0"/>
              </a:rPr>
              <a:t>RABELLO. </a:t>
            </a:r>
            <a:r>
              <a:rPr lang="pt-BR" sz="1800" dirty="0" err="1">
                <a:effectLst/>
                <a:latin typeface="Calibri" panose="020F0502020204030204" pitchFamily="34" charset="0"/>
              </a:rPr>
              <a:t>Lucíola</a:t>
            </a:r>
            <a:r>
              <a:rPr lang="pt-BR" sz="1800" dirty="0">
                <a:effectLst/>
                <a:latin typeface="Calibri" panose="020F0502020204030204" pitchFamily="34" charset="0"/>
              </a:rPr>
              <a:t> Santos, Promoção da Saúde . A construção social de um conceito em perspectiva comparada. Rio de Janeiro: Editora </a:t>
            </a:r>
            <a:r>
              <a:rPr lang="pt-BR" sz="1800" dirty="0" err="1">
                <a:effectLst/>
                <a:latin typeface="Calibri" panose="020F0502020204030204" pitchFamily="34" charset="0"/>
              </a:rPr>
              <a:t>Fiocruz</a:t>
            </a:r>
            <a:r>
              <a:rPr lang="pt-BR" sz="1800" dirty="0">
                <a:effectLst/>
                <a:latin typeface="Calibri" panose="020F0502020204030204" pitchFamily="34" charset="0"/>
              </a:rPr>
              <a:t>, 2010.</a:t>
            </a:r>
            <a:endParaRPr lang="pt-BR" dirty="0">
              <a:latin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effectLst/>
                <a:latin typeface="Calibri" panose="020F0502020204030204" pitchFamily="34" charset="0"/>
              </a:rPr>
              <a:t>HAN, </a:t>
            </a:r>
            <a:r>
              <a:rPr lang="pt-BR" sz="1800" dirty="0" err="1">
                <a:effectLst/>
                <a:latin typeface="Calibri" panose="020F0502020204030204" pitchFamily="34" charset="0"/>
              </a:rPr>
              <a:t>Byung-Chul</a:t>
            </a:r>
            <a:r>
              <a:rPr lang="pt-BR" sz="1800" dirty="0">
                <a:effectLst/>
                <a:latin typeface="Calibri" panose="020F0502020204030204" pitchFamily="34" charset="0"/>
              </a:rPr>
              <a:t>. Sociedade do cansaço; tradução de Ênio Paulo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Gichini</a:t>
            </a:r>
            <a:r>
              <a:rPr lang="pt-BR" dirty="0">
                <a:latin typeface="Calibri" panose="020F0502020204030204" pitchFamily="34" charset="0"/>
              </a:rPr>
              <a:t>. 2ª</a:t>
            </a:r>
            <a:r>
              <a:rPr lang="pt-BR" sz="1800" dirty="0">
                <a:effectLst/>
                <a:latin typeface="Calibri" panose="020F0502020204030204" pitchFamily="34" charset="0"/>
              </a:rPr>
              <a:t> edição ampliada – Petrópolis, RJ: Vozes, 2017.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BR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BR" sz="1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16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288CB1B9-3DBC-BD46-19EC-15922DDFD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" y="0"/>
            <a:ext cx="1218163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D6CB25-2B30-1B38-E045-9ADEBC84B19D}"/>
              </a:ext>
            </a:extLst>
          </p:cNvPr>
          <p:cNvSpPr txBox="1"/>
          <p:nvPr/>
        </p:nvSpPr>
        <p:spPr>
          <a:xfrm>
            <a:off x="3772524" y="2921168"/>
            <a:ext cx="464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OBRIGADA</a:t>
            </a:r>
          </a:p>
          <a:p>
            <a:endParaRPr lang="pt-BR" dirty="0"/>
          </a:p>
          <a:p>
            <a:r>
              <a:rPr lang="pt-BR" dirty="0" err="1"/>
              <a:t>luciana.barretto@lbs.adv.br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2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40838D6-075F-E725-1478-D53FBE0AB289}"/>
              </a:ext>
            </a:extLst>
          </p:cNvPr>
          <p:cNvSpPr txBox="1"/>
          <p:nvPr/>
        </p:nvSpPr>
        <p:spPr>
          <a:xfrm>
            <a:off x="452203" y="1225689"/>
            <a:ext cx="1128759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Calibri" panose="020F0502020204030204" pitchFamily="34" charset="0"/>
              </a:rPr>
              <a:t>2022 – Organização Mundial do Trabalho – OIT</a:t>
            </a:r>
          </a:p>
          <a:p>
            <a:pPr>
              <a:lnSpc>
                <a:spcPct val="150000"/>
              </a:lnSpc>
            </a:pPr>
            <a:endParaRPr lang="pt-BR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</a:rPr>
              <a:t>Reconhece “Saúde e Segurança” como 5º Princípio de direito fundamental no trabalho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liberdade sindical e reconhecimento efetivo do direito de negociação coletiva;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eliminação de todas as formas de trabalho forçado ou obrigatório;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eliminação efetiva do trabalho infantil;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eliminação da discriminação no emprego e na profissão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Saúde e segurança no trabalho</a:t>
            </a:r>
            <a:endParaRPr lang="pt-BR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528D83-5951-DCBF-E9CE-488BB7C32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570" y="4077526"/>
            <a:ext cx="5785227" cy="21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7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DB694A-FEFA-D49C-CADD-65593D35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90" y="858952"/>
            <a:ext cx="7461500" cy="53626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E72F49-4038-D4F1-2172-61BEE6F5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79" y="3418926"/>
            <a:ext cx="3924931" cy="228483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BC96D6-50E9-AB1C-A85D-A985536B3031}"/>
              </a:ext>
            </a:extLst>
          </p:cNvPr>
          <p:cNvSpPr txBox="1"/>
          <p:nvPr/>
        </p:nvSpPr>
        <p:spPr>
          <a:xfrm>
            <a:off x="289810" y="1154243"/>
            <a:ext cx="415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Mapa da desigualdade de São Paulo – 2022   - Rede Nossa São Paulo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População, trabalho, educação, saúde, esportes, acesso digital, direitos humanos...</a:t>
            </a:r>
          </a:p>
        </p:txBody>
      </p:sp>
    </p:spTree>
    <p:extLst>
      <p:ext uri="{BB962C8B-B14F-4D97-AF65-F5344CB8AC3E}">
        <p14:creationId xmlns:p14="http://schemas.microsoft.com/office/powerpoint/2010/main" val="323405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F5CFCE-16A1-161D-8CA7-FF5D9E7C2ACF}"/>
              </a:ext>
            </a:extLst>
          </p:cNvPr>
          <p:cNvSpPr txBox="1"/>
          <p:nvPr/>
        </p:nvSpPr>
        <p:spPr>
          <a:xfrm>
            <a:off x="674557" y="974361"/>
            <a:ext cx="11317574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Organização Mundial do Trabalho -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Ferramentas para a construção a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construção de um ambiente de trabalho saudável e seguro 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Estabelecer um sistema nacional sobre  SST, aprovado pelo legislativo do país;</a:t>
            </a:r>
            <a:endParaRPr lang="pt-BR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Definir e implementar SST como política nacional, tendo a responsabilidade tripartida conjunta como princípio basilar quanto a SST;</a:t>
            </a:r>
            <a:endParaRPr lang="pt-BR" sz="18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pt-BR" sz="1800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Estabelecer mecanismos de fiscalização sobre a aplicação da legislação quanto a SST;</a:t>
            </a:r>
            <a:endParaRPr lang="pt-BR" sz="1800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kern="1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pt-BR" sz="1800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Estabelecer medidas preventivas e de promoção de SST dentro das empresas, explicitando obrigações e responsabilidades para os empregadores e direitos e deveres para os trabalhadores;</a:t>
            </a:r>
            <a:endParaRPr lang="pt-BR" sz="1800" kern="1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Implementação de serviços de medicina do trabalho para todo os trabalhadores;</a:t>
            </a:r>
            <a:endParaRPr lang="pt-BR" sz="1800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875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7C1495-5EA0-DDF3-4EB1-D38A58EEDCF4}"/>
              </a:ext>
            </a:extLst>
          </p:cNvPr>
          <p:cNvSpPr txBox="1"/>
          <p:nvPr/>
        </p:nvSpPr>
        <p:spPr>
          <a:xfrm>
            <a:off x="0" y="854944"/>
            <a:ext cx="9398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Estabelecer um sistema nacional sobre  SST, aprovado pelo legislativo do país</a:t>
            </a:r>
          </a:p>
          <a:p>
            <a:endParaRPr lang="pt-BR" dirty="0"/>
          </a:p>
          <a:p>
            <a:r>
              <a:rPr lang="pt-BR" dirty="0"/>
              <a:t>- </a:t>
            </a:r>
            <a:r>
              <a:rPr lang="pt-BR" b="1" dirty="0"/>
              <a:t>Constituição Federal de 1988 - </a:t>
            </a:r>
          </a:p>
          <a:p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Marco na história do Brasil, passando a garantir </a:t>
            </a: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acesso universal, integral e igualitário aos serviços de saúde no país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sem prejuízo da iniciativa privada permanecer prestando serviço de saúde em caráter complementar ou suplementar, sendo que o artigo 196 da Constituição Federal consagra o direito à saúde não apenas como um direito de todos, mas um dever do Estado.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009A5A-8D4F-2D7E-52A4-223D205410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53302">
            <a:off x="9485740" y="1101392"/>
            <a:ext cx="2810130" cy="28003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FF1BCFE-7244-DDEB-E29A-38933EF355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72230" y="4017897"/>
            <a:ext cx="4179652" cy="22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4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versidade nas empresas e sustentabilidade social">
            <a:extLst>
              <a:ext uri="{FF2B5EF4-FFF2-40B4-BE49-F238E27FC236}">
                <a16:creationId xmlns:a16="http://schemas.microsoft.com/office/drawing/2014/main" id="{96D40E3B-713F-42BC-8C39-0BFD0227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67" y="1160466"/>
            <a:ext cx="6817075" cy="48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EA3B0D2-42E0-5DDE-B326-7339418A8F40}"/>
              </a:ext>
            </a:extLst>
          </p:cNvPr>
          <p:cNvSpPr txBox="1"/>
          <p:nvPr/>
        </p:nvSpPr>
        <p:spPr>
          <a:xfrm>
            <a:off x="259907" y="1079154"/>
            <a:ext cx="5486323" cy="5033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eis nº 8.080/1990 e lei nº 8.142/1990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Bases jurídicas do Sistema Único de Saúde - SUS.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- O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bjetivo a garantia do direito à saúde e </a:t>
            </a:r>
            <a:r>
              <a:rPr lang="pt-BR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proteção individual e coletiva da população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concebendo o acesso aos serviços de saúde de forma individual , além de proteção quanto a agravos sanitários, garantindo os efeitos da saúde coletiva.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58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d467b-74cc-4ded-bfd8-024c393132e6" xsi:nil="true"/>
    <lcf76f155ced4ddcb4097134ff3c332f xmlns="b55f62f9-754d-48b7-b6db-0f85f3198a23">
      <Terms xmlns="http://schemas.microsoft.com/office/infopath/2007/PartnerControls"/>
    </lcf76f155ced4ddcb4097134ff3c332f>
    <Data xmlns="b55f62f9-754d-48b7-b6db-0f85f3198a23" xsi:nil="true"/>
    <Dataehora xmlns="b55f62f9-754d-48b7-b6db-0f85f3198a23" xsi:nil="true"/>
    <Classifica_x00e7__x00e3_o xmlns="b55f62f9-754d-48b7-b6db-0f85f3198a23">Cliente</Classifica_x00e7__x00e3_o>
    <lalalalala xmlns="b55f62f9-754d-48b7-b6db-0f85f3198a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FD03984F6F4B4F95F41439A4A8E145" ma:contentTypeVersion="20" ma:contentTypeDescription="Crie um novo documento." ma:contentTypeScope="" ma:versionID="86c5e7ca0cc0a1be064553444d741079">
  <xsd:schema xmlns:xsd="http://www.w3.org/2001/XMLSchema" xmlns:xs="http://www.w3.org/2001/XMLSchema" xmlns:p="http://schemas.microsoft.com/office/2006/metadata/properties" xmlns:ns2="756d467b-74cc-4ded-bfd8-024c393132e6" xmlns:ns3="b55f62f9-754d-48b7-b6db-0f85f3198a23" targetNamespace="http://schemas.microsoft.com/office/2006/metadata/properties" ma:root="true" ma:fieldsID="f5f07c38c2b788195e1ece8f2500b8c5" ns2:_="" ns3:_="">
    <xsd:import namespace="756d467b-74cc-4ded-bfd8-024c393132e6"/>
    <xsd:import namespace="b55f62f9-754d-48b7-b6db-0f85f3198a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Data" minOccurs="0"/>
                <xsd:element ref="ns3:Classifica_x00e7__x00e3_o" minOccurs="0"/>
                <xsd:element ref="ns3:lalalalal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Dataehor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d467b-74cc-4ded-bfd8-024c393132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8a4d7b6-fd98-4d28-94be-2b8530d4111b}" ma:internalName="TaxCatchAll" ma:showField="CatchAllData" ma:web="756d467b-74cc-4ded-bfd8-024c393132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f62f9-754d-48b7-b6db-0f85f3198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a" ma:index="20" nillable="true" ma:displayName="Data" ma:format="DateTime" ma:internalName="Data">
      <xsd:simpleType>
        <xsd:restriction base="dms:DateTime"/>
      </xsd:simpleType>
    </xsd:element>
    <xsd:element name="Classifica_x00e7__x00e3_o" ma:index="21" nillable="true" ma:displayName="Classificação" ma:default="Cliente" ma:format="RadioButtons" ma:internalName="Classifica_x00e7__x00e3_o">
      <xsd:simpleType>
        <xsd:union memberTypes="dms:Text">
          <xsd:simpleType>
            <xsd:restriction base="dms:Choice">
              <xsd:enumeration value="Cliente"/>
              <xsd:enumeration value="Prospecção"/>
              <xsd:enumeration value="GVDGSVGVGV"/>
              <xsd:enumeration value="Escolha 4"/>
            </xsd:restriction>
          </xsd:simpleType>
        </xsd:union>
      </xsd:simpleType>
    </xsd:element>
    <xsd:element name="lalalalala" ma:index="22" nillable="true" ma:displayName="lalalalala" ma:format="Dropdown" ma:internalName="lalalalala">
      <xsd:simpleType>
        <xsd:union memberTypes="dms:Text">
          <xsd:simpleType>
            <xsd:restriction base="dms:Choice">
              <xsd:enumeration value="Escolha 1"/>
              <xsd:enumeration value="Escolha 2"/>
              <xsd:enumeration value="Escolha 3 "/>
              <xsd:enumeration value="Escolha 4"/>
              <xsd:enumeration value="Escolha 5"/>
              <xsd:enumeration value="Escolha 6"/>
              <xsd:enumeration value="Escolha 7"/>
            </xsd:restriction>
          </xsd:simpleType>
        </xsd:un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Marcações de imagem" ma:readOnly="false" ma:fieldId="{5cf76f15-5ced-4ddc-b409-7134ff3c332f}" ma:taxonomyMulti="true" ma:sspId="3878aac1-e945-4c08-9209-5dc66316c7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ehora" ma:index="27" nillable="true" ma:displayName="Data e hora" ma:format="DateOnly" ma:internalName="Dataehora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A15C18-0B3A-4F3D-B18A-8E9E46532B9C}">
  <ds:schemaRefs>
    <ds:schemaRef ds:uri="756d467b-74cc-4ded-bfd8-024c393132e6"/>
    <ds:schemaRef ds:uri="b55f62f9-754d-48b7-b6db-0f85f3198a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2C650E-3067-48CE-9C6C-7A76390E4C44}">
  <ds:schemaRefs>
    <ds:schemaRef ds:uri="756d467b-74cc-4ded-bfd8-024c393132e6"/>
    <ds:schemaRef ds:uri="b55f62f9-754d-48b7-b6db-0f85f3198a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AE77C82-96A0-4BA3-A76F-C834E5858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13460</TotalTime>
  <Words>2475</Words>
  <Application>Microsoft Office PowerPoint</Application>
  <PresentationFormat>Widescreen</PresentationFormat>
  <Paragraphs>367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Palanquin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Isabelle Macieu Grangeiro | LBS Advogados</dc:creator>
  <cp:lastModifiedBy>Luciana Barretto</cp:lastModifiedBy>
  <cp:revision>4</cp:revision>
  <dcterms:created xsi:type="dcterms:W3CDTF">2023-05-04T14:10:46Z</dcterms:created>
  <dcterms:modified xsi:type="dcterms:W3CDTF">2023-08-24T13:08:01Z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0x01010048FD03984F6F4B4F95F41439A4A8E145</vt:lpwstr>
  </property>
  <property fmtid="{D5CDD505-2E9C-101B-9397-08002B2CF9AE}" pid="3" name="MediaServiceImageTags">
    <vt:lpwstr/>
  </property>
</Properties>
</file>