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87" r:id="rId2"/>
  </p:sldMasterIdLst>
  <p:notesMasterIdLst>
    <p:notesMasterId r:id="rId23"/>
  </p:notesMasterIdLst>
  <p:sldIdLst>
    <p:sldId id="256" r:id="rId3"/>
    <p:sldId id="269" r:id="rId4"/>
    <p:sldId id="282" r:id="rId5"/>
    <p:sldId id="281" r:id="rId6"/>
    <p:sldId id="283" r:id="rId7"/>
    <p:sldId id="794" r:id="rId8"/>
    <p:sldId id="272" r:id="rId9"/>
    <p:sldId id="273" r:id="rId10"/>
    <p:sldId id="287" r:id="rId11"/>
    <p:sldId id="791" r:id="rId12"/>
    <p:sldId id="792" r:id="rId13"/>
    <p:sldId id="793" r:id="rId14"/>
    <p:sldId id="799" r:id="rId15"/>
    <p:sldId id="803" r:id="rId16"/>
    <p:sldId id="797" r:id="rId17"/>
    <p:sldId id="798" r:id="rId18"/>
    <p:sldId id="801" r:id="rId19"/>
    <p:sldId id="802" r:id="rId20"/>
    <p:sldId id="800" r:id="rId21"/>
    <p:sldId id="45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3692" autoAdjust="0"/>
  </p:normalViewPr>
  <p:slideViewPr>
    <p:cSldViewPr snapToGrid="0">
      <p:cViewPr varScale="1">
        <p:scale>
          <a:sx n="68" d="100"/>
          <a:sy n="68" d="100"/>
        </p:scale>
        <p:origin x="306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5791374192664"/>
          <c:y val="5.4938248543467877E-2"/>
          <c:w val="0.70292755847776622"/>
          <c:h val="0.89012350291306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47,0%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0C8-42A7-B426-55578211C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Preta</c:v>
                </c:pt>
                <c:pt idx="1">
                  <c:v>Branca</c:v>
                </c:pt>
                <c:pt idx="2">
                  <c:v>Parda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0.10034837005890451</c:v>
                </c:pt>
                <c:pt idx="1">
                  <c:v>0.42989520803873277</c:v>
                </c:pt>
                <c:pt idx="2">
                  <c:v>0.45855145481958737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C-4AD9-8CDC-9E0A83F0E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283088"/>
        <c:axId val="491916400"/>
      </c:barChart>
      <c:catAx>
        <c:axId val="43528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1916400"/>
        <c:crosses val="autoZero"/>
        <c:auto val="1"/>
        <c:lblAlgn val="ctr"/>
        <c:lblOffset val="100"/>
        <c:noMultiLvlLbl val="0"/>
      </c:catAx>
      <c:valAx>
        <c:axId val="49191640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43528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Mulheres Negras no Mercado de Trabalho (em milhões)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Nº Absoluto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3"/>
                <c:pt idx="0">
                  <c:v>Mulheres Negras Ocupadas</c:v>
                </c:pt>
                <c:pt idx="1">
                  <c:v>Mulheres Negras Desocupadas</c:v>
                </c:pt>
                <c:pt idx="2">
                  <c:v>Mulheres Negras Desalentadas*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22.3</c:v>
                </c:pt>
                <c:pt idx="1">
                  <c:v>3.4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D-4E27-81C8-BC12F6728A2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Total Brasil (mulheres)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3"/>
                <c:pt idx="0">
                  <c:v>Mulheres Negras Ocupadas</c:v>
                </c:pt>
                <c:pt idx="1">
                  <c:v>Mulheres Negras Desocupadas</c:v>
                </c:pt>
                <c:pt idx="2">
                  <c:v>Mulheres Negras Desalentadas*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42.6</c:v>
                </c:pt>
                <c:pt idx="1">
                  <c:v>5.3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1D-4E27-81C8-BC12F6728A2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% do Total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3"/>
                <c:pt idx="0">
                  <c:v>Mulheres Negras Ocupadas</c:v>
                </c:pt>
                <c:pt idx="1">
                  <c:v>Mulheres Negras Desocupadas</c:v>
                </c:pt>
                <c:pt idx="2">
                  <c:v>Mulheres Negras Desalentadas*</c:v>
                </c:pt>
              </c:strCache>
            </c:strRef>
          </c:cat>
          <c:val>
            <c:numRef>
              <c:f>Planilha1!$D$2:$D$5</c:f>
              <c:numCache>
                <c:formatCode>0.0</c:formatCode>
                <c:ptCount val="4"/>
                <c:pt idx="0">
                  <c:v>52.347417840375584</c:v>
                </c:pt>
                <c:pt idx="1">
                  <c:v>64.15094339622641</c:v>
                </c:pt>
                <c:pt idx="2">
                  <c:v>69.565217391304358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1D-4E27-81C8-BC12F6728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1938400"/>
        <c:axId val="1215710032"/>
      </c:barChart>
      <c:catAx>
        <c:axId val="10919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5710032"/>
        <c:crosses val="autoZero"/>
        <c:auto val="1"/>
        <c:lblAlgn val="ctr"/>
        <c:lblOffset val="100"/>
        <c:noMultiLvlLbl val="0"/>
      </c:catAx>
      <c:valAx>
        <c:axId val="12157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193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A76E8-B258-4C87-A39C-4F9F8DBF5AB0}" type="datetimeFigureOut">
              <a:rPr lang="pt-BR" smtClean="0"/>
              <a:t>01/09/2023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B3A80-D344-4A5B-BD9D-A72FFBF4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38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PNAD Contínua/IBGE 2020: 56% da população se declararam negra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B3A80-D344-4A5B-BD9D-A72FFBF4EAB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23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9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0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4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0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71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35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7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25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5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3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0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66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brasil.com.br/tudo-sobre/taxa-selic/" TargetMode="External"/><Relationship Id="rId2" Type="http://schemas.openxmlformats.org/officeDocument/2006/relationships/hyperlink" Target="https://madeusp.com.br/publicacoes/artigos/wp-13-politica-monetaria-e-a-dinamica-de-emprego-por-genero-e-raca-no-brasil/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dieese.org.br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" name="Rectangle 72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Espaço Reservado para Imagem 18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3773D6A2-69F6-F66A-3518-5705477E3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1108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0" name="Rectangle 74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A5F7C10-EC0F-BAC5-5294-502A6D37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582" y="0"/>
            <a:ext cx="10154301" cy="1253419"/>
          </a:xfrm>
        </p:spPr>
        <p:txBody>
          <a:bodyPr anchor="b">
            <a:noAutofit/>
          </a:bodyPr>
          <a:lstStyle/>
          <a:p>
            <a:br>
              <a:rPr lang="pt-BR" sz="3600" dirty="0">
                <a:solidFill>
                  <a:srgbClr val="002060"/>
                </a:solidFill>
              </a:rPr>
            </a:br>
            <a:r>
              <a:rPr lang="pt-BR" sz="3600" dirty="0">
                <a:solidFill>
                  <a:srgbClr val="002060"/>
                </a:solidFill>
              </a:rPr>
              <a:t>RAÇA</a:t>
            </a:r>
            <a:br>
              <a:rPr lang="pt-BR" sz="3600" dirty="0">
                <a:solidFill>
                  <a:srgbClr val="002060"/>
                </a:solidFill>
              </a:rPr>
            </a:br>
            <a:r>
              <a:rPr lang="pt-BR" sz="3600" dirty="0">
                <a:solidFill>
                  <a:srgbClr val="002060"/>
                </a:solidFill>
              </a:rPr>
              <a:t>Igualdade de Oportunidades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822CC5B-D2BA-005E-AB4E-0CC37DCE9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783" y="6124902"/>
            <a:ext cx="9516492" cy="581260"/>
          </a:xfrm>
        </p:spPr>
        <p:txBody>
          <a:bodyPr anchor="t">
            <a:normAutofit fontScale="25000" lnSpcReduction="20000"/>
          </a:bodyPr>
          <a:lstStyle/>
          <a:p>
            <a:pPr algn="l"/>
            <a:r>
              <a:rPr lang="pt-BR" sz="8000" b="1" i="0" dirty="0">
                <a:solidFill>
                  <a:srgbClr val="800000"/>
                </a:solidFill>
                <a:effectLst/>
                <a:latin typeface="fira sans" panose="020B0503050000020004" pitchFamily="34" charset="0"/>
              </a:rPr>
              <a:t>JUNHO de 2023</a:t>
            </a:r>
          </a:p>
          <a:p>
            <a:r>
              <a:rPr lang="pt-BR" sz="1800" b="1" dirty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B701100B-B552-4983-41F6-4853581CC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8" y="6048913"/>
            <a:ext cx="2664522" cy="6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88BB290-6A11-BC2D-6557-91746392014F}"/>
              </a:ext>
            </a:extLst>
          </p:cNvPr>
          <p:cNvSpPr txBox="1"/>
          <p:nvPr/>
        </p:nvSpPr>
        <p:spPr>
          <a:xfrm>
            <a:off x="696214" y="757808"/>
            <a:ext cx="107995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Estimativa das famílias chefiadas por mulheres, segundo cor/raça da chefe de família:  (Brasil – 3o trimestre de 2022)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D9DD28-9CE0-0DF0-75C5-DD1E5B005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2236763"/>
            <a:ext cx="9129932" cy="436098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880399E-8C17-791F-5E9C-E2B3D5EC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214" y="6460166"/>
            <a:ext cx="1674934" cy="3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2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88BB290-6A11-BC2D-6557-91746392014F}"/>
              </a:ext>
            </a:extLst>
          </p:cNvPr>
          <p:cNvSpPr txBox="1"/>
          <p:nvPr/>
        </p:nvSpPr>
        <p:spPr>
          <a:xfrm>
            <a:off x="696214" y="631199"/>
            <a:ext cx="10799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Distribuição percentual das famílias chefiadas por mulheres com filhos, segundo cor/raça do chefe de família e faixa de renda familiar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Brasil - 3o trimestre de 2022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880399E-8C17-791F-5E9C-E2B3D5EC6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214" y="6460166"/>
            <a:ext cx="1674934" cy="3974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EA32CF7-AD64-5121-4DEA-8061DA211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2" y="1983545"/>
            <a:ext cx="9734843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88BB290-6A11-BC2D-6557-91746392014F}"/>
              </a:ext>
            </a:extLst>
          </p:cNvPr>
          <p:cNvSpPr txBox="1"/>
          <p:nvPr/>
        </p:nvSpPr>
        <p:spPr>
          <a:xfrm>
            <a:off x="696214" y="631199"/>
            <a:ext cx="10799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Estimativa do número de mulheres chefes de famílias monoparental e com filhos, segundo condição de atividade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Brasil - 3o trimestre de 2022 (em mil pessoas)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F4A2D3-42BC-0F1F-F5A2-F3957F58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14" y="1946510"/>
            <a:ext cx="7294235" cy="468536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4A8D1A0-F360-E26E-CD6C-08591C3DD5E6}"/>
              </a:ext>
            </a:extLst>
          </p:cNvPr>
          <p:cNvSpPr txBox="1"/>
          <p:nvPr/>
        </p:nvSpPr>
        <p:spPr>
          <a:xfrm>
            <a:off x="7990449" y="2107555"/>
            <a:ext cx="420155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“Entre as ocupadas, uma em cada quatro (25,3%) mulheres chefes de família negras eram empregadas domésticas; 16,6% estavam nos setores de educação, saúde humana e serviços sociais; e 15,1% no comércio. Entre as não negras, 22,3% trabalhavam em educação, saúde humana e serviços sociais; 17,5%, no comércio; e 15,8%, nos serviços domésticos.”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D111301-0E59-818F-F5CB-577295A29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818" y="6113503"/>
            <a:ext cx="1674934" cy="3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F90CB-5897-5E3A-3E72-8F10237B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56558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VIOLÊNCIA COM A POPULAÇÃO NEGRA em 2021</a:t>
            </a:r>
            <a:br>
              <a:rPr lang="pt-BR" dirty="0"/>
            </a:br>
            <a:r>
              <a:rPr lang="pt-BR" dirty="0"/>
              <a:t>(Mulheres negras são a maioria </a:t>
            </a:r>
            <a:br>
              <a:rPr lang="pt-BR" dirty="0"/>
            </a:br>
            <a:r>
              <a:rPr lang="pt-BR" dirty="0"/>
              <a:t>entre as vítimas da violência de gênero)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A45BB7E-7A10-9C48-E0A2-3091728A2336}"/>
              </a:ext>
            </a:extLst>
          </p:cNvPr>
          <p:cNvSpPr/>
          <p:nvPr/>
        </p:nvSpPr>
        <p:spPr>
          <a:xfrm>
            <a:off x="295421" y="6501227"/>
            <a:ext cx="890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Fórum Brasileiro  de Segurança Pública</a:t>
            </a:r>
            <a:endParaRPr lang="pt-BR" sz="1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7F98E1-EEA5-BBEA-0246-EA6F0652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28" y="2038350"/>
            <a:ext cx="7906043" cy="43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F90CB-5897-5E3A-3E72-8F10237B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97618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VIOLÊNCIA COM A POPULAÇÃO NEGRA em 2022</a:t>
            </a:r>
            <a:br>
              <a:rPr lang="pt-BR" dirty="0"/>
            </a:br>
            <a:r>
              <a:rPr lang="pt-BR" dirty="0"/>
              <a:t>(Mulheres negras seguem sendo a maioria </a:t>
            </a:r>
            <a:br>
              <a:rPr lang="pt-BR" dirty="0"/>
            </a:br>
            <a:r>
              <a:rPr lang="pt-BR" dirty="0"/>
              <a:t>entre as vítimas de feminicídio)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DE1E24-F20D-04BF-35A8-B3905A586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244" y="1885950"/>
            <a:ext cx="4839285" cy="44757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A45BB7E-7A10-9C48-E0A2-3091728A2336}"/>
              </a:ext>
            </a:extLst>
          </p:cNvPr>
          <p:cNvSpPr/>
          <p:nvPr/>
        </p:nvSpPr>
        <p:spPr>
          <a:xfrm>
            <a:off x="323557" y="6361655"/>
            <a:ext cx="890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Fórum Brasileiro  de Segurança Pública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9306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8E1E8-7EDC-4677-3434-0CEAA11A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16262"/>
          </a:xfrm>
        </p:spPr>
        <p:txBody>
          <a:bodyPr>
            <a:normAutofit/>
          </a:bodyPr>
          <a:lstStyle/>
          <a:p>
            <a:r>
              <a:rPr lang="pt-BR" sz="2700" b="1" dirty="0"/>
              <a:t>OS Juros altos e seus impactos no desemprego </a:t>
            </a:r>
            <a:br>
              <a:rPr lang="pt-BR" sz="2700" b="1" dirty="0"/>
            </a:br>
            <a:r>
              <a:rPr lang="pt-BR" sz="2700" b="1" dirty="0"/>
              <a:t>por gênero e raça/cor (Estudo da USP - março, 2023)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F314E3C-E2A6-DFD4-3761-8034B8260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2" y="1856295"/>
            <a:ext cx="9101796" cy="314541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ABC907-C84B-ED59-7538-DBF3DB471056}"/>
              </a:ext>
            </a:extLst>
          </p:cNvPr>
          <p:cNvSpPr txBox="1"/>
          <p:nvPr/>
        </p:nvSpPr>
        <p:spPr>
          <a:xfrm>
            <a:off x="2475913" y="5001706"/>
            <a:ext cx="960823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/>
              <a:t>“Em um país marcado pelo seu alto índice de desigualdade social, é fundamental que sejam incluídos no centro do debate os diferentes impactos da taxa de juros na desigualdade, em especial nos diferentes grupos demográficos e regiões do Brasil.  (...) a política monetária não é neutra em termos de gênero e raça, e seus efeitos adversos variam de acordo com os diferentes grupos sociais e regiões”.</a:t>
            </a:r>
          </a:p>
        </p:txBody>
      </p:sp>
    </p:spTree>
    <p:extLst>
      <p:ext uri="{BB962C8B-B14F-4D97-AF65-F5344CB8AC3E}">
        <p14:creationId xmlns:p14="http://schemas.microsoft.com/office/powerpoint/2010/main" val="32000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8E1E8-7EDC-4677-3434-0CEAA11A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16262"/>
          </a:xfrm>
        </p:spPr>
        <p:txBody>
          <a:bodyPr>
            <a:normAutofit/>
          </a:bodyPr>
          <a:lstStyle/>
          <a:p>
            <a:r>
              <a:rPr lang="pt-BR" sz="2700" b="1" dirty="0"/>
              <a:t>OS Juros altos e seus impactos no desemprego </a:t>
            </a:r>
            <a:br>
              <a:rPr lang="pt-BR" sz="2700" b="1" dirty="0"/>
            </a:br>
            <a:r>
              <a:rPr lang="pt-BR" sz="2700" b="1" dirty="0"/>
              <a:t>por gênero e raça/cor (Estudo da USP - março, 2023)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B49722-5AC0-0E7C-28D0-1FFD2A58DEF7}"/>
              </a:ext>
            </a:extLst>
          </p:cNvPr>
          <p:cNvSpPr txBox="1"/>
          <p:nvPr/>
        </p:nvSpPr>
        <p:spPr>
          <a:xfrm>
            <a:off x="450164" y="2015925"/>
            <a:ext cx="111553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0" i="0" dirty="0">
                <a:solidFill>
                  <a:srgbClr val="262626"/>
                </a:solidFill>
                <a:effectLst/>
                <a:latin typeface="CNN Sans Display"/>
              </a:rPr>
              <a:t>Um </a:t>
            </a:r>
            <a:r>
              <a:rPr lang="pt-BR" sz="2400" b="0" i="0" u="sng" dirty="0">
                <a:solidFill>
                  <a:srgbClr val="2A76BD"/>
                </a:solidFill>
                <a:effectLst/>
                <a:latin typeface="CNN Sans Display"/>
                <a:hlinkClick r:id="rId2"/>
              </a:rPr>
              <a:t>estudo</a:t>
            </a:r>
            <a:r>
              <a:rPr lang="pt-BR" sz="2400" b="0" i="0" dirty="0">
                <a:solidFill>
                  <a:srgbClr val="262626"/>
                </a:solidFill>
                <a:effectLst/>
                <a:latin typeface="CNN Sans Display"/>
              </a:rPr>
              <a:t> feito por economistas da Universidade de São Paulo (USP) verificou que, para cada aumento de 1 ponto na </a:t>
            </a:r>
            <a:r>
              <a:rPr lang="pt-BR" sz="2400" b="0" i="0" u="sng" dirty="0">
                <a:solidFill>
                  <a:srgbClr val="2A76BD"/>
                </a:solidFill>
                <a:effectLst/>
                <a:latin typeface="CNN Sans Display"/>
                <a:hlinkClick r:id="rId3"/>
              </a:rPr>
              <a:t>Selic</a:t>
            </a:r>
            <a:r>
              <a:rPr lang="pt-BR" sz="2400" b="0" i="0" dirty="0">
                <a:solidFill>
                  <a:srgbClr val="262626"/>
                </a:solidFill>
                <a:effectLst/>
                <a:latin typeface="CNN Sans Display"/>
              </a:rPr>
              <a:t>, a taxa de juros de referência do país, o desemprego sobe mais entre os homens negros do que para os demais.  </a:t>
            </a:r>
          </a:p>
          <a:p>
            <a:pPr algn="l"/>
            <a:r>
              <a:rPr lang="pt-BR" sz="2400" b="0" i="0" dirty="0">
                <a:solidFill>
                  <a:srgbClr val="262626"/>
                </a:solidFill>
                <a:effectLst/>
                <a:latin typeface="CNN Sans Display"/>
              </a:rPr>
              <a:t>Já as mulheres, sejam negras ou, principalmente, brancas, são as que menos perdem seus empregos conforme os juros sobem.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65BEA7-4C65-2D7B-965F-C8B558CD48F1}"/>
              </a:ext>
            </a:extLst>
          </p:cNvPr>
          <p:cNvSpPr txBox="1"/>
          <p:nvPr/>
        </p:nvSpPr>
        <p:spPr>
          <a:xfrm>
            <a:off x="450164" y="4324922"/>
            <a:ext cx="110296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0" i="0" dirty="0">
                <a:solidFill>
                  <a:srgbClr val="262626"/>
                </a:solidFill>
                <a:effectLst/>
                <a:latin typeface="CNN Sans Display"/>
              </a:rPr>
              <a:t>Entre as hipóteses aventadas para a diferença nos efeitos dos juros entre homens e mulheres, está o fato de que há um número muito maior de homens trabalhando em setores como construção e indústria, bastante ligados ao crédito. </a:t>
            </a:r>
          </a:p>
          <a:p>
            <a:pPr algn="l"/>
            <a:r>
              <a:rPr lang="pt-BR" sz="2400" b="0" i="0" dirty="0">
                <a:solidFill>
                  <a:srgbClr val="262626"/>
                </a:solidFill>
                <a:effectLst/>
                <a:latin typeface="CNN Sans Display"/>
              </a:rPr>
              <a:t>Já entre as mulheres, são áreas como a de educação, de saúde e, no caso das negras, o trabalho doméstico as que mais empregam, em </a:t>
            </a:r>
            <a:r>
              <a:rPr lang="pt-BR" sz="2400" b="0" i="0">
                <a:solidFill>
                  <a:srgbClr val="262626"/>
                </a:solidFill>
                <a:effectLst/>
                <a:latin typeface="CNN Sans Display"/>
              </a:rPr>
              <a:t>geral, não </a:t>
            </a:r>
            <a:r>
              <a:rPr lang="pt-BR" sz="2400" b="0" i="0" dirty="0">
                <a:solidFill>
                  <a:srgbClr val="262626"/>
                </a:solidFill>
                <a:effectLst/>
                <a:latin typeface="CNN Sans Display"/>
              </a:rPr>
              <a:t>afetados pelas taxas de juros. </a:t>
            </a:r>
          </a:p>
        </p:txBody>
      </p:sp>
    </p:spTree>
    <p:extLst>
      <p:ext uri="{BB962C8B-B14F-4D97-AF65-F5344CB8AC3E}">
        <p14:creationId xmlns:p14="http://schemas.microsoft.com/office/powerpoint/2010/main" val="884085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F90CB-5897-5E3A-3E72-8F10237B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VIOLÊNCIA COM A POPULAÇÃO NEGRA em 2021</a:t>
            </a:r>
            <a:br>
              <a:rPr lang="pt-BR" dirty="0"/>
            </a:br>
            <a:r>
              <a:rPr lang="pt-BR" dirty="0"/>
              <a:t>(negros foram a maioria entre as vítimas de mortes violentas)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A45BB7E-7A10-9C48-E0A2-3091728A2336}"/>
              </a:ext>
            </a:extLst>
          </p:cNvPr>
          <p:cNvSpPr/>
          <p:nvPr/>
        </p:nvSpPr>
        <p:spPr>
          <a:xfrm>
            <a:off x="323557" y="6361655"/>
            <a:ext cx="890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Fórum Brasileiro de Segurança Pública</a:t>
            </a:r>
            <a:endParaRPr lang="pt-BR" sz="1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91F9FD2-A287-A84D-01EC-E50EE461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4" y="2042604"/>
            <a:ext cx="11178414" cy="39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F90CB-5897-5E3A-3E72-8F10237B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Em 2022, a VIOLÊNCIA COM A POPULAÇÃO NEGRA aumentou</a:t>
            </a:r>
            <a:br>
              <a:rPr lang="pt-BR" dirty="0"/>
            </a:br>
            <a:r>
              <a:rPr lang="pt-BR" dirty="0"/>
              <a:t>(cresceu o % de negros entre as vítimas de mortes violentas)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A45BB7E-7A10-9C48-E0A2-3091728A2336}"/>
              </a:ext>
            </a:extLst>
          </p:cNvPr>
          <p:cNvSpPr/>
          <p:nvPr/>
        </p:nvSpPr>
        <p:spPr>
          <a:xfrm>
            <a:off x="323557" y="6361655"/>
            <a:ext cx="890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Fórum Brasileiro de Segurança Pública</a:t>
            </a:r>
            <a:endParaRPr lang="pt-BR" sz="1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43D147-F2BD-F381-B958-112DC9B7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978" y="2123366"/>
            <a:ext cx="5401993" cy="45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E1688-EAD8-7451-0BE6-AF2E496A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 SISTEMA PRISIONAL em 2022</a:t>
            </a:r>
            <a:br>
              <a:rPr lang="pt-BR" dirty="0"/>
            </a:br>
            <a:r>
              <a:rPr lang="pt-BR" dirty="0"/>
              <a:t>(MAIORIA DOS DETENTOS SÃO NEGROS </a:t>
            </a:r>
            <a:br>
              <a:rPr lang="pt-BR" dirty="0"/>
            </a:br>
            <a:r>
              <a:rPr lang="pt-BR" dirty="0"/>
              <a:t>e o percentual subiu em relação a 2021)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D5AA13-30F5-C0FA-D2EE-BF23276E1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8" y="1947234"/>
            <a:ext cx="6808762" cy="418110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1A9400F-1131-F6B2-4468-CBD6B66646D2}"/>
              </a:ext>
            </a:extLst>
          </p:cNvPr>
          <p:cNvSpPr/>
          <p:nvPr/>
        </p:nvSpPr>
        <p:spPr>
          <a:xfrm>
            <a:off x="1645920" y="6361655"/>
            <a:ext cx="890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Fórum de Segurança Pública</a:t>
            </a:r>
            <a:endParaRPr lang="pt-BR" sz="1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EA5C721-67E1-EE1C-F18A-43609E28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120" y="3721591"/>
            <a:ext cx="3368510" cy="25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8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F9BEC5C-3126-49BA-B504-31AB8DEBC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18444"/>
              </p:ext>
            </p:extLst>
          </p:nvPr>
        </p:nvGraphicFramePr>
        <p:xfrm>
          <a:off x="2419643" y="2681421"/>
          <a:ext cx="6084822" cy="34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8CA4EF7E-92BE-49FB-A042-F37D0D1ADE6C}"/>
              </a:ext>
            </a:extLst>
          </p:cNvPr>
          <p:cNvSpPr/>
          <p:nvPr/>
        </p:nvSpPr>
        <p:spPr>
          <a:xfrm>
            <a:off x="708836" y="799450"/>
            <a:ext cx="11146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População Brasileira: 214 milhões de habitantes 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ECAEF71-DA55-4AB5-A304-C13CDB24825C}"/>
              </a:ext>
            </a:extLst>
          </p:cNvPr>
          <p:cNvSpPr txBox="1"/>
          <p:nvPr/>
        </p:nvSpPr>
        <p:spPr>
          <a:xfrm>
            <a:off x="5056121" y="2158201"/>
            <a:ext cx="304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Por Raça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FE5D525-93FA-4936-826F-E7E62F5E854B}"/>
              </a:ext>
            </a:extLst>
          </p:cNvPr>
          <p:cNvSpPr/>
          <p:nvPr/>
        </p:nvSpPr>
        <p:spPr>
          <a:xfrm>
            <a:off x="1645920" y="6361655"/>
            <a:ext cx="890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IBGE - Pesquisa Nacional por Amostra de Domicílios Contínua trimestral (3º trimestre de 2022)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7982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C085D1D-8CA0-465B-87D4-95612F3A31EE}"/>
              </a:ext>
            </a:extLst>
          </p:cNvPr>
          <p:cNvSpPr txBox="1"/>
          <p:nvPr/>
        </p:nvSpPr>
        <p:spPr>
          <a:xfrm>
            <a:off x="446533" y="566057"/>
            <a:ext cx="3762609" cy="6154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Rede </a:t>
            </a:r>
            <a:r>
              <a:rPr lang="en-US" sz="2200" dirty="0" err="1">
                <a:solidFill>
                  <a:schemeClr val="bg1"/>
                </a:solidFill>
              </a:rPr>
              <a:t>Bancários</a:t>
            </a:r>
            <a:r>
              <a:rPr lang="en-US" sz="2200" dirty="0">
                <a:solidFill>
                  <a:schemeClr val="bg1"/>
                </a:solidFill>
              </a:rPr>
              <a:t>/DIEESE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www.dieese.org.br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D42E84-FA36-4FC0-BA63-89F17D9E7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33" y="984362"/>
            <a:ext cx="3263034" cy="32533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3DFD4E8-D4C6-44B8-9160-D0A3D1689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33" y="1801153"/>
            <a:ext cx="3352734" cy="3255694"/>
          </a:xfrm>
          <a:prstGeom prst="rect">
            <a:avLst/>
          </a:prstGeom>
        </p:spPr>
      </p:pic>
      <p:pic>
        <p:nvPicPr>
          <p:cNvPr id="15" name="Imagem 3">
            <a:extLst>
              <a:ext uri="{FF2B5EF4-FFF2-40B4-BE49-F238E27FC236}">
                <a16:creationId xmlns:a16="http://schemas.microsoft.com/office/drawing/2014/main" id="{AF1366E7-BE5F-46A4-B868-6F3CFFC9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681" y="5211660"/>
            <a:ext cx="3391786" cy="10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8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96ADA-3BC8-7A16-3523-13EE4462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907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A Mulher NEGRA</a:t>
            </a:r>
            <a:br>
              <a:rPr lang="pt-BR" sz="3200" b="1" dirty="0"/>
            </a:br>
            <a:r>
              <a:rPr lang="pt-BR" sz="3200" b="1" dirty="0"/>
              <a:t>no mercado de  trabalho brasileiro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1D98BA-BAC7-ED0B-FE6A-3B4595AE291B}"/>
              </a:ext>
            </a:extLst>
          </p:cNvPr>
          <p:cNvSpPr txBox="1"/>
          <p:nvPr/>
        </p:nvSpPr>
        <p:spPr>
          <a:xfrm>
            <a:off x="0" y="6119336"/>
            <a:ext cx="9627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Pnad Contínua-IBGE.</a:t>
            </a:r>
          </a:p>
          <a:p>
            <a:r>
              <a:rPr lang="pt-BR" sz="1400" dirty="0"/>
              <a:t>Elaboração: DIEESE.</a:t>
            </a:r>
          </a:p>
          <a:p>
            <a:r>
              <a:rPr lang="pt-BR" sz="1400" dirty="0"/>
              <a:t>*Mulheres que gostariam de estar trabalhando mas desistiram de procurar por acreditarem que não encontrar.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F1CB45E-CD21-49D0-FB48-48193B8CA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176782"/>
              </p:ext>
            </p:extLst>
          </p:nvPr>
        </p:nvGraphicFramePr>
        <p:xfrm>
          <a:off x="2053882" y="1899138"/>
          <a:ext cx="9003323" cy="440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966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96ADA-3BC8-7A16-3523-13EE4462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859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mercado de  trabalho brasileiro </a:t>
            </a:r>
            <a:br>
              <a:rPr lang="pt-BR" sz="3200" b="1" dirty="0"/>
            </a:br>
            <a:r>
              <a:rPr lang="pt-BR" sz="3200" b="1" dirty="0"/>
              <a:t>Para negros e não negros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46A9B18-0039-65A1-A163-99AF0874E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85" y="2071430"/>
            <a:ext cx="7202659" cy="3997934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7E18C03-1268-5D33-9410-ECE1D9C06C9E}"/>
              </a:ext>
            </a:extLst>
          </p:cNvPr>
          <p:cNvSpPr txBox="1"/>
          <p:nvPr/>
        </p:nvSpPr>
        <p:spPr>
          <a:xfrm>
            <a:off x="1247334" y="63252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Nota: (1) Taxa de Subocupação é a proporção ocupados que trabalhavam menos de 40 horas por semana e que gostariam de trabalhar mais horas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F7714F5-BCC8-3230-D5A6-2B096D51992C}"/>
              </a:ext>
            </a:extLst>
          </p:cNvPr>
          <p:cNvSpPr/>
          <p:nvPr/>
        </p:nvSpPr>
        <p:spPr>
          <a:xfrm>
            <a:off x="1252024" y="6006905"/>
            <a:ext cx="8895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IBGE - Pesquisa Nacional por Amostra de Domicílios Contínua trimestral (3º trimestre de 2022)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1984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FCB5E-7284-30A7-7CB7-07813B31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558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MULHERES SEGUEM GANHANDO MENOS EM TODOS OS SETORES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12EE56-515C-5B8A-C0EC-10D62FF4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03" y="2237588"/>
            <a:ext cx="7508909" cy="396431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B38476D-6D4B-BB7E-9C7A-3B07D8D9A112}"/>
              </a:ext>
            </a:extLst>
          </p:cNvPr>
          <p:cNvSpPr/>
          <p:nvPr/>
        </p:nvSpPr>
        <p:spPr>
          <a:xfrm>
            <a:off x="1519311" y="6302327"/>
            <a:ext cx="8895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IBGE - Pesquisa Nacional por Amostra de Domicílios Contínua trimestral (3º trimestre de 2022)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7275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Espaço Reservado para Imagem 18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3773D6A2-69F6-F66A-3518-5705477E3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1108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A5F7C10-EC0F-BAC5-5294-502A6D37A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1980" cy="801858"/>
          </a:xfrm>
        </p:spPr>
        <p:txBody>
          <a:bodyPr anchor="b">
            <a:noAutofit/>
          </a:bodyPr>
          <a:lstStyle/>
          <a:p>
            <a:pPr algn="ctr"/>
            <a:br>
              <a:rPr lang="pt-BR" sz="3600" b="1" dirty="0">
                <a:solidFill>
                  <a:srgbClr val="002060"/>
                </a:solidFill>
              </a:rPr>
            </a:br>
            <a:r>
              <a:rPr lang="pt-BR" sz="3600" b="1" dirty="0">
                <a:solidFill>
                  <a:srgbClr val="002060"/>
                </a:solidFill>
              </a:rPr>
              <a:t>negros e negras na CATEGORIA BANCÁRIA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822CC5B-D2BA-005E-AB4E-0CC37DCE9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783" y="6124902"/>
            <a:ext cx="9516492" cy="581260"/>
          </a:xfrm>
        </p:spPr>
        <p:txBody>
          <a:bodyPr anchor="t">
            <a:normAutofit fontScale="32500" lnSpcReduction="20000"/>
          </a:bodyPr>
          <a:lstStyle/>
          <a:p>
            <a:pPr algn="l"/>
            <a:r>
              <a:rPr lang="pt-BR" sz="8000" b="1" i="0" dirty="0">
                <a:solidFill>
                  <a:srgbClr val="800000"/>
                </a:solidFill>
                <a:effectLst/>
                <a:latin typeface="fira sans" panose="020B0503050000020004" pitchFamily="34" charset="0"/>
              </a:rPr>
              <a:t>JUNHO de 2023</a:t>
            </a:r>
          </a:p>
          <a:p>
            <a:r>
              <a:rPr lang="pt-BR" sz="1800" b="1" dirty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B701100B-B552-4983-41F6-4853581CC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8" y="6048913"/>
            <a:ext cx="2664522" cy="6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1FBBAC1-9DFA-4AD9-BD53-EA3F9D81598B}"/>
              </a:ext>
            </a:extLst>
          </p:cNvPr>
          <p:cNvSpPr txBox="1"/>
          <p:nvPr/>
        </p:nvSpPr>
        <p:spPr>
          <a:xfrm>
            <a:off x="852616" y="1952368"/>
            <a:ext cx="459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2010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1A9BEE-569A-4B09-82F6-08BF802B44EE}"/>
              </a:ext>
            </a:extLst>
          </p:cNvPr>
          <p:cNvSpPr txBox="1"/>
          <p:nvPr/>
        </p:nvSpPr>
        <p:spPr>
          <a:xfrm>
            <a:off x="6380221" y="1944129"/>
            <a:ext cx="459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2019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97377D9-6FAE-42F7-8946-9909B359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6"/>
            <a:ext cx="11029616" cy="1013800"/>
          </a:xfrm>
        </p:spPr>
        <p:txBody>
          <a:bodyPr>
            <a:normAutofit/>
          </a:bodyPr>
          <a:lstStyle/>
          <a:p>
            <a:r>
              <a:rPr lang="pt-BR" sz="2400" b="1" dirty="0"/>
              <a:t>Categoria bancária –  por raça</a:t>
            </a:r>
            <a:br>
              <a:rPr lang="pt-BR" sz="2400" b="1" dirty="0"/>
            </a:br>
            <a:r>
              <a:rPr lang="pt-BR" sz="2400" b="1" dirty="0"/>
              <a:t>brasil, 2010 X 2019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50B58C-A415-4F45-AF54-B47BB9074A11}"/>
              </a:ext>
            </a:extLst>
          </p:cNvPr>
          <p:cNvSpPr txBox="1"/>
          <p:nvPr/>
        </p:nvSpPr>
        <p:spPr>
          <a:xfrm>
            <a:off x="7860039" y="6150114"/>
            <a:ext cx="4331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/>
              <a:t>Cerca de 107 mil trabalhadores bancários são pretos ou pardos.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F04E765-159D-4B3F-8469-B22D294CB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2" y="2724749"/>
            <a:ext cx="11491956" cy="374936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E64EBD6-BF5D-47FE-A4C8-B7761FD59AC7}"/>
              </a:ext>
            </a:extLst>
          </p:cNvPr>
          <p:cNvSpPr/>
          <p:nvPr/>
        </p:nvSpPr>
        <p:spPr>
          <a:xfrm>
            <a:off x="250574" y="63032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Fonte: RAIS, MTPS </a:t>
            </a:r>
          </a:p>
          <a:p>
            <a:r>
              <a:rPr lang="pt-BR" sz="9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Elaboração:  REDE BANCÁRIOS - DIEESE</a:t>
            </a:r>
            <a:endParaRPr lang="pt-BR" sz="9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ED58EE66-0947-43E9-ABF3-13E836826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72629"/>
              </p:ext>
            </p:extLst>
          </p:nvPr>
        </p:nvGraphicFramePr>
        <p:xfrm>
          <a:off x="998805" y="1875064"/>
          <a:ext cx="9580100" cy="263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025">
                  <a:extLst>
                    <a:ext uri="{9D8B030D-6E8A-4147-A177-3AD203B41FA5}">
                      <a16:colId xmlns:a16="http://schemas.microsoft.com/office/drawing/2014/main" val="416942740"/>
                    </a:ext>
                  </a:extLst>
                </a:gridCol>
                <a:gridCol w="2395025">
                  <a:extLst>
                    <a:ext uri="{9D8B030D-6E8A-4147-A177-3AD203B41FA5}">
                      <a16:colId xmlns:a16="http://schemas.microsoft.com/office/drawing/2014/main" val="1253752428"/>
                    </a:ext>
                  </a:extLst>
                </a:gridCol>
                <a:gridCol w="2395025">
                  <a:extLst>
                    <a:ext uri="{9D8B030D-6E8A-4147-A177-3AD203B41FA5}">
                      <a16:colId xmlns:a16="http://schemas.microsoft.com/office/drawing/2014/main" val="2308360403"/>
                    </a:ext>
                  </a:extLst>
                </a:gridCol>
                <a:gridCol w="2395025">
                  <a:extLst>
                    <a:ext uri="{9D8B030D-6E8A-4147-A177-3AD203B41FA5}">
                      <a16:colId xmlns:a16="http://schemas.microsoft.com/office/drawing/2014/main" val="2052742990"/>
                    </a:ext>
                  </a:extLst>
                </a:gridCol>
              </a:tblGrid>
              <a:tr h="4263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Raça/Cor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Homens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Mulheres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3868595"/>
                  </a:ext>
                </a:extLst>
              </a:tr>
              <a:tr h="370393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Amarela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13.427,81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10.256,00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11.770,90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extLst>
                  <a:ext uri="{0D108BD9-81ED-4DB2-BD59-A6C34878D82A}">
                    <a16:rowId xmlns:a16="http://schemas.microsoft.com/office/drawing/2014/main" val="343998791"/>
                  </a:ext>
                </a:extLst>
              </a:tr>
              <a:tr h="370393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Branca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11.831,80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  9.199,28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 R$  10.537,85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extLst>
                  <a:ext uri="{0D108BD9-81ED-4DB2-BD59-A6C34878D82A}">
                    <a16:rowId xmlns:a16="http://schemas.microsoft.com/office/drawing/2014/main" val="2550422210"/>
                  </a:ext>
                </a:extLst>
              </a:tr>
              <a:tr h="370393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Indígena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 R$  10.251,55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 R$    8.385,00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 R$    9.403,12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extLst>
                  <a:ext uri="{0D108BD9-81ED-4DB2-BD59-A6C34878D82A}">
                    <a16:rowId xmlns:a16="http://schemas.microsoft.com/office/drawing/2014/main" val="3799377310"/>
                  </a:ext>
                </a:extLst>
              </a:tr>
              <a:tr h="370393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Parda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 R$    9.516,02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  7.583,32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 R$    8.631,59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extLst>
                  <a:ext uri="{0D108BD9-81ED-4DB2-BD59-A6C34878D82A}">
                    <a16:rowId xmlns:a16="http://schemas.microsoft.com/office/drawing/2014/main" val="3840698378"/>
                  </a:ext>
                </a:extLst>
              </a:tr>
              <a:tr h="370393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Preta 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  8.838,97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  7.023,55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  8.018,71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extLst>
                  <a:ext uri="{0D108BD9-81ED-4DB2-BD59-A6C34878D82A}">
                    <a16:rowId xmlns:a16="http://schemas.microsoft.com/office/drawing/2014/main" val="2873357181"/>
                  </a:ext>
                </a:extLst>
              </a:tr>
              <a:tr h="352174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11.227,36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  8.812,11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R$  10.059,62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872" marB="0" anchor="b"/>
                </a:tc>
                <a:extLst>
                  <a:ext uri="{0D108BD9-81ED-4DB2-BD59-A6C34878D82A}">
                    <a16:rowId xmlns:a16="http://schemas.microsoft.com/office/drawing/2014/main" val="4078285034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9D353DD5-7562-4E01-8313-BB30FB6F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8016"/>
            <a:ext cx="11029616" cy="1013800"/>
          </a:xfrm>
        </p:spPr>
        <p:txBody>
          <a:bodyPr>
            <a:normAutofit/>
          </a:bodyPr>
          <a:lstStyle/>
          <a:p>
            <a:r>
              <a:rPr lang="pt-BR" sz="2400" b="1" dirty="0"/>
              <a:t>Categoria bancária –  remuneração média</a:t>
            </a:r>
            <a:br>
              <a:rPr lang="pt-BR" sz="2400" b="1" dirty="0"/>
            </a:br>
            <a:r>
              <a:rPr lang="pt-BR" sz="2400" b="1" dirty="0"/>
              <a:t>brasil, 2021</a:t>
            </a:r>
          </a:p>
        </p:txBody>
      </p:sp>
      <p:sp>
        <p:nvSpPr>
          <p:cNvPr id="6" name="Espaço Reservado para Conteúdo 7">
            <a:extLst>
              <a:ext uri="{FF2B5EF4-FFF2-40B4-BE49-F238E27FC236}">
                <a16:creationId xmlns:a16="http://schemas.microsoft.com/office/drawing/2014/main" id="{98A22455-F594-F120-D9D9-124312753A88}"/>
              </a:ext>
            </a:extLst>
          </p:cNvPr>
          <p:cNvSpPr txBox="1">
            <a:spLocks/>
          </p:cNvSpPr>
          <p:nvPr/>
        </p:nvSpPr>
        <p:spPr>
          <a:xfrm>
            <a:off x="346841" y="4795322"/>
            <a:ext cx="11430000" cy="1920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i="1" dirty="0"/>
              <a:t>A remuneração média das mulheres bancárias é, em média, 22,2% inferior a remuneração média dos bancários homens.  Ao analisar o recorte racial, verificamos que a remuneração média do mulher preta é, em média, 40,6% inferior a remuneração do bancário branco do sexo masculino.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235DD90-85B5-EDD3-CA36-A48795721453}"/>
              </a:ext>
            </a:extLst>
          </p:cNvPr>
          <p:cNvSpPr/>
          <p:nvPr/>
        </p:nvSpPr>
        <p:spPr>
          <a:xfrm>
            <a:off x="415159" y="45562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Fonte: RAIS, MTE </a:t>
            </a:r>
          </a:p>
          <a:p>
            <a:r>
              <a:rPr lang="pt-BR" sz="9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Elaboração:  REDE BANCÁRIOS - DIEESE</a:t>
            </a:r>
            <a:endParaRPr lang="pt-BR" sz="9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4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0D8D371-08D7-4872-B601-46D3D0C7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172F1-16E5-41C0-A1C5-E27BA6D1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77FE2D-6DE2-45E3-B032-A13CCCED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AE0C48-CD45-4EBE-B06B-10AD14F0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4056465-B884-4166-9658-95F269FA4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C3C228-117B-9272-0FA4-A5781F3BF5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1191" y="1009398"/>
            <a:ext cx="3757633" cy="34534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A </a:t>
            </a:r>
            <a:r>
              <a:rPr lang="en-US" sz="4000" dirty="0" err="1">
                <a:solidFill>
                  <a:schemeClr val="tx1"/>
                </a:solidFill>
              </a:rPr>
              <a:t>mulher</a:t>
            </a:r>
            <a:r>
              <a:rPr lang="en-US" sz="4000" dirty="0">
                <a:solidFill>
                  <a:schemeClr val="tx1"/>
                </a:solidFill>
              </a:rPr>
              <a:t> (Negra e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 err="1">
                <a:solidFill>
                  <a:schemeClr val="tx1"/>
                </a:solidFill>
              </a:rPr>
              <a:t>não</a:t>
            </a:r>
            <a:r>
              <a:rPr lang="en-US" sz="4000" dirty="0">
                <a:solidFill>
                  <a:schemeClr val="tx1"/>
                </a:solidFill>
              </a:rPr>
              <a:t> Negra) </a:t>
            </a:r>
            <a:r>
              <a:rPr lang="en-US" sz="4000" dirty="0" err="1">
                <a:solidFill>
                  <a:schemeClr val="tx1"/>
                </a:solidFill>
              </a:rPr>
              <a:t>na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sociedade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brasileira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0AAECB-196C-46FD-BEA0-7826F63F6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3657600" cy="9144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74783B-D83C-4AA6-B174-7168F4B59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7107" y="457202"/>
            <a:ext cx="3605038" cy="252412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áfico 12" descr="Mulher encolhendo os ombros estrutura de tópicos">
            <a:extLst>
              <a:ext uri="{FF2B5EF4-FFF2-40B4-BE49-F238E27FC236}">
                <a16:creationId xmlns:a16="http://schemas.microsoft.com/office/drawing/2014/main" id="{D6564A34-5CD2-C58D-7B39-924E04FF2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4013" y="797981"/>
            <a:ext cx="1850681" cy="185068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2406B7E-4B91-4BCC-B4DE-D736D591B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696" y="460129"/>
            <a:ext cx="3595770" cy="252119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áfico 4" descr="Grupo de mulheres com preenchimento sólido">
            <a:extLst>
              <a:ext uri="{FF2B5EF4-FFF2-40B4-BE49-F238E27FC236}">
                <a16:creationId xmlns:a16="http://schemas.microsoft.com/office/drawing/2014/main" id="{98244E53-48F0-F9C6-18A3-C40CA5700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6948" y="788456"/>
            <a:ext cx="1860206" cy="1860206"/>
          </a:xfrm>
          <a:prstGeom prst="rect">
            <a:avLst/>
          </a:prstGeom>
        </p:spPr>
      </p:pic>
      <p:pic>
        <p:nvPicPr>
          <p:cNvPr id="11" name="Gráfico 10" descr="Debate de grupo com preenchimento sólido">
            <a:extLst>
              <a:ext uri="{FF2B5EF4-FFF2-40B4-BE49-F238E27FC236}">
                <a16:creationId xmlns:a16="http://schemas.microsoft.com/office/drawing/2014/main" id="{F841C9BD-CA4E-5927-5CCA-1D4A93CF9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8110" y="3396920"/>
            <a:ext cx="1862486" cy="186248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659F853-E6B7-4AEE-9274-DE7E5AAD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7105" y="3071725"/>
            <a:ext cx="3605039" cy="252385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 descr="Masculino com preenchimento sólido">
            <a:extLst>
              <a:ext uri="{FF2B5EF4-FFF2-40B4-BE49-F238E27FC236}">
                <a16:creationId xmlns:a16="http://schemas.microsoft.com/office/drawing/2014/main" id="{AC3BACB8-24CA-0F3A-C91B-3B6461B8E8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16948" y="3396920"/>
            <a:ext cx="1860206" cy="186020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E99A401-DB2F-4EAA-B242-E533A85F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696" y="3068593"/>
            <a:ext cx="3595770" cy="252119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ohemianVTI">
  <a:themeElements>
    <a:clrScheme name="AnalogousFromRegularSeedLeftStep">
      <a:dk1>
        <a:srgbClr val="000000"/>
      </a:dk1>
      <a:lt1>
        <a:srgbClr val="FFFFFF"/>
      </a:lt1>
      <a:dk2>
        <a:srgbClr val="2F1B30"/>
      </a:dk2>
      <a:lt2>
        <a:srgbClr val="F0F1F3"/>
      </a:lt2>
      <a:accent1>
        <a:srgbClr val="C09C4A"/>
      </a:accent1>
      <a:accent2>
        <a:srgbClr val="B25C3A"/>
      </a:accent2>
      <a:accent3>
        <a:srgbClr val="C44C5C"/>
      </a:accent3>
      <a:accent4>
        <a:srgbClr val="B23A7D"/>
      </a:accent4>
      <a:accent5>
        <a:srgbClr val="C44CC0"/>
      </a:accent5>
      <a:accent6>
        <a:srgbClr val="843AB2"/>
      </a:accent6>
      <a:hlink>
        <a:srgbClr val="446AC0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976</Words>
  <Application>Microsoft Office PowerPoint</Application>
  <PresentationFormat>Widescreen</PresentationFormat>
  <Paragraphs>86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2" baseType="lpstr">
      <vt:lpstr>Arial</vt:lpstr>
      <vt:lpstr>Avenir Next LT Pro</vt:lpstr>
      <vt:lpstr>Calibri</vt:lpstr>
      <vt:lpstr>CNN Sans Display</vt:lpstr>
      <vt:lpstr>fira sans</vt:lpstr>
      <vt:lpstr>Gill Sans MT</vt:lpstr>
      <vt:lpstr>Modern Love</vt:lpstr>
      <vt:lpstr>Open Sans</vt:lpstr>
      <vt:lpstr>Trebuchet MS</vt:lpstr>
      <vt:lpstr>Wingdings 2</vt:lpstr>
      <vt:lpstr>BohemianVTI</vt:lpstr>
      <vt:lpstr>Dividendo</vt:lpstr>
      <vt:lpstr> RAÇA Igualdade de Oportunidades</vt:lpstr>
      <vt:lpstr>Apresentação do PowerPoint</vt:lpstr>
      <vt:lpstr>A Mulher NEGRA no mercado de  trabalho brasileiro</vt:lpstr>
      <vt:lpstr>mercado de  trabalho brasileiro  Para negros e não negros</vt:lpstr>
      <vt:lpstr>MULHERES SEGUEM GANHANDO MENOS EM TODOS OS SETORES</vt:lpstr>
      <vt:lpstr> negros e negras na CATEGORIA BANCÁRIA</vt:lpstr>
      <vt:lpstr>Categoria bancária –  por raça brasil, 2010 X 2019</vt:lpstr>
      <vt:lpstr>Categoria bancária –  remuneração média brasil, 2021</vt:lpstr>
      <vt:lpstr> A mulher (Negra e  não Negra) na sociedade brasileira</vt:lpstr>
      <vt:lpstr>Apresentação do PowerPoint</vt:lpstr>
      <vt:lpstr>Apresentação do PowerPoint</vt:lpstr>
      <vt:lpstr>Apresentação do PowerPoint</vt:lpstr>
      <vt:lpstr>VIOLÊNCIA COM A POPULAÇÃO NEGRA em 2021 (Mulheres negras são a maioria  entre as vítimas da violência de gênero)  </vt:lpstr>
      <vt:lpstr>VIOLÊNCIA COM A POPULAÇÃO NEGRA em 2022 (Mulheres negras seguem sendo a maioria  entre as vítimas de feminicídio)  </vt:lpstr>
      <vt:lpstr>OS Juros altos e seus impactos no desemprego  por gênero e raça/cor (Estudo da USP - março, 2023)</vt:lpstr>
      <vt:lpstr>OS Juros altos e seus impactos no desemprego  por gênero e raça/cor (Estudo da USP - março, 2023)</vt:lpstr>
      <vt:lpstr>VIOLÊNCIA COM A POPULAÇÃO NEGRA em 2021 (negros foram a maioria entre as vítimas de mortes violentas)  </vt:lpstr>
      <vt:lpstr>Em 2022, a VIOLÊNCIA COM A POPULAÇÃO NEGRA aumentou (cresceu o % de negros entre as vítimas de mortes violentas)  </vt:lpstr>
      <vt:lpstr>O SISTEMA PRISIONAL em 2022 (MAIORIA DOS DETENTOS SÃO NEGROS  e o percentual subiu em relação a 2021)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Igualdade de Oportunidades</dc:title>
  <dc:creator>Catia T. Uehara</dc:creator>
  <cp:lastModifiedBy>vivian</cp:lastModifiedBy>
  <cp:revision>116</cp:revision>
  <dcterms:created xsi:type="dcterms:W3CDTF">2022-06-30T17:24:47Z</dcterms:created>
  <dcterms:modified xsi:type="dcterms:W3CDTF">2023-09-01T19:27:13Z</dcterms:modified>
</cp:coreProperties>
</file>