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77" r:id="rId9"/>
    <p:sldId id="263" r:id="rId10"/>
    <p:sldId id="265" r:id="rId11"/>
    <p:sldId id="264" r:id="rId12"/>
    <p:sldId id="266" r:id="rId13"/>
    <p:sldId id="267" r:id="rId14"/>
    <p:sldId id="268" r:id="rId15"/>
    <p:sldId id="269" r:id="rId16"/>
    <p:sldId id="270" r:id="rId17"/>
    <p:sldId id="271" r:id="rId18"/>
    <p:sldId id="272" r:id="rId19"/>
    <p:sldId id="273" r:id="rId20"/>
    <p:sldId id="274" r:id="rId21"/>
    <p:sldId id="278" r:id="rId22"/>
    <p:sldId id="27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2A54C80-263E-416B-A8E0-580EDEADCBDC}" type="datetimeFigureOut">
              <a:rPr lang="en-US" dirty="0"/>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dirty="0"/>
              <a:pPr/>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hyperlink" Target="http://legislacao.planalto.gov.br/legisla/legislacao.nsf/Viw_Identificacao/lei%208.080-1990?OpenDocument" TargetMode="Externa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406853-DB89-7656-645C-53E9BBC6E87B}"/>
              </a:ext>
            </a:extLst>
          </p:cNvPr>
          <p:cNvSpPr>
            <a:spLocks noGrp="1"/>
          </p:cNvSpPr>
          <p:nvPr>
            <p:ph type="ctrTitle"/>
          </p:nvPr>
        </p:nvSpPr>
        <p:spPr>
          <a:xfrm>
            <a:off x="1507067" y="1041992"/>
            <a:ext cx="7766936" cy="2636874"/>
          </a:xfrm>
        </p:spPr>
        <p:txBody>
          <a:bodyPr/>
          <a:lstStyle/>
          <a:p>
            <a:r>
              <a:rPr lang="pt-BR" sz="5400" b="1" kern="100" cap="small"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vigilância  e  atenção à saúde dos trabalhador</a:t>
            </a:r>
            <a:endParaRPr lang="pt-BR" dirty="0"/>
          </a:p>
        </p:txBody>
      </p:sp>
    </p:spTree>
    <p:extLst>
      <p:ext uri="{BB962C8B-B14F-4D97-AF65-F5344CB8AC3E}">
        <p14:creationId xmlns:p14="http://schemas.microsoft.com/office/powerpoint/2010/main" val="1839155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2F94367-81D8-67A2-93E0-8092DC124492}"/>
              </a:ext>
            </a:extLst>
          </p:cNvPr>
          <p:cNvSpPr>
            <a:spLocks noGrp="1"/>
          </p:cNvSpPr>
          <p:nvPr>
            <p:ph idx="1"/>
          </p:nvPr>
        </p:nvSpPr>
        <p:spPr>
          <a:xfrm>
            <a:off x="516835" y="410817"/>
            <a:ext cx="9316278" cy="5630545"/>
          </a:xfrm>
        </p:spPr>
        <p:txBody>
          <a:bodyPr/>
          <a:lstStyle/>
          <a:p>
            <a:endParaRPr lang="pt-BR" sz="1800" b="1" dirty="0">
              <a:solidFill>
                <a:srgbClr val="230050"/>
              </a:solidFill>
              <a:effectLst/>
              <a:latin typeface="Calibri" panose="020F0502020204030204" pitchFamily="34" charset="0"/>
              <a:ea typeface="Calibri" panose="020F0502020204030204" pitchFamily="34" charset="0"/>
            </a:endParaRPr>
          </a:p>
          <a:p>
            <a:r>
              <a:rPr lang="pt-BR" sz="1800" b="1" dirty="0">
                <a:solidFill>
                  <a:schemeClr val="tx1"/>
                </a:solidFill>
                <a:effectLst/>
                <a:latin typeface="Calibri" panose="020F0502020204030204" pitchFamily="34" charset="0"/>
                <a:ea typeface="Calibri" panose="020F0502020204030204" pitchFamily="34" charset="0"/>
              </a:rPr>
              <a:t>4- ADOÇÃO DE MEDIDAS ESPECIAIS PARA ATIVIDADES LABORAIS SUBMETIDAS A ALTO RISCO DE DOENÇAS E ACIDENTES DE TRABALHO</a:t>
            </a:r>
          </a:p>
          <a:p>
            <a:endParaRPr lang="pt-BR" sz="1800" b="1" dirty="0">
              <a:solidFill>
                <a:schemeClr val="tx1"/>
              </a:solidFill>
              <a:effectLst/>
              <a:latin typeface="Calibri" panose="020F0502020204030204" pitchFamily="34" charset="0"/>
              <a:ea typeface="Calibri" panose="020F0502020204030204" pitchFamily="34" charset="0"/>
            </a:endParaRPr>
          </a:p>
          <a:p>
            <a:r>
              <a:rPr lang="pt-BR" b="1" dirty="0">
                <a:solidFill>
                  <a:schemeClr val="tx1"/>
                </a:solidFill>
                <a:latin typeface="Calibri" panose="020F0502020204030204" pitchFamily="34" charset="0"/>
              </a:rPr>
              <a:t>5- </a:t>
            </a:r>
            <a:r>
              <a:rPr lang="pt-BR" sz="18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ESTRUTURAÇÃO DE UMA REDE INTEGRADA DE INFORMAÇÕES EM SST </a:t>
            </a:r>
            <a:r>
              <a:rPr lang="pt-BR"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(Compatibilização e Aperfeiçoamento dos Atuais e Novos Instrumentos de Coleta de Dados e Fluxos de Informações a serem Partilhados pelos Órgãos de Governo)</a:t>
            </a:r>
          </a:p>
          <a:p>
            <a:endParaRPr lang="pt-B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pt-BR" b="1" dirty="0">
                <a:solidFill>
                  <a:schemeClr val="tx1"/>
                </a:solidFill>
              </a:rPr>
              <a:t>6- </a:t>
            </a:r>
            <a:r>
              <a:rPr lang="pt-BR" sz="18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IMPLEMENTAÇÃO DE SISTEMAS DE GESTÃO DE SST NOS SETORES PÚBLICO E PRIVADO</a:t>
            </a:r>
          </a:p>
          <a:p>
            <a:endParaRPr lang="pt-BR" sz="18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pt-BR" b="1" dirty="0">
                <a:solidFill>
                  <a:schemeClr val="tx1"/>
                </a:solidFill>
              </a:rPr>
              <a:t>7-</a:t>
            </a:r>
            <a:r>
              <a:rPr lang="pt-BR" sz="18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CAPACITAÇÃO E EDUCAÇÃO CONTINUADA EM SST</a:t>
            </a:r>
          </a:p>
          <a:p>
            <a:endParaRPr lang="pt-BR" sz="18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pt-BR" b="1" dirty="0">
                <a:solidFill>
                  <a:schemeClr val="tx1"/>
                </a:solidFill>
              </a:rPr>
              <a:t>8-</a:t>
            </a:r>
            <a:r>
              <a:rPr lang="pt-BR" sz="18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CRIAÇÃO DE UMA AGENDA INTEGRADA DE ESTUDOS E PESQUISAS EM SST</a:t>
            </a:r>
            <a:endParaRPr lang="pt-BR" sz="18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pt-BR" b="1" dirty="0"/>
          </a:p>
        </p:txBody>
      </p:sp>
    </p:spTree>
    <p:extLst>
      <p:ext uri="{BB962C8B-B14F-4D97-AF65-F5344CB8AC3E}">
        <p14:creationId xmlns:p14="http://schemas.microsoft.com/office/powerpoint/2010/main" val="998222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4135F5-75C6-E76A-7B2F-C3255251683C}"/>
              </a:ext>
            </a:extLst>
          </p:cNvPr>
          <p:cNvSpPr>
            <a:spLocks noGrp="1"/>
          </p:cNvSpPr>
          <p:nvPr>
            <p:ph type="title"/>
          </p:nvPr>
        </p:nvSpPr>
        <p:spPr>
          <a:xfrm>
            <a:off x="677334" y="569843"/>
            <a:ext cx="8596668" cy="596348"/>
          </a:xfrm>
        </p:spPr>
        <p:txBody>
          <a:bodyPr>
            <a:normAutofit fontScale="90000"/>
          </a:bodyPr>
          <a:lstStyle/>
          <a:p>
            <a:pPr algn="ctr"/>
            <a:r>
              <a:rPr lang="pt-BR" sz="20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PLANSAT</a:t>
            </a:r>
            <a:br>
              <a:rPr lang="pt-B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pt-BR" dirty="0"/>
          </a:p>
        </p:txBody>
      </p:sp>
      <p:sp>
        <p:nvSpPr>
          <p:cNvPr id="3" name="Espaço Reservado para Conteúdo 2">
            <a:extLst>
              <a:ext uri="{FF2B5EF4-FFF2-40B4-BE49-F238E27FC236}">
                <a16:creationId xmlns:a16="http://schemas.microsoft.com/office/drawing/2014/main" id="{16D7CDCB-C0FD-9E13-DEEE-2D4695D37FA0}"/>
              </a:ext>
            </a:extLst>
          </p:cNvPr>
          <p:cNvSpPr>
            <a:spLocks noGrp="1"/>
          </p:cNvSpPr>
          <p:nvPr>
            <p:ph idx="1"/>
          </p:nvPr>
        </p:nvSpPr>
        <p:spPr>
          <a:xfrm>
            <a:off x="677334" y="1166191"/>
            <a:ext cx="8596668" cy="4875171"/>
          </a:xfrm>
        </p:spPr>
        <p:txBody>
          <a:bodyPr>
            <a:normAutofit lnSpcReduction="10000"/>
          </a:bodyPr>
          <a:lstStyle/>
          <a:p>
            <a:pPr marL="342900" lvl="0" indent="-342900" algn="just">
              <a:lnSpc>
                <a:spcPct val="107000"/>
              </a:lnSpc>
              <a:spcAft>
                <a:spcPts val="800"/>
              </a:spcAft>
              <a:buFont typeface="+mj-lt"/>
              <a:buAutoNum type="arabicPeriod"/>
            </a:pPr>
            <a:r>
              <a:rPr lang="pt-BR" sz="18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1-INCLUSÃO DE TODOS OS TRABS. BRASILEIROS NO SISTEMA NACIONAL DE PROMOÇÃO E PROTEÇÃO DA SEGURANÇA E SAÚDE NO TRABALHO– SST</a:t>
            </a:r>
            <a:endParaRPr lang="pt-BR" sz="18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estratégia 1.1 // Elaboração e Aprovação de Dispositivos Legais, Adotando Princípios Comuns de SST para Todos os Trabalhadores, Independentemente de Sua Inserção no Mercado de Trabalho</a:t>
            </a:r>
            <a:endParaRPr lang="pt-B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Promoção da Participação dos Trabalhadores e Empregadores nas Instâncias de Controle Social</a:t>
            </a:r>
          </a:p>
          <a:p>
            <a:pPr algn="just">
              <a:lnSpc>
                <a:spcPct val="107000"/>
              </a:lnSpc>
              <a:spcAft>
                <a:spcPts val="800"/>
              </a:spcAft>
            </a:pPr>
            <a:r>
              <a:rPr lang="pt-BR" b="1" kern="100" dirty="0">
                <a:solidFill>
                  <a:schemeClr val="tx1"/>
                </a:solidFill>
                <a:latin typeface="Calibri" panose="020F0502020204030204" pitchFamily="34" charset="0"/>
                <a:ea typeface="Calibri" panose="020F0502020204030204" pitchFamily="34" charset="0"/>
                <a:cs typeface="Calibri" panose="020F0502020204030204" pitchFamily="34" charset="0"/>
              </a:rPr>
              <a:t>2-</a:t>
            </a:r>
            <a:r>
              <a:rPr lang="pt-BR" sz="18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HARMONIZAÇÃO DA LEGISLAÇÃO TRABALHISTA, SANITÁRIA, PREVIDENCIÁRIA E OUTRAS QUE SE RELACIONEM COM SST</a:t>
            </a:r>
          </a:p>
          <a:p>
            <a:pPr algn="just">
              <a:lnSpc>
                <a:spcPct val="107000"/>
              </a:lnSpc>
              <a:spcAft>
                <a:spcPts val="800"/>
              </a:spcAft>
            </a:pPr>
            <a:r>
              <a:rPr lang="pt-BR" sz="18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a:t>
            </a:r>
            <a:r>
              <a:rPr lang="pt-BR" sz="1800" b="1" dirty="0">
                <a:solidFill>
                  <a:schemeClr val="tx1"/>
                </a:solidFill>
                <a:effectLst/>
                <a:latin typeface="Calibri" panose="020F0502020204030204" pitchFamily="34" charset="0"/>
                <a:ea typeface="Calibri" panose="020F0502020204030204" pitchFamily="34" charset="0"/>
              </a:rPr>
              <a:t>INTEGRAÇÃO DAS AÇÕES GOVERNAMENTAIS EM SST</a:t>
            </a:r>
          </a:p>
          <a:p>
            <a:pPr algn="just">
              <a:lnSpc>
                <a:spcPct val="107000"/>
              </a:lnSpc>
              <a:spcAft>
                <a:spcPts val="800"/>
              </a:spcAft>
            </a:pPr>
            <a:r>
              <a:rPr lang="pt-BR" sz="1800" dirty="0">
                <a:solidFill>
                  <a:schemeClr val="tx1"/>
                </a:solidFill>
                <a:effectLst/>
                <a:latin typeface="Calibri" panose="020F0502020204030204" pitchFamily="34" charset="0"/>
                <a:ea typeface="Calibri" panose="020F0502020204030204" pitchFamily="34" charset="0"/>
              </a:rPr>
              <a:t> (Formulação e proposição de diretrizes e normas que articulem as ações de fiscalização e de reconhecimento dos benefícios previdenciários decorrentes dos riscos ambientais do trabalho)</a:t>
            </a:r>
            <a:endParaRPr lang="pt-BR" sz="18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1800" kern="100" dirty="0">
              <a:solidFill>
                <a:srgbClr val="230050"/>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791099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876BB8-5AA2-6CAB-9732-CDE0FCB28FED}"/>
              </a:ext>
            </a:extLst>
          </p:cNvPr>
          <p:cNvSpPr>
            <a:spLocks noGrp="1"/>
          </p:cNvSpPr>
          <p:nvPr>
            <p:ph type="title"/>
          </p:nvPr>
        </p:nvSpPr>
        <p:spPr/>
        <p:txBody>
          <a:bodyPr/>
          <a:lstStyle/>
          <a:p>
            <a:pPr algn="ctr"/>
            <a:br>
              <a:rPr lang="pt-BR" sz="1800" b="1" u="sng"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br>
            <a:r>
              <a:rPr lang="pt-BR" sz="1800" b="1" u="sng"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LEI Nº 8.080, DE 19 DE SETEMBRO DE 1990.</a:t>
            </a:r>
            <a:br>
              <a:rPr lang="pt-B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pt-BR" dirty="0">
              <a:solidFill>
                <a:schemeClr val="tx1"/>
              </a:solidFill>
            </a:endParaRPr>
          </a:p>
        </p:txBody>
      </p:sp>
      <p:sp>
        <p:nvSpPr>
          <p:cNvPr id="3" name="Espaço Reservado para Conteúdo 2">
            <a:extLst>
              <a:ext uri="{FF2B5EF4-FFF2-40B4-BE49-F238E27FC236}">
                <a16:creationId xmlns:a16="http://schemas.microsoft.com/office/drawing/2014/main" id="{6041E4ED-6974-A722-8924-B191C231B924}"/>
              </a:ext>
            </a:extLst>
          </p:cNvPr>
          <p:cNvSpPr>
            <a:spLocks noGrp="1"/>
          </p:cNvSpPr>
          <p:nvPr>
            <p:ph idx="1"/>
          </p:nvPr>
        </p:nvSpPr>
        <p:spPr>
          <a:xfrm>
            <a:off x="677334" y="1930401"/>
            <a:ext cx="8596668" cy="4110962"/>
          </a:xfrm>
        </p:spPr>
        <p:txBody>
          <a:bodyPr>
            <a:normAutofit/>
          </a:bodyPr>
          <a:lstStyle/>
          <a:p>
            <a:pPr indent="333375" algn="just"/>
            <a:r>
              <a:rPr lang="pt-BR" sz="2000" dirty="0">
                <a:solidFill>
                  <a:srgbClr val="000000"/>
                </a:solidFill>
                <a:effectLst/>
                <a:latin typeface="Calibri" panose="020F0502020204030204" pitchFamily="34" charset="0"/>
                <a:ea typeface="Times New Roman" panose="02020603050405020304" pitchFamily="18" charset="0"/>
              </a:rPr>
              <a:t>Art. 2º A saúde é um direito fundamental do ser humano, devendo o Estado prover as condições indispensáveis ao seu pleno exercício.</a:t>
            </a:r>
          </a:p>
          <a:p>
            <a:pPr indent="333375" algn="just"/>
            <a:endParaRPr lang="pt-BR" sz="2000" dirty="0">
              <a:effectLst/>
              <a:latin typeface="Times New Roman" panose="02020603050405020304" pitchFamily="18" charset="0"/>
              <a:ea typeface="Times New Roman" panose="02020603050405020304" pitchFamily="18" charset="0"/>
            </a:endParaRPr>
          </a:p>
          <a:p>
            <a:pPr indent="333375" algn="just"/>
            <a:r>
              <a:rPr lang="pt-BR" sz="2000" dirty="0">
                <a:solidFill>
                  <a:srgbClr val="000000"/>
                </a:solidFill>
                <a:effectLst/>
                <a:latin typeface="Calibri" panose="020F0502020204030204" pitchFamily="34" charset="0"/>
                <a:ea typeface="Times New Roman" panose="02020603050405020304" pitchFamily="18" charset="0"/>
              </a:rPr>
              <a:t>§ 1º O dever do Estado de garantir a saúde consiste na formulação e execução de políticas econômicas e sociais que visem à redução de riscos de doenças e de outros agravos e no estabelecimento de condições que assegurem </a:t>
            </a:r>
            <a:r>
              <a:rPr lang="pt-BR" sz="2000" u="sng" dirty="0">
                <a:solidFill>
                  <a:srgbClr val="000000"/>
                </a:solidFill>
                <a:effectLst/>
                <a:latin typeface="Calibri" panose="020F0502020204030204" pitchFamily="34" charset="0"/>
                <a:ea typeface="Times New Roman" panose="02020603050405020304" pitchFamily="18" charset="0"/>
              </a:rPr>
              <a:t>acesso universal e igualitário às ações e aos serviços para a sua promoção, proteção e recuperação.</a:t>
            </a:r>
          </a:p>
          <a:p>
            <a:pPr indent="333375" algn="just"/>
            <a:endParaRPr lang="pt-BR" sz="2000" dirty="0">
              <a:effectLst/>
              <a:latin typeface="Times New Roman" panose="02020603050405020304" pitchFamily="18" charset="0"/>
              <a:ea typeface="Times New Roman" panose="02020603050405020304" pitchFamily="18" charset="0"/>
            </a:endParaRPr>
          </a:p>
          <a:p>
            <a:pPr indent="333375" algn="just"/>
            <a:r>
              <a:rPr lang="pt-BR" sz="2000" dirty="0">
                <a:solidFill>
                  <a:srgbClr val="000000"/>
                </a:solidFill>
                <a:effectLst/>
                <a:latin typeface="Calibri" panose="020F0502020204030204" pitchFamily="34" charset="0"/>
                <a:ea typeface="Times New Roman" panose="02020603050405020304" pitchFamily="18" charset="0"/>
              </a:rPr>
              <a:t>§ 2º O dever do Estado não exclui o das pessoas, da família, das empresas e da sociedade.</a:t>
            </a:r>
            <a:endParaRPr lang="pt-BR" sz="2000" dirty="0">
              <a:effectLst/>
              <a:latin typeface="Times New Roman" panose="02020603050405020304" pitchFamily="18" charset="0"/>
              <a:ea typeface="Times New Roman" panose="02020603050405020304" pitchFamily="18" charset="0"/>
            </a:endParaRPr>
          </a:p>
          <a:p>
            <a:endParaRPr lang="pt-BR" dirty="0"/>
          </a:p>
        </p:txBody>
      </p:sp>
    </p:spTree>
    <p:extLst>
      <p:ext uri="{BB962C8B-B14F-4D97-AF65-F5344CB8AC3E}">
        <p14:creationId xmlns:p14="http://schemas.microsoft.com/office/powerpoint/2010/main" val="1520148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8AAE11-FEAB-3AC2-7754-7A552740910A}"/>
              </a:ext>
            </a:extLst>
          </p:cNvPr>
          <p:cNvSpPr>
            <a:spLocks noGrp="1"/>
          </p:cNvSpPr>
          <p:nvPr>
            <p:ph type="title"/>
          </p:nvPr>
        </p:nvSpPr>
        <p:spPr>
          <a:xfrm>
            <a:off x="677334" y="609600"/>
            <a:ext cx="8596668" cy="834887"/>
          </a:xfrm>
        </p:spPr>
        <p:txBody>
          <a:bodyPr>
            <a:normAutofit fontScale="90000"/>
          </a:bodyPr>
          <a:lstStyle/>
          <a:p>
            <a:pPr algn="ctr"/>
            <a:br>
              <a:rPr lang="pt-BR" sz="20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lang="pt-BR" sz="27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Política Nacional de Saúde do Trabalhador e Trabalhadora</a:t>
            </a:r>
            <a:br>
              <a:rPr lang="pt-BR" sz="27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pt-BR" sz="2700" b="1" dirty="0">
              <a:solidFill>
                <a:schemeClr val="tx1"/>
              </a:solidFill>
            </a:endParaRPr>
          </a:p>
        </p:txBody>
      </p:sp>
      <p:sp>
        <p:nvSpPr>
          <p:cNvPr id="3" name="Espaço Reservado para Conteúdo 2">
            <a:extLst>
              <a:ext uri="{FF2B5EF4-FFF2-40B4-BE49-F238E27FC236}">
                <a16:creationId xmlns:a16="http://schemas.microsoft.com/office/drawing/2014/main" id="{3C6E1964-3B9D-BA32-1CD3-81900F1DF61D}"/>
              </a:ext>
            </a:extLst>
          </p:cNvPr>
          <p:cNvSpPr>
            <a:spLocks noGrp="1"/>
          </p:cNvSpPr>
          <p:nvPr>
            <p:ph idx="1"/>
          </p:nvPr>
        </p:nvSpPr>
        <p:spPr>
          <a:xfrm>
            <a:off x="677334" y="2160589"/>
            <a:ext cx="8930492" cy="3880773"/>
          </a:xfrm>
        </p:spPr>
        <p:txBody>
          <a:bodyPr>
            <a:normAutofit/>
          </a:bodyPr>
          <a:lstStyle/>
          <a:p>
            <a:endParaRPr lang="pt-BR" sz="2000" kern="100" dirty="0">
              <a:solidFill>
                <a:srgbClr val="555555"/>
              </a:solidFill>
              <a:effectLst/>
              <a:latin typeface="Calibri" panose="020F0502020204030204" pitchFamily="34" charset="0"/>
              <a:ea typeface="Calibri" panose="020F0502020204030204" pitchFamily="34" charset="0"/>
              <a:cs typeface="Calibri" panose="020F0502020204030204" pitchFamily="34" charset="0"/>
            </a:endParaRPr>
          </a:p>
          <a:p>
            <a:endParaRPr lang="pt-BR" sz="2000" kern="100" dirty="0">
              <a:solidFill>
                <a:srgbClr val="555555"/>
              </a:solidFill>
              <a:latin typeface="Calibri" panose="020F0502020204030204" pitchFamily="34" charset="0"/>
              <a:ea typeface="Calibri" panose="020F0502020204030204" pitchFamily="34" charset="0"/>
              <a:cs typeface="Calibri" panose="020F0502020204030204" pitchFamily="34" charset="0"/>
            </a:endParaRPr>
          </a:p>
          <a:p>
            <a:r>
              <a:rPr lang="pt-BR" sz="2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saúde do trabalhador no SUS ocorre a partir da articulação de ações individuais de assistência e de recuperação dos agravos, com ações coletivas, de promoção, de prevenção, de vigilância dos ambientes, processos e atividades de trabalho, e de intervenção sobre os fatores determinantes da saúde dos trabalhadores; ações de planejamento e avaliação com as práticas de saúde; </a:t>
            </a:r>
            <a:r>
              <a:rPr lang="pt-BR" sz="2000" b="1" u="sng"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 conhecimento técnico e os saberes dos trabalhadores</a:t>
            </a:r>
            <a:r>
              <a:rPr lang="pt-BR" sz="2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pt-B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pt-BR" sz="2000" dirty="0"/>
          </a:p>
        </p:txBody>
      </p:sp>
    </p:spTree>
    <p:extLst>
      <p:ext uri="{BB962C8B-B14F-4D97-AF65-F5344CB8AC3E}">
        <p14:creationId xmlns:p14="http://schemas.microsoft.com/office/powerpoint/2010/main" val="4162432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53382-086A-38F7-D622-F2B2D6071EE5}"/>
              </a:ext>
            </a:extLst>
          </p:cNvPr>
          <p:cNvSpPr>
            <a:spLocks noGrp="1"/>
          </p:cNvSpPr>
          <p:nvPr>
            <p:ph type="title"/>
          </p:nvPr>
        </p:nvSpPr>
        <p:spPr>
          <a:xfrm>
            <a:off x="677334" y="609600"/>
            <a:ext cx="8596668" cy="795130"/>
          </a:xfrm>
        </p:spPr>
        <p:txBody>
          <a:bodyPr>
            <a:normAutofit/>
          </a:bodyPr>
          <a:lstStyle/>
          <a:p>
            <a:pPr algn="ctr"/>
            <a:r>
              <a:rPr lang="pt-B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DOS PRINCÍPIOS E DAS DIRETRIZES</a:t>
            </a:r>
            <a:br>
              <a:rPr lang="pt-BR" sz="2000" dirty="0">
                <a:effectLst/>
                <a:latin typeface="Calibri" panose="020F0502020204030204" pitchFamily="34" charset="0"/>
                <a:ea typeface="Times New Roman" panose="02020603050405020304" pitchFamily="18" charset="0"/>
                <a:cs typeface="Calibri" panose="020F0502020204030204" pitchFamily="34" charset="0"/>
              </a:rPr>
            </a:br>
            <a:endParaRPr lang="pt-BR" sz="2000" dirty="0">
              <a:latin typeface="Calibri" panose="020F0502020204030204" pitchFamily="34"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00224373-4A40-67F2-877C-B44C9872253B}"/>
              </a:ext>
            </a:extLst>
          </p:cNvPr>
          <p:cNvSpPr>
            <a:spLocks noGrp="1"/>
          </p:cNvSpPr>
          <p:nvPr>
            <p:ph idx="1"/>
          </p:nvPr>
        </p:nvSpPr>
        <p:spPr>
          <a:xfrm>
            <a:off x="558065" y="1488613"/>
            <a:ext cx="8596668" cy="3880773"/>
          </a:xfrm>
        </p:spPr>
        <p:txBody>
          <a:bodyPr/>
          <a:lstStyle/>
          <a:p>
            <a:pPr algn="just"/>
            <a:r>
              <a:rPr lang="pt-BR" sz="2000" dirty="0">
                <a:solidFill>
                  <a:srgbClr val="000000"/>
                </a:solidFill>
                <a:effectLst/>
                <a:latin typeface="Calibri" panose="020F0502020204030204" pitchFamily="34" charset="0"/>
                <a:ea typeface="Times New Roman" panose="02020603050405020304" pitchFamily="18" charset="0"/>
              </a:rPr>
              <a:t>Art. 5º A Política Nacional de Saúde do Trabalhador e da Trabalhadora observará os seguintes princípios e diretrizes:</a:t>
            </a:r>
            <a:endParaRPr lang="pt-BR" sz="2000" dirty="0">
              <a:effectLst/>
              <a:latin typeface="Times New Roman" panose="02020603050405020304" pitchFamily="18" charset="0"/>
              <a:ea typeface="Times New Roman" panose="02020603050405020304" pitchFamily="18" charset="0"/>
            </a:endParaRPr>
          </a:p>
          <a:p>
            <a:pPr algn="just"/>
            <a:r>
              <a:rPr lang="pt-BR" sz="2000" dirty="0">
                <a:solidFill>
                  <a:srgbClr val="000000"/>
                </a:solidFill>
                <a:effectLst/>
                <a:latin typeface="Calibri" panose="020F0502020204030204" pitchFamily="34" charset="0"/>
                <a:ea typeface="Times New Roman" panose="02020603050405020304" pitchFamily="18" charset="0"/>
              </a:rPr>
              <a:t>I - universalidade;</a:t>
            </a:r>
            <a:endParaRPr lang="pt-BR" sz="2000" dirty="0">
              <a:effectLst/>
              <a:latin typeface="Times New Roman" panose="02020603050405020304" pitchFamily="18" charset="0"/>
              <a:ea typeface="Times New Roman" panose="02020603050405020304" pitchFamily="18" charset="0"/>
            </a:endParaRPr>
          </a:p>
          <a:p>
            <a:pPr algn="just"/>
            <a:r>
              <a:rPr lang="pt-BR" sz="2000" dirty="0">
                <a:solidFill>
                  <a:srgbClr val="000000"/>
                </a:solidFill>
                <a:effectLst/>
                <a:latin typeface="Calibri" panose="020F0502020204030204" pitchFamily="34" charset="0"/>
                <a:ea typeface="Times New Roman" panose="02020603050405020304" pitchFamily="18" charset="0"/>
              </a:rPr>
              <a:t>II - integralidade;</a:t>
            </a:r>
            <a:endParaRPr lang="pt-BR" sz="2000" dirty="0">
              <a:effectLst/>
              <a:latin typeface="Times New Roman" panose="02020603050405020304" pitchFamily="18" charset="0"/>
              <a:ea typeface="Times New Roman" panose="02020603050405020304" pitchFamily="18" charset="0"/>
            </a:endParaRPr>
          </a:p>
          <a:p>
            <a:pPr algn="just"/>
            <a:r>
              <a:rPr lang="pt-BR" sz="2000" u="sng" dirty="0">
                <a:solidFill>
                  <a:srgbClr val="000000"/>
                </a:solidFill>
                <a:effectLst/>
                <a:latin typeface="Calibri" panose="020F0502020204030204" pitchFamily="34" charset="0"/>
                <a:ea typeface="Times New Roman" panose="02020603050405020304" pitchFamily="18" charset="0"/>
              </a:rPr>
              <a:t>III - participação da comunidade, dos trabalhadores e do controle social;</a:t>
            </a:r>
            <a:endParaRPr lang="pt-BR" sz="2000" u="sng" dirty="0">
              <a:effectLst/>
              <a:latin typeface="Times New Roman" panose="02020603050405020304" pitchFamily="18" charset="0"/>
              <a:ea typeface="Times New Roman" panose="02020603050405020304" pitchFamily="18" charset="0"/>
            </a:endParaRPr>
          </a:p>
          <a:p>
            <a:pPr algn="just"/>
            <a:r>
              <a:rPr lang="pt-BR" sz="2000" dirty="0">
                <a:solidFill>
                  <a:srgbClr val="000000"/>
                </a:solidFill>
                <a:effectLst/>
                <a:latin typeface="Calibri" panose="020F0502020204030204" pitchFamily="34" charset="0"/>
                <a:ea typeface="Times New Roman" panose="02020603050405020304" pitchFamily="18" charset="0"/>
              </a:rPr>
              <a:t>IV - descentralização;</a:t>
            </a:r>
            <a:endParaRPr lang="pt-BR" sz="2000" dirty="0">
              <a:effectLst/>
              <a:latin typeface="Times New Roman" panose="02020603050405020304" pitchFamily="18" charset="0"/>
              <a:ea typeface="Times New Roman" panose="02020603050405020304" pitchFamily="18" charset="0"/>
            </a:endParaRPr>
          </a:p>
          <a:p>
            <a:pPr algn="just"/>
            <a:r>
              <a:rPr lang="pt-BR" sz="2000" dirty="0">
                <a:solidFill>
                  <a:srgbClr val="000000"/>
                </a:solidFill>
                <a:effectLst/>
                <a:latin typeface="Calibri" panose="020F0502020204030204" pitchFamily="34" charset="0"/>
                <a:ea typeface="Times New Roman" panose="02020603050405020304" pitchFamily="18" charset="0"/>
              </a:rPr>
              <a:t>V - hierarquização;</a:t>
            </a:r>
            <a:endParaRPr lang="pt-BR" sz="2000" dirty="0">
              <a:effectLst/>
              <a:latin typeface="Times New Roman" panose="02020603050405020304" pitchFamily="18" charset="0"/>
              <a:ea typeface="Times New Roman" panose="02020603050405020304" pitchFamily="18" charset="0"/>
            </a:endParaRPr>
          </a:p>
          <a:p>
            <a:pPr algn="just"/>
            <a:r>
              <a:rPr lang="pt-BR" sz="2000" dirty="0">
                <a:solidFill>
                  <a:srgbClr val="000000"/>
                </a:solidFill>
                <a:effectLst/>
                <a:latin typeface="Calibri" panose="020F0502020204030204" pitchFamily="34" charset="0"/>
                <a:ea typeface="Times New Roman" panose="02020603050405020304" pitchFamily="18" charset="0"/>
              </a:rPr>
              <a:t>VI - equidade; e</a:t>
            </a:r>
            <a:endParaRPr lang="pt-BR" sz="2000" dirty="0">
              <a:effectLst/>
              <a:latin typeface="Times New Roman" panose="02020603050405020304" pitchFamily="18" charset="0"/>
              <a:ea typeface="Times New Roman" panose="02020603050405020304" pitchFamily="18" charset="0"/>
            </a:endParaRPr>
          </a:p>
          <a:p>
            <a:pPr algn="just"/>
            <a:r>
              <a:rPr lang="pt-BR" sz="2000" dirty="0">
                <a:solidFill>
                  <a:srgbClr val="000000"/>
                </a:solidFill>
                <a:effectLst/>
                <a:latin typeface="Calibri" panose="020F0502020204030204" pitchFamily="34" charset="0"/>
                <a:ea typeface="Times New Roman" panose="02020603050405020304" pitchFamily="18" charset="0"/>
              </a:rPr>
              <a:t>VII - precaução.</a:t>
            </a:r>
            <a:endParaRPr lang="pt-BR" sz="2000" dirty="0">
              <a:effectLst/>
              <a:latin typeface="Times New Roman" panose="02020603050405020304" pitchFamily="18" charset="0"/>
              <a:ea typeface="Times New Roman" panose="02020603050405020304" pitchFamily="18" charset="0"/>
            </a:endParaRPr>
          </a:p>
          <a:p>
            <a:endParaRPr lang="pt-BR" dirty="0"/>
          </a:p>
        </p:txBody>
      </p:sp>
    </p:spTree>
    <p:extLst>
      <p:ext uri="{BB962C8B-B14F-4D97-AF65-F5344CB8AC3E}">
        <p14:creationId xmlns:p14="http://schemas.microsoft.com/office/powerpoint/2010/main" val="1693329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2D65D9-CA27-CE25-BEC8-226EE3CB4B3E}"/>
              </a:ext>
            </a:extLst>
          </p:cNvPr>
          <p:cNvSpPr>
            <a:spLocks noGrp="1"/>
          </p:cNvSpPr>
          <p:nvPr>
            <p:ph type="title"/>
          </p:nvPr>
        </p:nvSpPr>
        <p:spPr>
          <a:xfrm>
            <a:off x="677334" y="609600"/>
            <a:ext cx="8596668" cy="450574"/>
          </a:xfrm>
        </p:spPr>
        <p:txBody>
          <a:bodyPr>
            <a:normAutofit/>
          </a:bodyPr>
          <a:lstStyle/>
          <a:p>
            <a:pPr algn="ctr"/>
            <a:r>
              <a:rPr lang="pt-BR" sz="2000" dirty="0">
                <a:solidFill>
                  <a:schemeClr val="tx1"/>
                </a:solidFill>
                <a:latin typeface="Calibri" panose="020F0502020204030204" pitchFamily="34" charset="0"/>
                <a:cs typeface="Calibri" panose="020F0502020204030204" pitchFamily="34" charset="0"/>
              </a:rPr>
              <a:t>DOS OBJETIVOS</a:t>
            </a:r>
          </a:p>
        </p:txBody>
      </p:sp>
      <p:sp>
        <p:nvSpPr>
          <p:cNvPr id="3" name="Espaço Reservado para Conteúdo 2">
            <a:extLst>
              <a:ext uri="{FF2B5EF4-FFF2-40B4-BE49-F238E27FC236}">
                <a16:creationId xmlns:a16="http://schemas.microsoft.com/office/drawing/2014/main" id="{9921D8E4-C04D-3AD4-A6AC-ADCF6D1C0328}"/>
              </a:ext>
            </a:extLst>
          </p:cNvPr>
          <p:cNvSpPr>
            <a:spLocks noGrp="1"/>
          </p:cNvSpPr>
          <p:nvPr>
            <p:ph idx="1"/>
          </p:nvPr>
        </p:nvSpPr>
        <p:spPr>
          <a:xfrm>
            <a:off x="677334" y="1060174"/>
            <a:ext cx="9924404" cy="5473148"/>
          </a:xfrm>
        </p:spPr>
        <p:txBody>
          <a:bodyPr>
            <a:noAutofit/>
          </a:bodyPr>
          <a:lstStyle/>
          <a:p>
            <a:pPr algn="just"/>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Art. 8º São objetivos da Política Nacional de Saúde do Trabalhador e da Trabalhadora:</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 - fortalecer a Vigilância em Saúde do Trabalhador (VISAT) e a integração com os demais componentes da Vigilância em Saúde, o que pressupõe:</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identificação das atividades produtivas da população trabalhadora e das situações de risco à saúde dos trabalhadores no território;</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identificação das necessidades, demandas e problemas de saúde dos trabalhadores no território;</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 realização da análise da situação de saúde dos trabalhadores;</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 intervenção nos processos e ambientes de trabalho;</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 produção de tecnologias de intervenção, de avaliação e de monitoramento das ações de VISAT;</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 controle e avaliação da qualidade dos serviços e programas de saúde do trabalhador, nas instituições e empresas públicas e privadas;</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 produção de protocolos, de normas técnicas e regulamentares; e</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 participação dos trabalhadores e suas organizações;</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pt-B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1904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5E4FB83-8C29-9C02-976F-08C585A4D827}"/>
              </a:ext>
            </a:extLst>
          </p:cNvPr>
          <p:cNvSpPr>
            <a:spLocks noGrp="1"/>
          </p:cNvSpPr>
          <p:nvPr>
            <p:ph idx="1"/>
          </p:nvPr>
        </p:nvSpPr>
        <p:spPr>
          <a:xfrm>
            <a:off x="596348" y="463827"/>
            <a:ext cx="9925878" cy="5577536"/>
          </a:xfrm>
        </p:spPr>
        <p:txBody>
          <a:bodyPr>
            <a:normAutofit/>
          </a:bodyPr>
          <a:lstStyle/>
          <a:p>
            <a:pPr algn="just"/>
            <a:r>
              <a:rPr lang="pt-BR" sz="2000" dirty="0">
                <a:solidFill>
                  <a:srgbClr val="000000"/>
                </a:solidFill>
                <a:effectLst/>
                <a:latin typeface="Calibri" panose="020F0502020204030204" pitchFamily="34" charset="0"/>
                <a:ea typeface="Times New Roman" panose="02020603050405020304" pitchFamily="18" charset="0"/>
              </a:rPr>
              <a:t>II - promover a saúde e ambientes e processos de trabalhos saudáveis, o que pressupõe:</a:t>
            </a:r>
            <a:endParaRPr lang="pt-BR" sz="2000" dirty="0">
              <a:effectLst/>
              <a:latin typeface="Times New Roman" panose="02020603050405020304" pitchFamily="18" charset="0"/>
              <a:ea typeface="Times New Roman" panose="02020603050405020304" pitchFamily="18" charset="0"/>
            </a:endParaRPr>
          </a:p>
          <a:p>
            <a:pPr algn="just"/>
            <a:endParaRPr lang="pt-BR" sz="2000" dirty="0">
              <a:solidFill>
                <a:srgbClr val="000000"/>
              </a:solidFill>
              <a:effectLst/>
              <a:latin typeface="Calibri" panose="020F0502020204030204" pitchFamily="34" charset="0"/>
              <a:ea typeface="Times New Roman" panose="02020603050405020304" pitchFamily="18" charset="0"/>
            </a:endParaRPr>
          </a:p>
          <a:p>
            <a:pPr algn="just"/>
            <a:r>
              <a:rPr lang="pt-BR" sz="2000" dirty="0">
                <a:solidFill>
                  <a:srgbClr val="000000"/>
                </a:solidFill>
                <a:effectLst/>
                <a:latin typeface="Calibri" panose="020F0502020204030204" pitchFamily="34" charset="0"/>
                <a:ea typeface="Times New Roman" panose="02020603050405020304" pitchFamily="18" charset="0"/>
              </a:rPr>
              <a:t>a) estabelecimento e adoção de parâmetros protetores da saúde dos trabalhadores nos ambientes e processos de trabalho;</a:t>
            </a:r>
          </a:p>
          <a:p>
            <a:pPr algn="just"/>
            <a:endParaRPr lang="pt-BR" sz="2000" dirty="0">
              <a:effectLst/>
              <a:latin typeface="Times New Roman" panose="02020603050405020304" pitchFamily="18" charset="0"/>
              <a:ea typeface="Times New Roman" panose="02020603050405020304" pitchFamily="18" charset="0"/>
            </a:endParaRPr>
          </a:p>
          <a:p>
            <a:pPr algn="just"/>
            <a:r>
              <a:rPr lang="pt-BR" sz="2000" dirty="0">
                <a:solidFill>
                  <a:srgbClr val="000000"/>
                </a:solidFill>
                <a:effectLst/>
                <a:latin typeface="Calibri" panose="020F0502020204030204" pitchFamily="34" charset="0"/>
                <a:ea typeface="Times New Roman" panose="02020603050405020304" pitchFamily="18" charset="0"/>
              </a:rPr>
              <a:t>b) fortalecimento e articulação das ações de vigilância em saúde, identificando os fatores de risco ambiental, com intervenções tanto nos ambientes e processos de trabalho, como no entorno, tendo em vista a qualidade de vida dos trabalhadores e da população circunvizinha;</a:t>
            </a:r>
          </a:p>
          <a:p>
            <a:pPr algn="just"/>
            <a:endParaRPr lang="pt-BR" sz="2000" dirty="0">
              <a:effectLst/>
              <a:latin typeface="Times New Roman" panose="02020603050405020304" pitchFamily="18" charset="0"/>
              <a:ea typeface="Times New Roman" panose="02020603050405020304" pitchFamily="18" charset="0"/>
            </a:endParaRPr>
          </a:p>
          <a:p>
            <a:pPr algn="just"/>
            <a:r>
              <a:rPr lang="pt-BR" sz="2000" dirty="0">
                <a:solidFill>
                  <a:srgbClr val="000000"/>
                </a:solidFill>
                <a:effectLst/>
                <a:latin typeface="Calibri" panose="020F0502020204030204" pitchFamily="34" charset="0"/>
                <a:ea typeface="Times New Roman" panose="02020603050405020304" pitchFamily="18" charset="0"/>
              </a:rPr>
              <a:t>b) atenção especializada, incluindo serviços de reabilitação;</a:t>
            </a:r>
            <a:endParaRPr lang="pt-BR" sz="2000" dirty="0">
              <a:effectLst/>
              <a:latin typeface="Times New Roman" panose="02020603050405020304" pitchFamily="18" charset="0"/>
              <a:ea typeface="Times New Roman" panose="02020603050405020304" pitchFamily="18" charset="0"/>
            </a:endParaRPr>
          </a:p>
          <a:p>
            <a:pPr algn="just"/>
            <a:r>
              <a:rPr lang="pt-BR" sz="2000" dirty="0">
                <a:solidFill>
                  <a:srgbClr val="000000"/>
                </a:solidFill>
                <a:effectLst/>
                <a:latin typeface="Calibri" panose="020F0502020204030204" pitchFamily="34" charset="0"/>
                <a:ea typeface="Times New Roman" panose="02020603050405020304" pitchFamily="18" charset="0"/>
              </a:rPr>
              <a:t>f) sistemas de informações em saúde;</a:t>
            </a:r>
            <a:endParaRPr lang="pt-BR" sz="2000" dirty="0">
              <a:effectLst/>
              <a:latin typeface="Times New Roman" panose="02020603050405020304" pitchFamily="18" charset="0"/>
              <a:ea typeface="Times New Roman" panose="02020603050405020304" pitchFamily="18" charset="0"/>
            </a:endParaRPr>
          </a:p>
          <a:p>
            <a:pPr algn="just"/>
            <a:r>
              <a:rPr lang="pt-BR" sz="2000" dirty="0">
                <a:solidFill>
                  <a:srgbClr val="000000"/>
                </a:solidFill>
                <a:effectLst/>
                <a:latin typeface="Calibri" panose="020F0502020204030204" pitchFamily="34" charset="0"/>
                <a:ea typeface="Times New Roman" panose="02020603050405020304" pitchFamily="18" charset="0"/>
              </a:rPr>
              <a:t>h) sistema de planejamento, monitoramento e avaliação das ações;</a:t>
            </a:r>
            <a:endParaRPr lang="pt-BR" sz="2000" dirty="0">
              <a:effectLst/>
              <a:latin typeface="Times New Roman" panose="02020603050405020304" pitchFamily="18" charset="0"/>
              <a:ea typeface="Times New Roman" panose="02020603050405020304" pitchFamily="18" charset="0"/>
            </a:endParaRPr>
          </a:p>
          <a:p>
            <a:pPr algn="just"/>
            <a:r>
              <a:rPr lang="pt-BR" sz="2000" dirty="0">
                <a:solidFill>
                  <a:srgbClr val="000000"/>
                </a:solidFill>
                <a:effectLst/>
                <a:latin typeface="Calibri" panose="020F0502020204030204" pitchFamily="34" charset="0"/>
                <a:ea typeface="Times New Roman" panose="02020603050405020304" pitchFamily="18" charset="0"/>
              </a:rPr>
              <a:t>j) promoção e vigilância à saúde, incluindo a vigilância à saúde do trabalhador;</a:t>
            </a:r>
            <a:endParaRPr lang="pt-BR" sz="2000" dirty="0">
              <a:effectLst/>
              <a:latin typeface="Times New Roman" panose="02020603050405020304" pitchFamily="18" charset="0"/>
              <a:ea typeface="Times New Roman" panose="02020603050405020304" pitchFamily="18" charset="0"/>
            </a:endParaRPr>
          </a:p>
          <a:p>
            <a:endParaRPr lang="pt-BR" dirty="0"/>
          </a:p>
        </p:txBody>
      </p:sp>
    </p:spTree>
    <p:extLst>
      <p:ext uri="{BB962C8B-B14F-4D97-AF65-F5344CB8AC3E}">
        <p14:creationId xmlns:p14="http://schemas.microsoft.com/office/powerpoint/2010/main" val="1137407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A56AC4-46D3-2391-ECF2-97941475C970}"/>
              </a:ext>
            </a:extLst>
          </p:cNvPr>
          <p:cNvSpPr>
            <a:spLocks noGrp="1"/>
          </p:cNvSpPr>
          <p:nvPr>
            <p:ph type="title"/>
          </p:nvPr>
        </p:nvSpPr>
        <p:spPr>
          <a:xfrm>
            <a:off x="677334" y="609600"/>
            <a:ext cx="8596668" cy="424070"/>
          </a:xfrm>
        </p:spPr>
        <p:txBody>
          <a:bodyPr>
            <a:normAutofit/>
          </a:bodyPr>
          <a:lstStyle/>
          <a:p>
            <a:pPr algn="ctr"/>
            <a:r>
              <a:rPr lang="pt-BR" sz="2000" b="1" dirty="0">
                <a:solidFill>
                  <a:schemeClr val="tx1"/>
                </a:solidFill>
                <a:latin typeface="Calibri" panose="020F0502020204030204" pitchFamily="34" charset="0"/>
                <a:cs typeface="Calibri" panose="020F0502020204030204" pitchFamily="34" charset="0"/>
              </a:rPr>
              <a:t>DAS ESTRATÉGIAS</a:t>
            </a:r>
          </a:p>
        </p:txBody>
      </p:sp>
      <p:sp>
        <p:nvSpPr>
          <p:cNvPr id="3" name="Espaço Reservado para Conteúdo 2">
            <a:extLst>
              <a:ext uri="{FF2B5EF4-FFF2-40B4-BE49-F238E27FC236}">
                <a16:creationId xmlns:a16="http://schemas.microsoft.com/office/drawing/2014/main" id="{5EB4EBE9-9308-A9E8-562F-A13D837CF6E7}"/>
              </a:ext>
            </a:extLst>
          </p:cNvPr>
          <p:cNvSpPr>
            <a:spLocks noGrp="1"/>
          </p:cNvSpPr>
          <p:nvPr>
            <p:ph idx="1"/>
          </p:nvPr>
        </p:nvSpPr>
        <p:spPr>
          <a:xfrm>
            <a:off x="490329" y="1033670"/>
            <a:ext cx="9780105" cy="5380381"/>
          </a:xfrm>
        </p:spPr>
        <p:txBody>
          <a:bodyPr>
            <a:noAutofit/>
          </a:bodyPr>
          <a:lstStyle/>
          <a:p>
            <a:pPr algn="just"/>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 - integração da Vigilância em Saúde do Trabalhador com os demais componentes da Vigilância em Saúde e com a Atenção Primária em Saúde, o que pressupõe:</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20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 </a:t>
            </a:r>
            <a:r>
              <a:rPr lang="pt-BR" sz="20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estímulo à participação dos trabalhadores e suas organizações, sempre que pertinente, no acompanhamento das ações de vigilância epidemiológica, sanitária e em saúde ambiental, além das ações específicas de VISAT; e</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 atualização e ou revisão dos códigos de saúde, com inserção de disposições sobre a vigilância em saúde do trabalhador e atribuição da competência de autoridade sanitária às equipes de vigilância em saúde do trabalhador, nos Estados e Municípios;</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II - análise do perfil produtivo e da situação de saúde dos trabalhadores, o que pressupõe:</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identificação das atividades produtivas e do perfil da população trabalhadora no território em conjunto com a atenção primária em saúde e os setores da Vigilância em Saúde;</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endParaRPr lang="pt-B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44300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776F06F-31C7-010E-F373-43DA32A88FE6}"/>
              </a:ext>
            </a:extLst>
          </p:cNvPr>
          <p:cNvSpPr>
            <a:spLocks noGrp="1"/>
          </p:cNvSpPr>
          <p:nvPr>
            <p:ph idx="1"/>
          </p:nvPr>
        </p:nvSpPr>
        <p:spPr>
          <a:xfrm>
            <a:off x="397565" y="437322"/>
            <a:ext cx="9780105" cy="5817703"/>
          </a:xfrm>
        </p:spPr>
        <p:txBody>
          <a:bodyPr>
            <a:normAutofit lnSpcReduction="10000"/>
          </a:bodyPr>
          <a:lstStyle/>
          <a:p>
            <a:pPr algn="just">
              <a:lnSpc>
                <a:spcPct val="107000"/>
              </a:lnSpc>
              <a:spcAft>
                <a:spcPts val="800"/>
              </a:spcAft>
            </a:pPr>
            <a:r>
              <a:rPr lang="pt-BR" sz="1800" b="1" kern="100" dirty="0">
                <a:effectLst/>
                <a:latin typeface="Calibri" panose="020F0502020204030204" pitchFamily="34" charset="0"/>
                <a:ea typeface="Calibri" panose="020F0502020204030204" pitchFamily="34" charset="0"/>
                <a:cs typeface="Calibri" panose="020F0502020204030204" pitchFamily="34" charset="0"/>
              </a:rPr>
              <a:t>CF   - Artigo 8º</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III - ao sindicato cabe a defesa dos direitos e interesses coletivos ou individuais da categoria, inclusive em questões judiciais ou administrativas;</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20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Direito de Informação</a:t>
            </a:r>
            <a:endParaRPr lang="pt-B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Dos Direitos e Garantias Fundamentais</a:t>
            </a:r>
            <a:endParaRPr lang="pt-B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Art. 5º Todos são iguais perante a lei, sem distinção de qualquer natureza, garantindo-se aos brasileiros e aos estrangeiros residentes no País a inviolabilidade do direito à vida, à liberdade, à igualdade, à segurança e à propriedade, nos termos seguintes:</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XXXIII - todos têm direito a receber dos órgãos públicos informações de seu interesse particular, ou de interesse coletivo ou geral, que serão prestadas no prazo da lei, sob pena de responsabilidade, ressalvadas aquelas cujo sigilo seja imprescindível à segurança da sociedade e do Estado; </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3995071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914D3D9-41A7-A405-17D8-BBEF0419280B}"/>
              </a:ext>
            </a:extLst>
          </p:cNvPr>
          <p:cNvSpPr>
            <a:spLocks noGrp="1"/>
          </p:cNvSpPr>
          <p:nvPr>
            <p:ph idx="1"/>
          </p:nvPr>
        </p:nvSpPr>
        <p:spPr>
          <a:xfrm>
            <a:off x="490330" y="371061"/>
            <a:ext cx="8783672" cy="5670301"/>
          </a:xfrm>
        </p:spPr>
        <p:txBody>
          <a:bodyPr>
            <a:normAutofit lnSpcReduction="10000"/>
          </a:bodyPr>
          <a:lstStyle/>
          <a:p>
            <a:pPr algn="just">
              <a:lnSpc>
                <a:spcPct val="107000"/>
              </a:lnSpc>
              <a:spcAft>
                <a:spcPts val="800"/>
              </a:spcAft>
            </a:pPr>
            <a:r>
              <a:rPr lang="pt-BR" sz="20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Convenção 135</a:t>
            </a:r>
            <a:endParaRPr lang="pt-BR"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2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pt-BR" sz="2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Art. 2º — 1. Facilidades devem ser concedidas, na empresa, aos representantes dos trabalhadores, de modo a possibilitar-lhes o cumprimento rápido e eficiente de suas funções.</a:t>
            </a:r>
            <a:endParaRPr lang="pt-BR"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2000" kern="100" dirty="0">
                <a:effectLst/>
                <a:latin typeface="Calibri" panose="020F0502020204030204" pitchFamily="34" charset="0"/>
                <a:ea typeface="Calibri" panose="020F0502020204030204" pitchFamily="34" charset="0"/>
                <a:cs typeface="Calibri" panose="020F0502020204030204" pitchFamily="34" charset="0"/>
              </a:rPr>
              <a:t> </a:t>
            </a:r>
            <a:endParaRPr lang="pt-BR"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2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Art. 5º — Quando uma empresa contar ao mesmo tempo com representantes sindicais e representantes eleitos, medidas adequadas deverão ser tomadas, cada vez que for necessário, para garantir que a presença de representantes eleitos não venha a ser utilizada para o enfraquecimento da situação dos sindicatos interessados ou de seus representantes e para incentivar a cooperação, relativa a todas as questões pertinentes, entre os representantes eleitos, por uma Parte, e os sindicatos interessados e seus representantes, por outra Parte.</a:t>
            </a:r>
            <a:endParaRPr lang="pt-BR"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60725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2410D4-B2E4-4308-FF6A-830457EC8A89}"/>
              </a:ext>
            </a:extLst>
          </p:cNvPr>
          <p:cNvSpPr>
            <a:spLocks noGrp="1"/>
          </p:cNvSpPr>
          <p:nvPr>
            <p:ph type="title"/>
          </p:nvPr>
        </p:nvSpPr>
        <p:spPr>
          <a:xfrm>
            <a:off x="677334" y="1032386"/>
            <a:ext cx="10354460" cy="1128203"/>
          </a:xfrm>
        </p:spPr>
        <p:txBody>
          <a:bodyPr>
            <a:noAutofit/>
          </a:bodyPr>
          <a:lstStyle/>
          <a:p>
            <a:r>
              <a:rPr lang="pt-BR" sz="2000" b="1" dirty="0">
                <a:solidFill>
                  <a:srgbClr val="000000"/>
                </a:solidFill>
                <a:effectLst/>
                <a:latin typeface="Calibri" panose="020F0502020204030204" pitchFamily="34" charset="0"/>
                <a:ea typeface="Calibri" panose="020F0502020204030204" pitchFamily="34" charset="0"/>
              </a:rPr>
              <a:t>Art. 1º A República Federativa do Brasil, formada pela união indissolúvel dos Estados e Municípios e do Distrito Federal, constitui-se em Estado Democrático de Direito e tem como fundamentos:</a:t>
            </a:r>
            <a:endParaRPr lang="pt-BR" sz="2000" b="1" dirty="0"/>
          </a:p>
        </p:txBody>
      </p:sp>
      <p:sp>
        <p:nvSpPr>
          <p:cNvPr id="3" name="Espaço Reservado para Conteúdo 2">
            <a:extLst>
              <a:ext uri="{FF2B5EF4-FFF2-40B4-BE49-F238E27FC236}">
                <a16:creationId xmlns:a16="http://schemas.microsoft.com/office/drawing/2014/main" id="{405DD3E1-E748-61E1-BDE7-EB81F5869AF2}"/>
              </a:ext>
            </a:extLst>
          </p:cNvPr>
          <p:cNvSpPr>
            <a:spLocks noGrp="1"/>
          </p:cNvSpPr>
          <p:nvPr>
            <p:ph idx="1"/>
          </p:nvPr>
        </p:nvSpPr>
        <p:spPr>
          <a:xfrm>
            <a:off x="677333" y="2160589"/>
            <a:ext cx="9848899" cy="3880773"/>
          </a:xfrm>
        </p:spPr>
        <p:txBody>
          <a:bodyPr/>
          <a:lstStyle/>
          <a:p>
            <a:pPr indent="361950" algn="just"/>
            <a:r>
              <a:rPr lang="pt-BR" sz="2000" dirty="0">
                <a:solidFill>
                  <a:srgbClr val="000000"/>
                </a:solidFill>
                <a:effectLst/>
                <a:latin typeface="Calibri" panose="020F0502020204030204" pitchFamily="34" charset="0"/>
                <a:ea typeface="Times New Roman" panose="02020603050405020304" pitchFamily="18" charset="0"/>
              </a:rPr>
              <a:t>I - a soberania;</a:t>
            </a:r>
            <a:endParaRPr lang="pt-BR" sz="2000" dirty="0">
              <a:effectLst/>
              <a:latin typeface="Times New Roman" panose="02020603050405020304" pitchFamily="18" charset="0"/>
              <a:ea typeface="Times New Roman" panose="02020603050405020304" pitchFamily="18" charset="0"/>
            </a:endParaRPr>
          </a:p>
          <a:p>
            <a:pPr indent="361950" algn="just"/>
            <a:r>
              <a:rPr lang="pt-BR" sz="2000" dirty="0">
                <a:solidFill>
                  <a:srgbClr val="000000"/>
                </a:solidFill>
                <a:effectLst/>
                <a:latin typeface="Calibri" panose="020F0502020204030204" pitchFamily="34" charset="0"/>
                <a:ea typeface="Times New Roman" panose="02020603050405020304" pitchFamily="18" charset="0"/>
              </a:rPr>
              <a:t>II - a cidadania;</a:t>
            </a:r>
            <a:endParaRPr lang="pt-BR" sz="2000" dirty="0">
              <a:effectLst/>
              <a:latin typeface="Times New Roman" panose="02020603050405020304" pitchFamily="18" charset="0"/>
              <a:ea typeface="Times New Roman" panose="02020603050405020304" pitchFamily="18" charset="0"/>
            </a:endParaRPr>
          </a:p>
          <a:p>
            <a:pPr indent="361950" algn="just"/>
            <a:r>
              <a:rPr lang="pt-BR" sz="2000" dirty="0">
                <a:solidFill>
                  <a:srgbClr val="000000"/>
                </a:solidFill>
                <a:effectLst/>
                <a:latin typeface="Calibri" panose="020F0502020204030204" pitchFamily="34" charset="0"/>
                <a:ea typeface="Times New Roman" panose="02020603050405020304" pitchFamily="18" charset="0"/>
              </a:rPr>
              <a:t>III - a dignidade da pessoa humana;</a:t>
            </a:r>
          </a:p>
          <a:p>
            <a:pPr indent="361950" algn="just"/>
            <a:r>
              <a:rPr lang="pt-BR" sz="2000" dirty="0">
                <a:solidFill>
                  <a:srgbClr val="000000"/>
                </a:solidFill>
                <a:effectLst/>
                <a:latin typeface="Calibri" panose="020F0502020204030204" pitchFamily="34" charset="0"/>
                <a:ea typeface="Calibri" panose="020F0502020204030204" pitchFamily="34" charset="0"/>
              </a:rPr>
              <a:t>IV - os valores sociais do trabalho e da livre iniciativa;</a:t>
            </a:r>
          </a:p>
          <a:p>
            <a:pPr indent="0" algn="just">
              <a:buNone/>
            </a:pPr>
            <a:r>
              <a:rPr lang="pt-BR" sz="2000" b="1" dirty="0">
                <a:solidFill>
                  <a:srgbClr val="000000"/>
                </a:solidFill>
                <a:effectLst/>
                <a:latin typeface="Calibri" panose="020F0502020204030204" pitchFamily="34" charset="0"/>
                <a:ea typeface="Times New Roman" panose="02020603050405020304" pitchFamily="18" charset="0"/>
              </a:rPr>
              <a:t>Art. 4º A República Federativa do Brasil rege-se nas suas relações internacionais pelos seguintes princípios:</a:t>
            </a:r>
            <a:endParaRPr lang="pt-BR" sz="2000" b="1" dirty="0">
              <a:solidFill>
                <a:srgbClr val="000000"/>
              </a:solidFill>
              <a:latin typeface="Times New Roman" panose="02020603050405020304" pitchFamily="18" charset="0"/>
              <a:ea typeface="Times New Roman" panose="02020603050405020304" pitchFamily="18" charset="0"/>
            </a:endParaRPr>
          </a:p>
          <a:p>
            <a:pPr indent="0" algn="just">
              <a:buNone/>
            </a:pPr>
            <a:r>
              <a:rPr lang="pt-BR" sz="2000" b="1" dirty="0">
                <a:solidFill>
                  <a:srgbClr val="000000"/>
                </a:solidFill>
                <a:effectLst/>
                <a:latin typeface="Calibri" panose="020F0502020204030204" pitchFamily="34" charset="0"/>
                <a:ea typeface="Times New Roman" panose="02020603050405020304" pitchFamily="18" charset="0"/>
              </a:rPr>
              <a:t>...</a:t>
            </a:r>
            <a:br>
              <a:rPr lang="pt-BR" sz="2000" dirty="0">
                <a:effectLst/>
                <a:latin typeface="Times New Roman" panose="02020603050405020304" pitchFamily="18" charset="0"/>
                <a:ea typeface="Times New Roman" panose="02020603050405020304" pitchFamily="18" charset="0"/>
              </a:rPr>
            </a:br>
            <a:r>
              <a:rPr lang="pt-BR" sz="2000" u="sng" dirty="0">
                <a:solidFill>
                  <a:srgbClr val="000000"/>
                </a:solidFill>
                <a:effectLst/>
                <a:latin typeface="Calibri" panose="020F0502020204030204" pitchFamily="34" charset="0"/>
                <a:ea typeface="Times New Roman" panose="02020603050405020304" pitchFamily="18" charset="0"/>
              </a:rPr>
              <a:t>II - prevalência dos direitos humanos; </a:t>
            </a:r>
            <a:r>
              <a:rPr lang="pt-BR" sz="2000" u="sng" dirty="0">
                <a:solidFill>
                  <a:srgbClr val="000000"/>
                </a:solidFill>
                <a:effectLst/>
                <a:latin typeface="Calibri" panose="020F0502020204030204" pitchFamily="34" charset="0"/>
                <a:ea typeface="Calibri" panose="020F0502020204030204" pitchFamily="34" charset="0"/>
              </a:rPr>
              <a:t> </a:t>
            </a:r>
            <a:endParaRPr lang="pt-BR" sz="2000" u="sng" dirty="0"/>
          </a:p>
        </p:txBody>
      </p:sp>
    </p:spTree>
    <p:extLst>
      <p:ext uri="{BB962C8B-B14F-4D97-AF65-F5344CB8AC3E}">
        <p14:creationId xmlns:p14="http://schemas.microsoft.com/office/powerpoint/2010/main" val="2796183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EF56E4-7389-4C1A-9C81-E4D90FAB8107}"/>
              </a:ext>
            </a:extLst>
          </p:cNvPr>
          <p:cNvSpPr>
            <a:spLocks noGrp="1"/>
          </p:cNvSpPr>
          <p:nvPr>
            <p:ph type="title"/>
          </p:nvPr>
        </p:nvSpPr>
        <p:spPr>
          <a:xfrm>
            <a:off x="677334" y="609600"/>
            <a:ext cx="8596668" cy="742122"/>
          </a:xfrm>
        </p:spPr>
        <p:txBody>
          <a:bodyPr>
            <a:normAutofit/>
          </a:bodyPr>
          <a:lstStyle/>
          <a:p>
            <a:pPr algn="ctr"/>
            <a:r>
              <a:rPr lang="pt-BR" sz="2400" b="1" dirty="0">
                <a:solidFill>
                  <a:schemeClr val="tx1"/>
                </a:solidFill>
                <a:latin typeface="Calibri" panose="020F0502020204030204" pitchFamily="34" charset="0"/>
                <a:cs typeface="Calibri" panose="020F0502020204030204" pitchFamily="34" charset="0"/>
              </a:rPr>
              <a:t>Lei 8213/91</a:t>
            </a:r>
          </a:p>
        </p:txBody>
      </p:sp>
      <p:sp>
        <p:nvSpPr>
          <p:cNvPr id="3" name="Espaço Reservado para Conteúdo 2">
            <a:extLst>
              <a:ext uri="{FF2B5EF4-FFF2-40B4-BE49-F238E27FC236}">
                <a16:creationId xmlns:a16="http://schemas.microsoft.com/office/drawing/2014/main" id="{86BF932A-5B7A-A351-D7C3-52DC6213A4DF}"/>
              </a:ext>
            </a:extLst>
          </p:cNvPr>
          <p:cNvSpPr>
            <a:spLocks noGrp="1"/>
          </p:cNvSpPr>
          <p:nvPr>
            <p:ph idx="1"/>
          </p:nvPr>
        </p:nvSpPr>
        <p:spPr>
          <a:xfrm>
            <a:off x="677333" y="1351723"/>
            <a:ext cx="9036509" cy="4717774"/>
          </a:xfrm>
        </p:spPr>
        <p:txBody>
          <a:bodyPr>
            <a:normAutofit/>
          </a:bodyPr>
          <a:lstStyle/>
          <a:p>
            <a:pPr algn="just">
              <a:spcAft>
                <a:spcPts val="0"/>
              </a:spcAft>
            </a:pPr>
            <a:r>
              <a:rPr lang="pt-BR" sz="2400" b="0" i="0" dirty="0">
                <a:solidFill>
                  <a:schemeClr val="tx1"/>
                </a:solidFill>
                <a:effectLst/>
                <a:latin typeface="Calibri" panose="020F0502020204030204" pitchFamily="34" charset="0"/>
                <a:cs typeface="Calibri" panose="020F0502020204030204" pitchFamily="34" charset="0"/>
              </a:rPr>
              <a:t>Art. 19. Acidente do trabalho </a:t>
            </a:r>
            <a:r>
              <a:rPr lang="pt-BR" sz="2400" b="0" i="0">
                <a:solidFill>
                  <a:schemeClr val="tx1"/>
                </a:solidFill>
                <a:effectLst/>
                <a:latin typeface="Calibri" panose="020F0502020204030204" pitchFamily="34" charset="0"/>
                <a:cs typeface="Calibri" panose="020F0502020204030204" pitchFamily="34" charset="0"/>
              </a:rPr>
              <a:t>é </a:t>
            </a:r>
            <a:r>
              <a:rPr lang="pt-BR" sz="2400" i="1" u="sng">
                <a:solidFill>
                  <a:schemeClr val="tx1"/>
                </a:solidFill>
                <a:latin typeface="Calibri" panose="020F0502020204030204" pitchFamily="34" charset="0"/>
                <a:cs typeface="Calibri" panose="020F0502020204030204" pitchFamily="34" charset="0"/>
              </a:rPr>
              <a:t>....</a:t>
            </a:r>
          </a:p>
          <a:p>
            <a:pPr algn="just">
              <a:spcAft>
                <a:spcPts val="0"/>
              </a:spcAft>
            </a:pPr>
            <a:endParaRPr lang="pt-BR" sz="2400" i="1" u="sng" dirty="0">
              <a:solidFill>
                <a:schemeClr val="tx1"/>
              </a:solidFill>
              <a:latin typeface="Calibri" panose="020F0502020204030204" pitchFamily="34" charset="0"/>
              <a:cs typeface="Calibri" panose="020F0502020204030204" pitchFamily="34" charset="0"/>
            </a:endParaRPr>
          </a:p>
          <a:p>
            <a:pPr algn="just">
              <a:spcAft>
                <a:spcPts val="0"/>
              </a:spcAft>
            </a:pPr>
            <a:r>
              <a:rPr lang="pt-BR" sz="2000" b="0" i="0" dirty="0">
                <a:solidFill>
                  <a:srgbClr val="000000"/>
                </a:solidFill>
                <a:effectLst/>
                <a:latin typeface="Calibri" panose="020F0502020204030204" pitchFamily="34" charset="0"/>
                <a:cs typeface="Calibri" panose="020F0502020204030204" pitchFamily="34" charset="0"/>
              </a:rPr>
              <a:t>§ 1º A empresa é responsável pela adoção e uso das medidas coletivas e individuais de proteção e segurança da saúde do trabalhador.</a:t>
            </a:r>
          </a:p>
          <a:p>
            <a:pPr algn="just">
              <a:spcAft>
                <a:spcPts val="0"/>
              </a:spcAft>
            </a:pPr>
            <a:r>
              <a:rPr lang="pt-BR" sz="2000" b="0" i="0" dirty="0">
                <a:solidFill>
                  <a:srgbClr val="000000"/>
                </a:solidFill>
                <a:effectLst/>
                <a:latin typeface="Calibri" panose="020F0502020204030204" pitchFamily="34" charset="0"/>
                <a:cs typeface="Calibri" panose="020F0502020204030204" pitchFamily="34" charset="0"/>
              </a:rPr>
              <a:t>§ 2º Constitui contravenção penal, punível com multa, deixar a empresa de cumprir as normas de segurança e higiene do trabalho.</a:t>
            </a:r>
          </a:p>
          <a:p>
            <a:pPr algn="just">
              <a:spcAft>
                <a:spcPts val="0"/>
              </a:spcAft>
            </a:pPr>
            <a:r>
              <a:rPr lang="pt-BR" sz="2000" b="0" i="0" dirty="0">
                <a:solidFill>
                  <a:srgbClr val="000000"/>
                </a:solidFill>
                <a:effectLst/>
                <a:latin typeface="Calibri" panose="020F0502020204030204" pitchFamily="34" charset="0"/>
                <a:cs typeface="Calibri" panose="020F0502020204030204" pitchFamily="34" charset="0"/>
              </a:rPr>
              <a:t>§ 3º É dever da empresa prestar informações pormenorizadas sobre os riscos da operação a executar e do produto a manipular.</a:t>
            </a:r>
          </a:p>
          <a:p>
            <a:pPr algn="just">
              <a:spcAft>
                <a:spcPts val="0"/>
              </a:spcAft>
            </a:pPr>
            <a:r>
              <a:rPr lang="pt-BR" sz="2000" b="0" i="0" dirty="0">
                <a:solidFill>
                  <a:schemeClr val="tx1"/>
                </a:solidFill>
                <a:effectLst/>
                <a:latin typeface="Calibri" panose="020F0502020204030204" pitchFamily="34" charset="0"/>
                <a:cs typeface="Calibri" panose="020F0502020204030204" pitchFamily="34" charset="0"/>
              </a:rPr>
              <a:t>§ </a:t>
            </a:r>
            <a:r>
              <a:rPr lang="pt-BR" sz="2000" b="0" i="0" u="sng" dirty="0">
                <a:solidFill>
                  <a:schemeClr val="tx1"/>
                </a:solidFill>
                <a:effectLst/>
                <a:latin typeface="Calibri" panose="020F0502020204030204" pitchFamily="34" charset="0"/>
                <a:cs typeface="Calibri" panose="020F0502020204030204" pitchFamily="34" charset="0"/>
              </a:rPr>
              <a:t>4º O Ministério do Trabalho e da Previdência Social fiscalizará e os sindicatos e entidades representativas de classe acompanharão o fiel cumprimento do disposto nos parágrafos anteriores, conforme dispuser o Regulamento.</a:t>
            </a:r>
          </a:p>
          <a:p>
            <a:endParaRPr lang="pt-BR" dirty="0"/>
          </a:p>
        </p:txBody>
      </p:sp>
    </p:spTree>
    <p:extLst>
      <p:ext uri="{BB962C8B-B14F-4D97-AF65-F5344CB8AC3E}">
        <p14:creationId xmlns:p14="http://schemas.microsoft.com/office/powerpoint/2010/main" val="2841679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1CBD1B-4FF9-68E2-B822-55B4EA82E54C}"/>
              </a:ext>
            </a:extLst>
          </p:cNvPr>
          <p:cNvSpPr>
            <a:spLocks noGrp="1"/>
          </p:cNvSpPr>
          <p:nvPr>
            <p:ph type="title"/>
          </p:nvPr>
        </p:nvSpPr>
        <p:spPr>
          <a:xfrm>
            <a:off x="677334" y="609601"/>
            <a:ext cx="8596668" cy="967408"/>
          </a:xfrm>
        </p:spPr>
        <p:txBody>
          <a:bodyPr>
            <a:normAutofit fontScale="90000"/>
          </a:bodyPr>
          <a:lstStyle/>
          <a:p>
            <a:pPr algn="ctr"/>
            <a:br>
              <a:rPr lang="pt-BR" sz="1800" b="1" dirty="0">
                <a:solidFill>
                  <a:srgbClr val="000000"/>
                </a:solidFill>
                <a:effectLst/>
                <a:latin typeface="Arial" panose="020B0604020202020204" pitchFamily="34" charset="0"/>
                <a:ea typeface="Times New Roman" panose="02020603050405020304" pitchFamily="18" charset="0"/>
              </a:rPr>
            </a:br>
            <a:r>
              <a:rPr lang="pt-BR" sz="2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Lei 10.101/200</a:t>
            </a:r>
            <a:br>
              <a:rPr lang="pt-BR" sz="2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pt-BR" sz="2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Participação nos lucros e prêmios</a:t>
            </a:r>
            <a:br>
              <a:rPr lang="pt-BR" sz="1800" dirty="0">
                <a:effectLst/>
                <a:latin typeface="Times New Roman" panose="02020603050405020304" pitchFamily="18" charset="0"/>
                <a:ea typeface="Times New Roman" panose="02020603050405020304" pitchFamily="18" charset="0"/>
              </a:rPr>
            </a:br>
            <a:endParaRPr lang="pt-BR" dirty="0"/>
          </a:p>
        </p:txBody>
      </p:sp>
      <p:sp>
        <p:nvSpPr>
          <p:cNvPr id="3" name="Espaço Reservado para Conteúdo 2">
            <a:extLst>
              <a:ext uri="{FF2B5EF4-FFF2-40B4-BE49-F238E27FC236}">
                <a16:creationId xmlns:a16="http://schemas.microsoft.com/office/drawing/2014/main" id="{8F9D68E2-DD9E-8972-9012-C7344C27C7C8}"/>
              </a:ext>
            </a:extLst>
          </p:cNvPr>
          <p:cNvSpPr>
            <a:spLocks noGrp="1"/>
          </p:cNvSpPr>
          <p:nvPr>
            <p:ph idx="1"/>
          </p:nvPr>
        </p:nvSpPr>
        <p:spPr>
          <a:xfrm>
            <a:off x="677334" y="1669774"/>
            <a:ext cx="9288300" cy="4850295"/>
          </a:xfrm>
        </p:spPr>
        <p:txBody>
          <a:bodyPr>
            <a:normAutofit/>
          </a:bodyPr>
          <a:lstStyle/>
          <a:p>
            <a:pPr indent="333375"/>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Art. 2</a:t>
            </a:r>
            <a:r>
              <a:rPr lang="pt-BR" sz="2000" u="sng"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a:t>
            </a:r>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 participação nos lucros ou resultados será objeto de negociação entre a empresa e seus empregados, mediante um dos procedimentos a seguir descritos, escolhidos pelas partes de comum acordo:</a:t>
            </a:r>
          </a:p>
          <a:p>
            <a:pPr indent="0">
              <a:buNone/>
            </a:pP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indent="333375"/>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II - convenção ou acordo coletivo.</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indent="333375"/>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a:t>
            </a:r>
            <a:r>
              <a:rPr lang="pt-BR" sz="2000" u="sng"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a:t>
            </a:r>
            <a:r>
              <a:rPr lang="pt-B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Dos instrumentos decorrentes da negociação deverão constar regras claras e objetivas quanto à fixação dos direitos substantivos da participação e das regras adjetivas, inclusive mecanismos de aferição das informações pertinentes ao cumprimento do acordado, periodicidade da distribuição, período de vigência e prazos para revisão do acordo, podendo ser considerados, entre outros, os seguintes critérios e condições:</a:t>
            </a:r>
            <a:endParaRPr lang="pt-BR" sz="2000" dirty="0">
              <a:effectLst/>
              <a:latin typeface="Calibri" panose="020F0502020204030204" pitchFamily="34" charset="0"/>
              <a:ea typeface="Times New Roman" panose="02020603050405020304" pitchFamily="18" charset="0"/>
              <a:cs typeface="Calibri" panose="020F0502020204030204" pitchFamily="34" charset="0"/>
            </a:endParaRPr>
          </a:p>
          <a:p>
            <a:pPr indent="333375"/>
            <a:r>
              <a:rPr lang="pt-BR" sz="20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 - índices de produtividade, qualidade ou lucratividade da empresa;</a:t>
            </a:r>
            <a:endParaRPr lang="pt-BR" sz="2000" u="sng" dirty="0">
              <a:latin typeface="Calibri" panose="020F0502020204030204" pitchFamily="34" charset="0"/>
              <a:ea typeface="Times New Roman" panose="02020603050405020304" pitchFamily="18" charset="0"/>
              <a:cs typeface="Calibri" panose="020F0502020204030204" pitchFamily="34" charset="0"/>
            </a:endParaRPr>
          </a:p>
          <a:p>
            <a:pPr indent="333375"/>
            <a:r>
              <a:rPr lang="pt-BR" sz="20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II - programas de metas, resultados e prazos, pactuados previamente.</a:t>
            </a:r>
            <a:endParaRPr lang="pt-BR" sz="20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9606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CA6268-C7E1-3AB6-7D80-E8430BEDD274}"/>
              </a:ext>
            </a:extLst>
          </p:cNvPr>
          <p:cNvSpPr>
            <a:spLocks noGrp="1"/>
          </p:cNvSpPr>
          <p:nvPr>
            <p:ph type="title"/>
          </p:nvPr>
        </p:nvSpPr>
        <p:spPr>
          <a:xfrm>
            <a:off x="808382" y="609600"/>
            <a:ext cx="8441635" cy="609600"/>
          </a:xfrm>
        </p:spPr>
        <p:txBody>
          <a:bodyPr>
            <a:normAutofit fontScale="90000"/>
          </a:bodyPr>
          <a:lstStyle/>
          <a:p>
            <a:pPr algn="ctr"/>
            <a:r>
              <a:rPr lang="pt-BR" dirty="0"/>
              <a:t>	</a:t>
            </a:r>
            <a:r>
              <a:rPr lang="pt-BR" sz="2700" b="1" dirty="0">
                <a:solidFill>
                  <a:schemeClr val="tx1"/>
                </a:solidFill>
                <a:latin typeface="Calibri" panose="020F0502020204030204" pitchFamily="34" charset="0"/>
                <a:cs typeface="Calibri" panose="020F0502020204030204" pitchFamily="34" charset="0"/>
              </a:rPr>
              <a:t>Convenção 190</a:t>
            </a:r>
          </a:p>
        </p:txBody>
      </p:sp>
      <p:sp>
        <p:nvSpPr>
          <p:cNvPr id="3" name="Espaço Reservado para Conteúdo 2">
            <a:extLst>
              <a:ext uri="{FF2B5EF4-FFF2-40B4-BE49-F238E27FC236}">
                <a16:creationId xmlns:a16="http://schemas.microsoft.com/office/drawing/2014/main" id="{BE04AFC5-CFF5-7EB6-20BE-C7EDF6B6F303}"/>
              </a:ext>
            </a:extLst>
          </p:cNvPr>
          <p:cNvSpPr>
            <a:spLocks noGrp="1"/>
          </p:cNvSpPr>
          <p:nvPr>
            <p:ph idx="1"/>
          </p:nvPr>
        </p:nvSpPr>
        <p:spPr>
          <a:xfrm>
            <a:off x="516835" y="1351722"/>
            <a:ext cx="9276522" cy="4896677"/>
          </a:xfrm>
        </p:spPr>
        <p:txBody>
          <a:bodyPr>
            <a:normAutofit/>
          </a:bodyPr>
          <a:lstStyle/>
          <a:p>
            <a:r>
              <a:rPr lang="pt-BR" sz="2000" b="1" dirty="0">
                <a:latin typeface="Calibri" panose="020F0502020204030204" pitchFamily="34" charset="0"/>
                <a:cs typeface="Calibri" panose="020F0502020204030204" pitchFamily="34" charset="0"/>
              </a:rPr>
              <a:t>Art. 9º cada Membro deverá adoptar leis e regulamentos que exijam que os empregadores tomem medidas adequadas..</a:t>
            </a:r>
          </a:p>
          <a:p>
            <a:pPr marL="0" indent="0">
              <a:buNone/>
            </a:pPr>
            <a:endParaRPr lang="pt-BR" sz="2000" b="1" dirty="0">
              <a:latin typeface="Calibri" panose="020F0502020204030204" pitchFamily="34" charset="0"/>
              <a:cs typeface="Calibri" panose="020F0502020204030204" pitchFamily="34" charset="0"/>
            </a:endParaRPr>
          </a:p>
          <a:p>
            <a:r>
              <a:rPr lang="pt-BR" sz="2000" dirty="0">
                <a:latin typeface="Calibri" panose="020F0502020204030204" pitchFamily="34" charset="0"/>
                <a:cs typeface="Calibri" panose="020F0502020204030204" pitchFamily="34" charset="0"/>
              </a:rPr>
              <a:t>(a) adotar e implementar, </a:t>
            </a:r>
            <a:r>
              <a:rPr lang="pt-BR" sz="2000" b="1" u="sng" dirty="0">
                <a:latin typeface="Calibri" panose="020F0502020204030204" pitchFamily="34" charset="0"/>
                <a:cs typeface="Calibri" panose="020F0502020204030204" pitchFamily="34" charset="0"/>
              </a:rPr>
              <a:t>em consulta com os trabalhadores e os seus representantes, uma política do local de trabalho sobre a violência e o assédio;</a:t>
            </a:r>
          </a:p>
          <a:p>
            <a:endParaRPr lang="pt-BR" sz="2000" b="1" u="sng" dirty="0">
              <a:latin typeface="Calibri" panose="020F0502020204030204" pitchFamily="34" charset="0"/>
              <a:cs typeface="Calibri" panose="020F0502020204030204" pitchFamily="34" charset="0"/>
            </a:endParaRPr>
          </a:p>
          <a:p>
            <a:r>
              <a:rPr lang="pt-BR" sz="2000" dirty="0">
                <a:latin typeface="Calibri" panose="020F0502020204030204" pitchFamily="34" charset="0"/>
                <a:cs typeface="Calibri" panose="020F0502020204030204" pitchFamily="34" charset="0"/>
              </a:rPr>
              <a:t> (b) ter em conta a violência e o assédio e os riscos psicossociais associados na gestão da saúde e da segurança no trabalho</a:t>
            </a:r>
            <a:r>
              <a:rPr lang="pt-BR" sz="2000">
                <a:latin typeface="Calibri" panose="020F0502020204030204" pitchFamily="34" charset="0"/>
                <a:cs typeface="Calibri" panose="020F0502020204030204" pitchFamily="34" charset="0"/>
              </a:rPr>
              <a:t>; </a:t>
            </a:r>
          </a:p>
          <a:p>
            <a:endParaRPr lang="pt-BR" sz="2000" dirty="0">
              <a:latin typeface="Calibri" panose="020F0502020204030204" pitchFamily="34" charset="0"/>
              <a:cs typeface="Calibri" panose="020F0502020204030204" pitchFamily="34" charset="0"/>
            </a:endParaRPr>
          </a:p>
          <a:p>
            <a:r>
              <a:rPr lang="pt-BR" sz="2000" dirty="0">
                <a:latin typeface="Calibri" panose="020F0502020204030204" pitchFamily="34" charset="0"/>
                <a:cs typeface="Calibri" panose="020F0502020204030204" pitchFamily="34" charset="0"/>
              </a:rPr>
              <a:t>(c) identificar os perigos e avaliar os riscos de violência e assédio, com a </a:t>
            </a:r>
            <a:r>
              <a:rPr lang="pt-BR" sz="2000" u="sng" dirty="0">
                <a:latin typeface="Calibri" panose="020F0502020204030204" pitchFamily="34" charset="0"/>
                <a:cs typeface="Calibri" panose="020F0502020204030204" pitchFamily="34" charset="0"/>
              </a:rPr>
              <a:t>participação dos   trabalhadores e seus representantes,</a:t>
            </a:r>
            <a:r>
              <a:rPr lang="pt-BR" sz="2000" dirty="0">
                <a:latin typeface="Calibri" panose="020F0502020204030204" pitchFamily="34" charset="0"/>
                <a:cs typeface="Calibri" panose="020F0502020204030204" pitchFamily="34" charset="0"/>
              </a:rPr>
              <a:t> e tomar medidas para prevenir e controlar os mencionados perigos e riscos; e</a:t>
            </a:r>
          </a:p>
        </p:txBody>
      </p:sp>
    </p:spTree>
    <p:extLst>
      <p:ext uri="{BB962C8B-B14F-4D97-AF65-F5344CB8AC3E}">
        <p14:creationId xmlns:p14="http://schemas.microsoft.com/office/powerpoint/2010/main" val="2005400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AC4CAD-7896-6E88-FB00-EF42EB06BF34}"/>
              </a:ext>
            </a:extLst>
          </p:cNvPr>
          <p:cNvSpPr>
            <a:spLocks noGrp="1"/>
          </p:cNvSpPr>
          <p:nvPr>
            <p:ph type="title"/>
          </p:nvPr>
        </p:nvSpPr>
        <p:spPr>
          <a:xfrm>
            <a:off x="677334" y="609600"/>
            <a:ext cx="9487392" cy="1086680"/>
          </a:xfrm>
        </p:spPr>
        <p:txBody>
          <a:bodyPr>
            <a:noAutofit/>
          </a:bodyPr>
          <a:lstStyle/>
          <a:p>
            <a:pPr algn="ctr"/>
            <a:r>
              <a:rPr lang="pt-BR" sz="2400" b="1" dirty="0">
                <a:solidFill>
                  <a:srgbClr val="000000"/>
                </a:solidFill>
                <a:effectLst/>
                <a:latin typeface="Calibri" panose="020F0502020204030204" pitchFamily="34" charset="0"/>
                <a:ea typeface="Times New Roman" panose="02020603050405020304" pitchFamily="18" charset="0"/>
              </a:rPr>
              <a:t>Direito à Saúde</a:t>
            </a:r>
            <a:br>
              <a:rPr lang="pt-BR" sz="2400" dirty="0">
                <a:effectLst/>
                <a:latin typeface="Times New Roman" panose="02020603050405020304" pitchFamily="18" charset="0"/>
                <a:ea typeface="Times New Roman" panose="02020603050405020304" pitchFamily="18" charset="0"/>
              </a:rPr>
            </a:br>
            <a:r>
              <a:rPr lang="pt-BR" sz="2400" b="1" dirty="0">
                <a:solidFill>
                  <a:srgbClr val="000000"/>
                </a:solidFill>
                <a:effectLst/>
                <a:latin typeface="Calibri" panose="020F0502020204030204" pitchFamily="34" charset="0"/>
                <a:ea typeface="Times New Roman" panose="02020603050405020304" pitchFamily="18" charset="0"/>
              </a:rPr>
              <a:t>Competência concorrente</a:t>
            </a:r>
            <a:br>
              <a:rPr lang="pt-BR" sz="2400" dirty="0">
                <a:effectLst/>
                <a:latin typeface="Times New Roman" panose="02020603050405020304" pitchFamily="18" charset="0"/>
                <a:ea typeface="Times New Roman" panose="02020603050405020304" pitchFamily="18" charset="0"/>
              </a:rPr>
            </a:br>
            <a:endParaRPr lang="pt-BR" sz="2400" dirty="0"/>
          </a:p>
        </p:txBody>
      </p:sp>
      <p:sp>
        <p:nvSpPr>
          <p:cNvPr id="3" name="Espaço Reservado para Conteúdo 2">
            <a:extLst>
              <a:ext uri="{FF2B5EF4-FFF2-40B4-BE49-F238E27FC236}">
                <a16:creationId xmlns:a16="http://schemas.microsoft.com/office/drawing/2014/main" id="{3ADF8BAB-2B28-B731-3EEB-71E38CF4D001}"/>
              </a:ext>
            </a:extLst>
          </p:cNvPr>
          <p:cNvSpPr>
            <a:spLocks noGrp="1"/>
          </p:cNvSpPr>
          <p:nvPr>
            <p:ph idx="1"/>
          </p:nvPr>
        </p:nvSpPr>
        <p:spPr>
          <a:xfrm>
            <a:off x="795130" y="1696279"/>
            <a:ext cx="8478872" cy="4345084"/>
          </a:xfrm>
        </p:spPr>
        <p:txBody>
          <a:bodyPr>
            <a:normAutofit fontScale="92500" lnSpcReduction="20000"/>
          </a:bodyPr>
          <a:lstStyle/>
          <a:p>
            <a:pPr marL="0" indent="0" algn="just">
              <a:buNone/>
            </a:pPr>
            <a:r>
              <a:rPr lang="pt-BR" sz="2000" b="1" dirty="0">
                <a:solidFill>
                  <a:srgbClr val="000000"/>
                </a:solidFill>
                <a:effectLst/>
                <a:latin typeface="Calibri" panose="020F0502020204030204" pitchFamily="34" charset="0"/>
                <a:ea typeface="Times New Roman" panose="02020603050405020304" pitchFamily="18" charset="0"/>
              </a:rPr>
              <a:t>Art. 7º São direitos dos trabalhadores urbanos e rurais, além de outros que visem à melhoria de sua condição social:</a:t>
            </a:r>
          </a:p>
          <a:p>
            <a:pPr marL="0" indent="0" algn="just">
              <a:buNone/>
            </a:pPr>
            <a:endParaRPr lang="pt-BR" sz="2000" b="1" dirty="0">
              <a:effectLst/>
              <a:latin typeface="Times New Roman" panose="02020603050405020304" pitchFamily="18" charset="0"/>
              <a:ea typeface="Times New Roman" panose="02020603050405020304" pitchFamily="18" charset="0"/>
            </a:endParaRPr>
          </a:p>
          <a:p>
            <a:pPr algn="just"/>
            <a:r>
              <a:rPr lang="pt-BR" sz="2000" b="1" dirty="0">
                <a:solidFill>
                  <a:srgbClr val="000000"/>
                </a:solidFill>
                <a:effectLst/>
                <a:latin typeface="Calibri" panose="020F0502020204030204" pitchFamily="34" charset="0"/>
                <a:ea typeface="Times New Roman" panose="02020603050405020304" pitchFamily="18" charset="0"/>
              </a:rPr>
              <a:t>XXII</a:t>
            </a:r>
            <a:r>
              <a:rPr lang="pt-BR" sz="2000" dirty="0">
                <a:solidFill>
                  <a:srgbClr val="000000"/>
                </a:solidFill>
                <a:effectLst/>
                <a:latin typeface="Calibri" panose="020F0502020204030204" pitchFamily="34" charset="0"/>
                <a:ea typeface="Times New Roman" panose="02020603050405020304" pitchFamily="18" charset="0"/>
              </a:rPr>
              <a:t> - redução dos riscos inerentes ao trabalho, por meio </a:t>
            </a:r>
            <a:r>
              <a:rPr lang="pt-BR" sz="2000" u="sng" dirty="0">
                <a:solidFill>
                  <a:srgbClr val="000000"/>
                </a:solidFill>
                <a:effectLst/>
                <a:latin typeface="Calibri" panose="020F0502020204030204" pitchFamily="34" charset="0"/>
                <a:ea typeface="Times New Roman" panose="02020603050405020304" pitchFamily="18" charset="0"/>
              </a:rPr>
              <a:t>de normas de saúde, higiene e segurança;</a:t>
            </a:r>
            <a:endParaRPr lang="pt-BR" sz="2000" dirty="0">
              <a:effectLst/>
              <a:latin typeface="Times New Roman" panose="02020603050405020304" pitchFamily="18" charset="0"/>
              <a:ea typeface="Times New Roman" panose="02020603050405020304" pitchFamily="18" charset="0"/>
            </a:endParaRPr>
          </a:p>
          <a:p>
            <a:pPr marL="0" indent="0" algn="just">
              <a:buNone/>
            </a:pPr>
            <a:endParaRPr lang="pt-BR" sz="2000" b="1" dirty="0">
              <a:solidFill>
                <a:srgbClr val="000000"/>
              </a:solidFill>
              <a:effectLst/>
              <a:latin typeface="Calibri" panose="020F0502020204030204" pitchFamily="34" charset="0"/>
              <a:ea typeface="Times New Roman" panose="02020603050405020304" pitchFamily="18" charset="0"/>
            </a:endParaRPr>
          </a:p>
          <a:p>
            <a:pPr marL="0" indent="0">
              <a:lnSpc>
                <a:spcPct val="107000"/>
              </a:lnSpc>
              <a:spcAft>
                <a:spcPts val="800"/>
              </a:spcAft>
              <a:buNone/>
            </a:pPr>
            <a:r>
              <a:rPr lang="pt-BR" sz="2000" b="1"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Art. 200. Ao sistema único de saúde compete, além de outras atribuições, nos termos da lei:</a:t>
            </a:r>
            <a:endParaRPr lang="pt-BR"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2000" b="1" kern="0" dirty="0">
                <a:effectLst/>
                <a:latin typeface="Calibri" panose="020F0502020204030204" pitchFamily="34" charset="0"/>
                <a:ea typeface="Times New Roman" panose="02020603050405020304" pitchFamily="18" charset="0"/>
                <a:cs typeface="Calibri" panose="020F0502020204030204" pitchFamily="34" charset="0"/>
              </a:rPr>
              <a:t>II</a:t>
            </a:r>
            <a:r>
              <a:rPr lang="pt-BR" sz="2000" kern="0" dirty="0">
                <a:effectLst/>
                <a:latin typeface="Calibri" panose="020F0502020204030204" pitchFamily="34" charset="0"/>
                <a:ea typeface="Times New Roman" panose="02020603050405020304" pitchFamily="18" charset="0"/>
                <a:cs typeface="Calibri" panose="020F0502020204030204" pitchFamily="34" charset="0"/>
              </a:rPr>
              <a:t> - executar as ações de vigilância sanitária e epidemiológica, bem como as de saúde do trabalhador; </a:t>
            </a:r>
            <a:endParaRPr lang="pt-BR"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2000" b="1" kern="0" dirty="0">
                <a:effectLst/>
                <a:latin typeface="Calibri" panose="020F0502020204030204" pitchFamily="34" charset="0"/>
                <a:ea typeface="Times New Roman" panose="02020603050405020304" pitchFamily="18" charset="0"/>
                <a:cs typeface="Calibri" panose="020F0502020204030204" pitchFamily="34" charset="0"/>
              </a:rPr>
              <a:t>VIII</a:t>
            </a:r>
            <a:r>
              <a:rPr lang="pt-BR" sz="2000" kern="0" dirty="0">
                <a:effectLst/>
                <a:latin typeface="Calibri" panose="020F0502020204030204" pitchFamily="34" charset="0"/>
                <a:ea typeface="Times New Roman" panose="02020603050405020304" pitchFamily="18" charset="0"/>
                <a:cs typeface="Calibri" panose="020F0502020204030204" pitchFamily="34" charset="0"/>
              </a:rPr>
              <a:t> - colaborar na proteção do meio ambiente, nele compreendido o do trabalho.</a:t>
            </a:r>
            <a:endParaRPr lang="pt-BR"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361713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67177A-5093-F33B-C881-9B75EB13DA67}"/>
              </a:ext>
            </a:extLst>
          </p:cNvPr>
          <p:cNvSpPr>
            <a:spLocks noGrp="1"/>
          </p:cNvSpPr>
          <p:nvPr>
            <p:ph type="title"/>
          </p:nvPr>
        </p:nvSpPr>
        <p:spPr/>
        <p:txBody>
          <a:bodyPr>
            <a:normAutofit fontScale="90000"/>
          </a:bodyPr>
          <a:lstStyle/>
          <a:p>
            <a:r>
              <a:rPr lang="pt-BR" sz="22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Art. 5º Todos são iguais perante a lei, sem distinção de qualquer natureza, garantindo-se aos brasileiros e aos estrangeiros residentes no País a inviolabilidade do direito à vida, à liberdade, à igualdade, à segurança e à propriedade, nos termos seguintes:</a:t>
            </a:r>
            <a:br>
              <a:rPr lang="pt-B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pt-BR" dirty="0"/>
          </a:p>
        </p:txBody>
      </p:sp>
      <p:sp>
        <p:nvSpPr>
          <p:cNvPr id="3" name="Espaço Reservado para Conteúdo 2">
            <a:extLst>
              <a:ext uri="{FF2B5EF4-FFF2-40B4-BE49-F238E27FC236}">
                <a16:creationId xmlns:a16="http://schemas.microsoft.com/office/drawing/2014/main" id="{0A7B3AED-7D93-9F13-2578-06FC2B101534}"/>
              </a:ext>
            </a:extLst>
          </p:cNvPr>
          <p:cNvSpPr>
            <a:spLocks noGrp="1"/>
          </p:cNvSpPr>
          <p:nvPr>
            <p:ph idx="1"/>
          </p:nvPr>
        </p:nvSpPr>
        <p:spPr/>
        <p:txBody>
          <a:bodyPr/>
          <a:lstStyle/>
          <a:p>
            <a:pPr indent="361950" algn="just"/>
            <a:endParaRPr lang="pt-BR" sz="1800" b="1" dirty="0">
              <a:solidFill>
                <a:srgbClr val="000000"/>
              </a:solidFill>
              <a:effectLst/>
              <a:latin typeface="Calibri" panose="020F0502020204030204" pitchFamily="34" charset="0"/>
              <a:ea typeface="Times New Roman" panose="02020603050405020304" pitchFamily="18" charset="0"/>
            </a:endParaRPr>
          </a:p>
          <a:p>
            <a:pPr indent="361950" algn="just"/>
            <a:r>
              <a:rPr lang="pt-BR" sz="2000" b="1" dirty="0">
                <a:solidFill>
                  <a:srgbClr val="000000"/>
                </a:solidFill>
                <a:effectLst/>
                <a:latin typeface="Calibri" panose="020F0502020204030204" pitchFamily="34" charset="0"/>
                <a:ea typeface="Times New Roman" panose="02020603050405020304" pitchFamily="18" charset="0"/>
              </a:rPr>
              <a:t>§ </a:t>
            </a:r>
            <a:r>
              <a:rPr lang="pt-BR" sz="2000" b="1" u="sng" dirty="0">
                <a:solidFill>
                  <a:srgbClr val="000000"/>
                </a:solidFill>
                <a:effectLst/>
                <a:latin typeface="Calibri" panose="020F0502020204030204" pitchFamily="34" charset="0"/>
                <a:ea typeface="Times New Roman" panose="02020603050405020304" pitchFamily="18" charset="0"/>
              </a:rPr>
              <a:t>2º </a:t>
            </a:r>
            <a:r>
              <a:rPr lang="pt-BR" sz="2000" u="sng" dirty="0">
                <a:solidFill>
                  <a:srgbClr val="000000"/>
                </a:solidFill>
                <a:effectLst/>
                <a:latin typeface="Calibri" panose="020F0502020204030204" pitchFamily="34" charset="0"/>
                <a:ea typeface="Times New Roman" panose="02020603050405020304" pitchFamily="18" charset="0"/>
              </a:rPr>
              <a:t>Os direitos e garantias expressos nesta Constituição não excluem outros decorrentes do regime e dos princípios por ela adotados, ou dos tratados internacionais</a:t>
            </a:r>
            <a:r>
              <a:rPr lang="pt-BR" sz="2000" dirty="0">
                <a:solidFill>
                  <a:srgbClr val="000000"/>
                </a:solidFill>
                <a:effectLst/>
                <a:latin typeface="Calibri" panose="020F0502020204030204" pitchFamily="34" charset="0"/>
                <a:ea typeface="Times New Roman" panose="02020603050405020304" pitchFamily="18" charset="0"/>
              </a:rPr>
              <a:t> em que a República Federativa do Brasil seja parte.</a:t>
            </a:r>
          </a:p>
          <a:p>
            <a:pPr indent="361950" algn="just"/>
            <a:endParaRPr lang="pt-BR" sz="1800" dirty="0">
              <a:effectLst/>
              <a:latin typeface="Times New Roman" panose="02020603050405020304" pitchFamily="18" charset="0"/>
              <a:ea typeface="Times New Roman" panose="02020603050405020304" pitchFamily="18" charset="0"/>
            </a:endParaRPr>
          </a:p>
          <a:p>
            <a:pPr indent="361950" algn="just"/>
            <a:r>
              <a:rPr lang="pt-BR" sz="1800" b="1" dirty="0">
                <a:solidFill>
                  <a:srgbClr val="000000"/>
                </a:solidFill>
                <a:effectLst/>
                <a:latin typeface="Calibri" panose="020F0502020204030204" pitchFamily="34" charset="0"/>
                <a:ea typeface="Times New Roman" panose="02020603050405020304" pitchFamily="18" charset="0"/>
              </a:rPr>
              <a:t>§ 3º </a:t>
            </a:r>
            <a:r>
              <a:rPr lang="pt-BR" sz="2000" u="sng" dirty="0">
                <a:solidFill>
                  <a:srgbClr val="000000"/>
                </a:solidFill>
                <a:effectLst/>
                <a:latin typeface="Calibri" panose="020F0502020204030204" pitchFamily="34" charset="0"/>
                <a:ea typeface="Times New Roman" panose="02020603050405020304" pitchFamily="18" charset="0"/>
              </a:rPr>
              <a:t>Os tratados e convenções internacionais sobre direitos humanos que forem aprovados, em cada Casa do Congresso Nacional, em dois turnos, por três quintos dos votos dos respectivos membros, serão equivalentes às emendas constitucionais</a:t>
            </a:r>
            <a:endParaRPr lang="pt-BR" sz="2000" dirty="0">
              <a:effectLst/>
              <a:latin typeface="Times New Roman" panose="02020603050405020304" pitchFamily="18" charset="0"/>
              <a:ea typeface="Times New Roman" panose="02020603050405020304" pitchFamily="18" charset="0"/>
            </a:endParaRPr>
          </a:p>
          <a:p>
            <a:endParaRPr lang="pt-BR" dirty="0"/>
          </a:p>
        </p:txBody>
      </p:sp>
    </p:spTree>
    <p:extLst>
      <p:ext uri="{BB962C8B-B14F-4D97-AF65-F5344CB8AC3E}">
        <p14:creationId xmlns:p14="http://schemas.microsoft.com/office/powerpoint/2010/main" val="4283947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8AD05C-2FAE-841D-680A-9785BBA1EB04}"/>
              </a:ext>
            </a:extLst>
          </p:cNvPr>
          <p:cNvSpPr>
            <a:spLocks noGrp="1"/>
          </p:cNvSpPr>
          <p:nvPr>
            <p:ph type="title"/>
          </p:nvPr>
        </p:nvSpPr>
        <p:spPr>
          <a:xfrm>
            <a:off x="781878" y="371061"/>
            <a:ext cx="8492124" cy="967409"/>
          </a:xfrm>
        </p:spPr>
        <p:txBody>
          <a:bodyPr>
            <a:normAutofit/>
          </a:bodyPr>
          <a:lstStyle/>
          <a:p>
            <a:pPr algn="ctr">
              <a:lnSpc>
                <a:spcPct val="107000"/>
              </a:lnSpc>
              <a:spcAft>
                <a:spcPts val="800"/>
              </a:spcAft>
            </a:pPr>
            <a:r>
              <a:rPr lang="pt-BR" sz="18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OIT</a:t>
            </a:r>
            <a:br>
              <a:rPr lang="pt-BR" sz="1800" kern="100" dirty="0">
                <a:effectLst/>
                <a:latin typeface="Calibri" panose="020F0502020204030204" pitchFamily="34" charset="0"/>
                <a:ea typeface="Calibri" panose="020F0502020204030204" pitchFamily="34" charset="0"/>
                <a:cs typeface="Times New Roman" panose="02020603050405020304" pitchFamily="18" charset="0"/>
              </a:rPr>
            </a:br>
            <a:r>
              <a:rPr lang="pt-BR" sz="1800"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rPr>
              <a:t> </a:t>
            </a:r>
            <a:r>
              <a:rPr lang="pt-BR" sz="2000" b="1"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rPr>
              <a:t>Princípios e Direitos Fundamentais no Trabalho</a:t>
            </a:r>
            <a:endParaRPr lang="pt-BR" sz="2000" b="1" dirty="0"/>
          </a:p>
        </p:txBody>
      </p:sp>
      <p:sp>
        <p:nvSpPr>
          <p:cNvPr id="3" name="Espaço Reservado para Conteúdo 2">
            <a:extLst>
              <a:ext uri="{FF2B5EF4-FFF2-40B4-BE49-F238E27FC236}">
                <a16:creationId xmlns:a16="http://schemas.microsoft.com/office/drawing/2014/main" id="{4739BEA1-3E73-9BC2-260C-0070C62BE33C}"/>
              </a:ext>
            </a:extLst>
          </p:cNvPr>
          <p:cNvSpPr>
            <a:spLocks noGrp="1"/>
          </p:cNvSpPr>
          <p:nvPr>
            <p:ph idx="1"/>
          </p:nvPr>
        </p:nvSpPr>
        <p:spPr>
          <a:xfrm>
            <a:off x="450574" y="1338470"/>
            <a:ext cx="8823428" cy="4929807"/>
          </a:xfrm>
        </p:spPr>
        <p:txBody>
          <a:bodyPr>
            <a:normAutofit fontScale="92500" lnSpcReduction="20000"/>
          </a:bodyPr>
          <a:lstStyle/>
          <a:p>
            <a:pPr marL="342900" lvl="0" indent="-342900">
              <a:lnSpc>
                <a:spcPct val="107000"/>
              </a:lnSpc>
              <a:spcAft>
                <a:spcPts val="800"/>
              </a:spcAft>
              <a:buSzPts val="1000"/>
              <a:buFont typeface="Symbol" panose="05050102010706020507" pitchFamily="18" charset="2"/>
              <a:buChar char=""/>
              <a:tabLst>
                <a:tab pos="457200" algn="l"/>
              </a:tabLst>
            </a:pPr>
            <a:r>
              <a:rPr lang="pt-BR" sz="1800" b="1"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rPr>
              <a:t> 29 – Trabalho forçado (1930):</a:t>
            </a:r>
            <a:r>
              <a:rPr lang="pt-BR" sz="1800"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rPr>
              <a:t> </a:t>
            </a:r>
          </a:p>
          <a:p>
            <a:pPr marL="342900" lvl="0" indent="-342900">
              <a:lnSpc>
                <a:spcPct val="107000"/>
              </a:lnSpc>
              <a:spcAft>
                <a:spcPts val="800"/>
              </a:spcAft>
              <a:buSzPts val="1000"/>
              <a:buFont typeface="Symbol" panose="05050102010706020507" pitchFamily="18" charset="2"/>
              <a:buChar char=""/>
              <a:tabLst>
                <a:tab pos="457200" algn="l"/>
              </a:tabLst>
            </a:pPr>
            <a:r>
              <a:rPr lang="pt-BR" sz="1800" b="1"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rPr>
              <a:t> 87– Liberdade sindical e proteção do direito de sindicalização (1948):</a:t>
            </a:r>
            <a:r>
              <a:rPr lang="pt-BR" sz="1800"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rPr>
              <a:t> </a:t>
            </a:r>
          </a:p>
          <a:p>
            <a:pPr marL="342900" lvl="0" indent="-342900">
              <a:lnSpc>
                <a:spcPct val="107000"/>
              </a:lnSpc>
              <a:spcAft>
                <a:spcPts val="800"/>
              </a:spcAft>
              <a:buSzPts val="1000"/>
              <a:buFont typeface="Symbol" panose="05050102010706020507" pitchFamily="18" charset="2"/>
              <a:buChar char=""/>
              <a:tabLst>
                <a:tab pos="457200" algn="l"/>
              </a:tabLst>
            </a:pPr>
            <a:r>
              <a:rPr lang="pt-BR" sz="1800" b="1"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rPr>
              <a:t> 98 – Direito de sindicalização e de negociação coletiva (1949):</a:t>
            </a:r>
            <a:r>
              <a:rPr lang="pt-BR" sz="1800"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rPr>
              <a:t> </a:t>
            </a:r>
          </a:p>
          <a:p>
            <a:pPr marL="342900" lvl="0" indent="-342900">
              <a:lnSpc>
                <a:spcPct val="107000"/>
              </a:lnSpc>
              <a:spcAft>
                <a:spcPts val="800"/>
              </a:spcAft>
              <a:buSzPts val="1000"/>
              <a:buFont typeface="Symbol" panose="05050102010706020507" pitchFamily="18" charset="2"/>
              <a:buChar char=""/>
              <a:tabLst>
                <a:tab pos="457200" algn="l"/>
              </a:tabLst>
            </a:pPr>
            <a:r>
              <a:rPr lang="pt-BR" sz="1800" b="1"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rPr>
              <a:t>100 – Igualdade de remuneração (1951):</a:t>
            </a:r>
            <a:r>
              <a:rPr lang="pt-BR" sz="1800"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rPr>
              <a:t> preconiza a igualdade de remuneração e de benefícios entre homens e mulheres por trabalho de igual valor.</a:t>
            </a:r>
            <a:endParaRPr lang="pt-BR" sz="1800" kern="100" dirty="0">
              <a:solidFill>
                <a:srgbClr val="06142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pt-BR" sz="1800" b="1"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rPr>
              <a:t>105 – Abolição do trabalho forçado (1957)</a:t>
            </a:r>
          </a:p>
          <a:p>
            <a:pPr marL="342900" lvl="0" indent="-342900">
              <a:lnSpc>
                <a:spcPct val="107000"/>
              </a:lnSpc>
              <a:spcAft>
                <a:spcPts val="800"/>
              </a:spcAft>
              <a:buSzPts val="1000"/>
              <a:buFont typeface="Symbol" panose="05050102010706020507" pitchFamily="18" charset="2"/>
              <a:buChar char=""/>
              <a:tabLst>
                <a:tab pos="457200" algn="l"/>
              </a:tabLst>
            </a:pPr>
            <a:r>
              <a:rPr lang="pt-BR" sz="1800" b="1"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rPr>
              <a:t>111 – Discriminação (emprego e ocupação) (1958):</a:t>
            </a:r>
          </a:p>
          <a:p>
            <a:pPr marL="342900" lvl="0" indent="-342900">
              <a:lnSpc>
                <a:spcPct val="107000"/>
              </a:lnSpc>
              <a:spcAft>
                <a:spcPts val="800"/>
              </a:spcAft>
              <a:buSzPts val="1000"/>
              <a:buFont typeface="Symbol" panose="05050102010706020507" pitchFamily="18" charset="2"/>
              <a:buChar char=""/>
              <a:tabLst>
                <a:tab pos="457200" algn="l"/>
              </a:tabLst>
            </a:pPr>
            <a:r>
              <a:rPr lang="pt-BR" sz="1800" b="1"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rPr>
              <a:t>138 – Idade Mínima (1973)</a:t>
            </a:r>
            <a:r>
              <a:rPr lang="pt-BR" sz="1800"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rPr>
              <a:t> </a:t>
            </a:r>
          </a:p>
          <a:p>
            <a:pPr marL="342900" lvl="0" indent="-342900">
              <a:lnSpc>
                <a:spcPct val="107000"/>
              </a:lnSpc>
              <a:spcAft>
                <a:spcPts val="800"/>
              </a:spcAft>
              <a:buSzPts val="1000"/>
              <a:buFont typeface="Symbol" panose="05050102010706020507" pitchFamily="18" charset="2"/>
              <a:buChar char=""/>
              <a:tabLst>
                <a:tab pos="457200" algn="l"/>
              </a:tabLst>
            </a:pPr>
            <a:r>
              <a:rPr lang="pt-BR" sz="1800" b="1"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rPr>
              <a:t>182 – Piores Formas de Trabalho Infantil (1999</a:t>
            </a:r>
            <a:r>
              <a:rPr lang="pt-BR" sz="1800"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rPr>
              <a:t>.</a:t>
            </a:r>
          </a:p>
          <a:p>
            <a:pPr marL="342900" lvl="0" indent="-342900">
              <a:lnSpc>
                <a:spcPct val="107000"/>
              </a:lnSpc>
              <a:spcAft>
                <a:spcPts val="800"/>
              </a:spcAft>
              <a:buSzPts val="1000"/>
              <a:buFont typeface="Symbol" panose="05050102010706020507" pitchFamily="18" charset="2"/>
              <a:buChar char=""/>
              <a:tabLst>
                <a:tab pos="457200" algn="l"/>
              </a:tabLst>
            </a:pPr>
            <a:r>
              <a:rPr lang="pt-BR" sz="1800" b="1" kern="0" dirty="0">
                <a:solidFill>
                  <a:srgbClr val="06142D"/>
                </a:solidFill>
                <a:effectLst/>
                <a:latin typeface="Calibri" panose="020F0502020204030204" pitchFamily="34" charset="0"/>
                <a:ea typeface="Times New Roman" panose="02020603050405020304" pitchFamily="18" charset="0"/>
              </a:rPr>
              <a:t>155 - Segurança e Saúde dos Trabalhadores, (1981 )</a:t>
            </a:r>
          </a:p>
          <a:p>
            <a:pPr marL="342900" lvl="0" indent="-342900">
              <a:lnSpc>
                <a:spcPct val="107000"/>
              </a:lnSpc>
              <a:spcAft>
                <a:spcPts val="800"/>
              </a:spcAft>
              <a:buSzPts val="1000"/>
              <a:buFont typeface="Symbol" panose="05050102010706020507" pitchFamily="18" charset="2"/>
              <a:buChar char=""/>
              <a:tabLst>
                <a:tab pos="457200" algn="l"/>
              </a:tabLst>
            </a:pPr>
            <a:r>
              <a:rPr lang="pt-BR" sz="1800" b="1" kern="0" dirty="0">
                <a:solidFill>
                  <a:srgbClr val="06142D"/>
                </a:solidFill>
                <a:effectLst/>
                <a:latin typeface="Calibri" panose="020F0502020204030204" pitchFamily="34" charset="0"/>
                <a:ea typeface="Times New Roman" panose="02020603050405020304" pitchFamily="18" charset="0"/>
              </a:rPr>
              <a:t>187 - Quadro Promocional para a Segurança e Saúde Ocupacional  (2006)</a:t>
            </a:r>
            <a:r>
              <a:rPr lang="pt-BR" sz="1800" kern="0" dirty="0">
                <a:solidFill>
                  <a:srgbClr val="06142D"/>
                </a:solidFill>
                <a:effectLst/>
                <a:latin typeface="Calibri" panose="020F0502020204030204" pitchFamily="34" charset="0"/>
                <a:ea typeface="Times New Roman" panose="02020603050405020304" pitchFamily="18" charset="0"/>
              </a:rPr>
              <a:t> </a:t>
            </a:r>
            <a:endParaRPr lang="pt-BR" sz="1800" kern="0" dirty="0">
              <a:solidFill>
                <a:srgbClr val="06142D"/>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pt-BR" sz="1800" kern="100" dirty="0">
              <a:solidFill>
                <a:srgbClr val="06142D"/>
              </a:solidFill>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300937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BDC75D-419E-99D0-8437-9AC4F4DF5754}"/>
              </a:ext>
            </a:extLst>
          </p:cNvPr>
          <p:cNvSpPr>
            <a:spLocks noGrp="1"/>
          </p:cNvSpPr>
          <p:nvPr>
            <p:ph type="title"/>
          </p:nvPr>
        </p:nvSpPr>
        <p:spPr/>
        <p:txBody>
          <a:bodyPr>
            <a:normAutofit fontScale="90000"/>
          </a:bodyPr>
          <a:lstStyle/>
          <a:p>
            <a:pPr algn="ctr">
              <a:lnSpc>
                <a:spcPct val="107000"/>
              </a:lnSpc>
              <a:spcAft>
                <a:spcPts val="800"/>
              </a:spcAft>
            </a:pPr>
            <a:r>
              <a:rPr lang="pt-BR" sz="22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Convenção 155</a:t>
            </a:r>
            <a:br>
              <a:rPr lang="pt-BR" sz="2200" b="1" kern="100" dirty="0">
                <a:effectLst/>
                <a:latin typeface="Calibri" panose="020F0502020204030204" pitchFamily="34" charset="0"/>
                <a:ea typeface="Calibri" panose="020F0502020204030204" pitchFamily="34" charset="0"/>
                <a:cs typeface="Times New Roman" panose="02020603050405020304" pitchFamily="18" charset="0"/>
              </a:rPr>
            </a:br>
            <a:r>
              <a:rPr lang="pt-BR" sz="22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br>
              <a:rPr lang="pt-BR" sz="2200" b="1" kern="100" dirty="0">
                <a:effectLst/>
                <a:latin typeface="Calibri" panose="020F0502020204030204" pitchFamily="34" charset="0"/>
                <a:ea typeface="Calibri" panose="020F0502020204030204" pitchFamily="34" charset="0"/>
                <a:cs typeface="Times New Roman" panose="02020603050405020304" pitchFamily="18" charset="0"/>
              </a:rPr>
            </a:br>
            <a:r>
              <a:rPr lang="pt-BR" sz="22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Princípios e Diretrizes para uma Política Nacional </a:t>
            </a:r>
            <a:br>
              <a:rPr lang="pt-B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pt-BR" dirty="0"/>
          </a:p>
        </p:txBody>
      </p:sp>
      <p:sp>
        <p:nvSpPr>
          <p:cNvPr id="3" name="Espaço Reservado para Conteúdo 2">
            <a:extLst>
              <a:ext uri="{FF2B5EF4-FFF2-40B4-BE49-F238E27FC236}">
                <a16:creationId xmlns:a16="http://schemas.microsoft.com/office/drawing/2014/main" id="{E7609DB6-2CB9-D32C-3E24-A567E6C82976}"/>
              </a:ext>
            </a:extLst>
          </p:cNvPr>
          <p:cNvSpPr>
            <a:spLocks noGrp="1"/>
          </p:cNvSpPr>
          <p:nvPr>
            <p:ph idx="1"/>
          </p:nvPr>
        </p:nvSpPr>
        <p:spPr>
          <a:xfrm>
            <a:off x="677334" y="2160589"/>
            <a:ext cx="9261796" cy="3880773"/>
          </a:xfrm>
        </p:spPr>
        <p:txBody>
          <a:bodyPr>
            <a:normAutofit fontScale="92500" lnSpcReduction="10000"/>
          </a:bodyPr>
          <a:lstStyle/>
          <a:p>
            <a:pPr algn="just">
              <a:lnSpc>
                <a:spcPct val="107000"/>
              </a:lnSpc>
              <a:spcAft>
                <a:spcPts val="800"/>
              </a:spcAft>
            </a:pPr>
            <a:r>
              <a:rPr lang="pt-BR"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Art. 4 — 1. Todo Membro deverá, em consulta com as organizações mais representativas de empregadores e de trabalhadores, e levando em conta as condições e as práticas nacionais, formular, pôr em prática e reexaminar periodicamente uma política nacional coerente em matéria de segurança e saúde dos trabalhadores e o meio-ambiente de trabalho.</a:t>
            </a:r>
            <a:endParaRPr lang="pt-BR" sz="2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2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Art. 16 — 1. Deverá ser exigido dos empregadores que, </a:t>
            </a:r>
            <a:r>
              <a:rPr lang="pt-BR" sz="2200" u="sng"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na medida que for razoável e possível</a:t>
            </a:r>
            <a:r>
              <a:rPr lang="pt-BR" sz="2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garantam que os locais de trabalho, o maquinário, os equipamentos e as operações e processos que estiverem sob seu controle são seguros e não envolvem risco algum para a segurança e a saúde dos trabalhadores.</a:t>
            </a:r>
            <a:endParaRPr lang="pt-BR" sz="2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636501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C023082-8816-FDEB-DA82-3CE43527005A}"/>
              </a:ext>
            </a:extLst>
          </p:cNvPr>
          <p:cNvSpPr>
            <a:spLocks noGrp="1"/>
          </p:cNvSpPr>
          <p:nvPr>
            <p:ph idx="1"/>
          </p:nvPr>
        </p:nvSpPr>
        <p:spPr>
          <a:xfrm>
            <a:off x="677334" y="1192697"/>
            <a:ext cx="9235292" cy="4848666"/>
          </a:xfrm>
        </p:spPr>
        <p:txBody>
          <a:bodyPr>
            <a:normAutofit/>
          </a:bodyPr>
          <a:lstStyle/>
          <a:p>
            <a:pPr algn="just">
              <a:lnSpc>
                <a:spcPct val="107000"/>
              </a:lnSpc>
              <a:spcAft>
                <a:spcPts val="800"/>
              </a:spcAft>
            </a:pPr>
            <a:r>
              <a:rPr lang="pt-BR" sz="2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Art. 19 — Deverão ser adotadas disposições, em nível de empresa, em virtude das quais:</a:t>
            </a:r>
            <a:endParaRPr lang="pt-B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2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marL="0" indent="0" algn="just">
              <a:lnSpc>
                <a:spcPct val="107000"/>
              </a:lnSpc>
              <a:spcAft>
                <a:spcPts val="800"/>
              </a:spcAft>
              <a:buNone/>
            </a:pPr>
            <a:r>
              <a:rPr lang="pt-BR" sz="2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 os trabalhadores ou seus representantes e, quando for o caso, suas organizações representativas na empresa estejam habilitados, em conformidade com a legislação e a prática nacionais, </a:t>
            </a:r>
            <a:r>
              <a:rPr lang="pt-BR" sz="2000" b="1" u="sng"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para examinarem todos os aspectos da segurança e a saúde relacionados com seu trabalho, e sejam consultados nesse sentido pelo empregador</a:t>
            </a:r>
            <a:r>
              <a:rPr lang="pt-BR" sz="2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pt-B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pt-BR" sz="2000" dirty="0">
                <a:solidFill>
                  <a:schemeClr val="tx1"/>
                </a:solidFill>
                <a:effectLst/>
                <a:latin typeface="Calibri" panose="020F0502020204030204" pitchFamily="34" charset="0"/>
                <a:ea typeface="Calibri" panose="020F0502020204030204" pitchFamily="34" charset="0"/>
              </a:rPr>
              <a:t>Art. 20 — A cooperação entre os empregadores e os trabalhadores ou seus representantes na empresa </a:t>
            </a:r>
            <a:r>
              <a:rPr lang="pt-BR" sz="2000" u="sng" dirty="0">
                <a:solidFill>
                  <a:schemeClr val="tx1"/>
                </a:solidFill>
                <a:effectLst/>
                <a:latin typeface="Calibri" panose="020F0502020204030204" pitchFamily="34" charset="0"/>
                <a:ea typeface="Calibri" panose="020F0502020204030204" pitchFamily="34" charset="0"/>
              </a:rPr>
              <a:t>deverá ser um elemento essencial das medidas em matéria de organização e de outro tipo,</a:t>
            </a:r>
            <a:r>
              <a:rPr lang="pt-BR" sz="2000" dirty="0">
                <a:solidFill>
                  <a:schemeClr val="tx1"/>
                </a:solidFill>
                <a:effectLst/>
                <a:latin typeface="Calibri" panose="020F0502020204030204" pitchFamily="34" charset="0"/>
                <a:ea typeface="Calibri" panose="020F0502020204030204" pitchFamily="34" charset="0"/>
              </a:rPr>
              <a:t> que forem adotada</a:t>
            </a:r>
            <a:r>
              <a:rPr lang="pt-BR" sz="2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 para a aplicação dos artigos  16 a 19 da presente Convenção.</a:t>
            </a:r>
            <a:endParaRPr lang="pt-B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pt-BR" sz="2000" dirty="0"/>
          </a:p>
        </p:txBody>
      </p:sp>
    </p:spTree>
    <p:extLst>
      <p:ext uri="{BB962C8B-B14F-4D97-AF65-F5344CB8AC3E}">
        <p14:creationId xmlns:p14="http://schemas.microsoft.com/office/powerpoint/2010/main" val="331920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57304C-3D7B-F1B1-BABF-3F276AFBDB6D}"/>
              </a:ext>
            </a:extLst>
          </p:cNvPr>
          <p:cNvSpPr>
            <a:spLocks noGrp="1"/>
          </p:cNvSpPr>
          <p:nvPr>
            <p:ph type="title"/>
          </p:nvPr>
        </p:nvSpPr>
        <p:spPr>
          <a:xfrm>
            <a:off x="677334" y="609600"/>
            <a:ext cx="8596668" cy="781878"/>
          </a:xfrm>
        </p:spPr>
        <p:txBody>
          <a:bodyPr>
            <a:normAutofit fontScale="90000"/>
          </a:bodyPr>
          <a:lstStyle/>
          <a:p>
            <a:pPr algn="ctr"/>
            <a:r>
              <a:rPr lang="pt-BR" sz="2400" b="1" dirty="0">
                <a:solidFill>
                  <a:schemeClr val="tx1"/>
                </a:solidFill>
                <a:latin typeface="Calibri" panose="020F0502020204030204" pitchFamily="34" charset="0"/>
                <a:cs typeface="Calibri" panose="020F0502020204030204" pitchFamily="34" charset="0"/>
              </a:rPr>
              <a:t>Convenção 161 OIT</a:t>
            </a:r>
            <a:br>
              <a:rPr lang="pt-BR" sz="2400" b="1" dirty="0">
                <a:solidFill>
                  <a:schemeClr val="tx1"/>
                </a:solidFill>
                <a:latin typeface="Calibri" panose="020F0502020204030204" pitchFamily="34" charset="0"/>
                <a:cs typeface="Calibri" panose="020F0502020204030204" pitchFamily="34" charset="0"/>
              </a:rPr>
            </a:br>
            <a:r>
              <a:rPr lang="pt-BR" sz="2400" b="1" dirty="0">
                <a:solidFill>
                  <a:schemeClr val="tx1"/>
                </a:solidFill>
                <a:latin typeface="Calibri" panose="020F0502020204030204" pitchFamily="34" charset="0"/>
                <a:cs typeface="Calibri" panose="020F0502020204030204" pitchFamily="34" charset="0"/>
              </a:rPr>
              <a:t>sobre os serviços de saúde no local de trabalho</a:t>
            </a:r>
          </a:p>
        </p:txBody>
      </p:sp>
      <p:sp>
        <p:nvSpPr>
          <p:cNvPr id="3" name="Espaço Reservado para Conteúdo 2">
            <a:extLst>
              <a:ext uri="{FF2B5EF4-FFF2-40B4-BE49-F238E27FC236}">
                <a16:creationId xmlns:a16="http://schemas.microsoft.com/office/drawing/2014/main" id="{CA245A97-0286-2003-C7A8-23E7C7E6F67C}"/>
              </a:ext>
            </a:extLst>
          </p:cNvPr>
          <p:cNvSpPr>
            <a:spLocks noGrp="1"/>
          </p:cNvSpPr>
          <p:nvPr>
            <p:ph idx="1"/>
          </p:nvPr>
        </p:nvSpPr>
        <p:spPr>
          <a:xfrm>
            <a:off x="677334" y="1683511"/>
            <a:ext cx="9049762" cy="4564889"/>
          </a:xfrm>
        </p:spPr>
        <p:txBody>
          <a:bodyPr/>
          <a:lstStyle/>
          <a:p>
            <a:r>
              <a:rPr lang="pt-BR" b="0" i="0" dirty="0">
                <a:solidFill>
                  <a:schemeClr val="tx1"/>
                </a:solidFill>
                <a:effectLst/>
                <a:latin typeface="Noto Sans" panose="020B0502040504020204" pitchFamily="34" charset="0"/>
              </a:rPr>
              <a:t>Art. 5 — Sem prejuízo da responsabilidade de cada empregador a respeito da saúde e da segurança dos trabalhadores que emprega, e tendo na devida conta a necessidade de participação dos trabalhadores em matéria de segurança e saúde no trabalho,</a:t>
            </a:r>
          </a:p>
          <a:p>
            <a:endParaRPr lang="pt-BR" b="0" i="0" dirty="0">
              <a:solidFill>
                <a:schemeClr val="tx1"/>
              </a:solidFill>
              <a:effectLst/>
              <a:latin typeface="Noto Sans" panose="020B0502040504020204" pitchFamily="34" charset="0"/>
            </a:endParaRPr>
          </a:p>
          <a:p>
            <a:r>
              <a:rPr lang="pt-BR" b="0" i="0" dirty="0">
                <a:solidFill>
                  <a:schemeClr val="tx1"/>
                </a:solidFill>
                <a:effectLst/>
                <a:latin typeface="Noto Sans" panose="020B0502040504020204" pitchFamily="34" charset="0"/>
              </a:rPr>
              <a:t>Art. 8 — O empregador, os trabalhadores e seus representantes, quando estes existam, </a:t>
            </a:r>
            <a:r>
              <a:rPr lang="pt-BR" b="0" i="0" u="sng" dirty="0">
                <a:solidFill>
                  <a:schemeClr val="tx1"/>
                </a:solidFill>
                <a:effectLst/>
                <a:latin typeface="Noto Sans" panose="020B0502040504020204" pitchFamily="34" charset="0"/>
              </a:rPr>
              <a:t>devem cooperar e participar na organização de serviços de saúde no trabalho e de outras medidas a eles relativas, em bases </a:t>
            </a:r>
            <a:r>
              <a:rPr lang="pt-BR" b="0" i="0" u="sng" dirty="0" err="1">
                <a:solidFill>
                  <a:schemeClr val="tx1"/>
                </a:solidFill>
                <a:effectLst/>
                <a:latin typeface="Noto Sans" panose="020B0502040504020204" pitchFamily="34" charset="0"/>
              </a:rPr>
              <a:t>eqüitativas</a:t>
            </a:r>
            <a:r>
              <a:rPr lang="pt-BR" b="0" i="0" dirty="0">
                <a:solidFill>
                  <a:schemeClr val="tx1"/>
                </a:solidFill>
                <a:effectLst/>
                <a:latin typeface="Noto Sans" panose="020B0502040504020204" pitchFamily="34" charset="0"/>
              </a:rPr>
              <a:t>.</a:t>
            </a:r>
          </a:p>
          <a:p>
            <a:endParaRPr lang="pt-BR" b="0" i="0" dirty="0">
              <a:solidFill>
                <a:schemeClr val="tx1"/>
              </a:solidFill>
              <a:effectLst/>
              <a:latin typeface="Noto Sans" panose="020B0502040504020204" pitchFamily="34" charset="0"/>
            </a:endParaRPr>
          </a:p>
          <a:p>
            <a:r>
              <a:rPr lang="pt-BR" b="0" i="0" dirty="0">
                <a:solidFill>
                  <a:schemeClr val="tx1"/>
                </a:solidFill>
                <a:effectLst/>
                <a:latin typeface="Noto Sans" panose="020B0502040504020204" pitchFamily="34" charset="0"/>
              </a:rPr>
              <a:t>Art. 10 — O pessoal prestador de serviços de saúde no trabalho deverá gozar de independência profissional completa com relação ao empregador, aos trabalhadores e aos seus representantes, quando estes existirem, no que tange às funções estabelecidas no Artigo 5.</a:t>
            </a:r>
            <a:endParaRPr lang="pt-BR" dirty="0">
              <a:solidFill>
                <a:schemeClr val="tx1"/>
              </a:solidFill>
            </a:endParaRPr>
          </a:p>
        </p:txBody>
      </p:sp>
    </p:spTree>
    <p:extLst>
      <p:ext uri="{BB962C8B-B14F-4D97-AF65-F5344CB8AC3E}">
        <p14:creationId xmlns:p14="http://schemas.microsoft.com/office/powerpoint/2010/main" val="3643896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223318-6A0E-1A2F-7884-7D0B9ED20B35}"/>
              </a:ext>
            </a:extLst>
          </p:cNvPr>
          <p:cNvSpPr>
            <a:spLocks noGrp="1"/>
          </p:cNvSpPr>
          <p:nvPr>
            <p:ph type="title"/>
          </p:nvPr>
        </p:nvSpPr>
        <p:spPr>
          <a:xfrm>
            <a:off x="677334" y="609600"/>
            <a:ext cx="8596668" cy="1086678"/>
          </a:xfrm>
        </p:spPr>
        <p:txBody>
          <a:bodyPr>
            <a:normAutofit fontScale="90000"/>
          </a:bodyPr>
          <a:lstStyle/>
          <a:p>
            <a:pPr algn="ctr">
              <a:lnSpc>
                <a:spcPct val="107000"/>
              </a:lnSpc>
              <a:spcAft>
                <a:spcPts val="800"/>
              </a:spcAft>
            </a:pPr>
            <a:r>
              <a:rPr lang="pt-BR" sz="2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Política Nacional de Segurança e Saúde no Trabalho</a:t>
            </a:r>
            <a:br>
              <a:rPr lang="pt-BR" sz="20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pt-BR"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pt-BR" sz="20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Decreto Nº 7.602, de 7 de Novembro De 2011</a:t>
            </a:r>
            <a:br>
              <a:rPr lang="pt-BR"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pt-BR" sz="2000" b="1" dirty="0">
              <a:solidFill>
                <a:schemeClr val="tx1"/>
              </a:solidFill>
            </a:endParaRPr>
          </a:p>
        </p:txBody>
      </p:sp>
      <p:sp>
        <p:nvSpPr>
          <p:cNvPr id="3" name="Espaço Reservado para Conteúdo 2">
            <a:extLst>
              <a:ext uri="{FF2B5EF4-FFF2-40B4-BE49-F238E27FC236}">
                <a16:creationId xmlns:a16="http://schemas.microsoft.com/office/drawing/2014/main" id="{531CEEFB-3757-A1E2-14A3-F425511619CD}"/>
              </a:ext>
            </a:extLst>
          </p:cNvPr>
          <p:cNvSpPr>
            <a:spLocks noGrp="1"/>
          </p:cNvSpPr>
          <p:nvPr>
            <p:ph idx="1"/>
          </p:nvPr>
        </p:nvSpPr>
        <p:spPr>
          <a:xfrm>
            <a:off x="677334" y="1696278"/>
            <a:ext cx="9261796" cy="4345085"/>
          </a:xfrm>
        </p:spPr>
        <p:txBody>
          <a:bodyPr>
            <a:normAutofit/>
          </a:bodyPr>
          <a:lstStyle/>
          <a:p>
            <a:r>
              <a:rPr lang="pt-BR" sz="2000" dirty="0">
                <a:solidFill>
                  <a:schemeClr val="tx1"/>
                </a:solidFill>
                <a:effectLst/>
                <a:latin typeface="Calibri" panose="020F0502020204030204" pitchFamily="34" charset="0"/>
                <a:ea typeface="Calibri" panose="020F0502020204030204" pitchFamily="34" charset="0"/>
              </a:rPr>
              <a:t> Comissão Tripartite de Saúde e Segurança no Trabalho – CTSST</a:t>
            </a:r>
          </a:p>
          <a:p>
            <a:pPr algn="just">
              <a:lnSpc>
                <a:spcPct val="107000"/>
              </a:lnSpc>
              <a:spcAft>
                <a:spcPts val="800"/>
              </a:spcAft>
            </a:pPr>
            <a:r>
              <a:rPr lang="pt-BR" sz="2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PNSST tem por princípios:</a:t>
            </a:r>
            <a:endParaRPr lang="pt-B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2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universalidade;</a:t>
            </a:r>
            <a:endParaRPr lang="pt-B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2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 prevenção;</a:t>
            </a:r>
            <a:endParaRPr lang="pt-B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2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 precedência das ações de promoção, proteção e prevenção sobre as de assistência, reabilitação e reparação;</a:t>
            </a:r>
            <a:endParaRPr lang="pt-B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2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 diálogo social; e</a:t>
            </a:r>
            <a:endParaRPr lang="pt-B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2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 integralidade;</a:t>
            </a:r>
            <a:endParaRPr lang="pt-B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pt-BR" sz="2000" dirty="0"/>
          </a:p>
        </p:txBody>
      </p:sp>
    </p:spTree>
    <p:extLst>
      <p:ext uri="{BB962C8B-B14F-4D97-AF65-F5344CB8AC3E}">
        <p14:creationId xmlns:p14="http://schemas.microsoft.com/office/powerpoint/2010/main" val="1797974383"/>
      </p:ext>
    </p:extLst>
  </p:cSld>
  <p:clrMapOvr>
    <a:masterClrMapping/>
  </p:clrMapOvr>
</p:sld>
</file>

<file path=ppt/theme/theme1.xml><?xml version="1.0" encoding="utf-8"?>
<a:theme xmlns:a="http://schemas.openxmlformats.org/drawingml/2006/main" name="Facetad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281</TotalTime>
  <Words>2483</Words>
  <Application>Microsoft Office PowerPoint</Application>
  <PresentationFormat>Widescreen</PresentationFormat>
  <Paragraphs>155</Paragraphs>
  <Slides>22</Slides>
  <Notes>0</Notes>
  <HiddenSlides>0</HiddenSlides>
  <MMClips>0</MMClips>
  <ScaleCrop>false</ScaleCrop>
  <HeadingPairs>
    <vt:vector size="4" baseType="variant">
      <vt:variant>
        <vt:lpstr>Tema</vt:lpstr>
      </vt:variant>
      <vt:variant>
        <vt:i4>1</vt:i4>
      </vt:variant>
      <vt:variant>
        <vt:lpstr>Títulos de slides</vt:lpstr>
      </vt:variant>
      <vt:variant>
        <vt:i4>22</vt:i4>
      </vt:variant>
    </vt:vector>
  </HeadingPairs>
  <TitlesOfParts>
    <vt:vector size="23" baseType="lpstr">
      <vt:lpstr>Facetado</vt:lpstr>
      <vt:lpstr>vigilância  e  atenção à saúde dos trabalhador</vt:lpstr>
      <vt:lpstr>Art. 1º A República Federativa do Brasil, formada pela união indissolúvel dos Estados e Municípios e do Distrito Federal, constitui-se em Estado Democrático de Direito e tem como fundamentos:</vt:lpstr>
      <vt:lpstr>Direito à Saúde Competência concorrente </vt:lpstr>
      <vt:lpstr>Art. 5º Todos são iguais perante a lei, sem distinção de qualquer natureza, garantindo-se aos brasileiros e aos estrangeiros residentes no País a inviolabilidade do direito à vida, à liberdade, à igualdade, à segurança e à propriedade, nos termos seguintes: </vt:lpstr>
      <vt:lpstr>OIT  Princípios e Direitos Fundamentais no Trabalho</vt:lpstr>
      <vt:lpstr>Convenção 155   Princípios e Diretrizes para uma Política Nacional  </vt:lpstr>
      <vt:lpstr>Apresentação do PowerPoint</vt:lpstr>
      <vt:lpstr>Convenção 161 OIT sobre os serviços de saúde no local de trabalho</vt:lpstr>
      <vt:lpstr>Política Nacional de Segurança e Saúde no Trabalho  Decreto Nº 7.602, de 7 de Novembro De 2011 </vt:lpstr>
      <vt:lpstr>Apresentação do PowerPoint</vt:lpstr>
      <vt:lpstr>PLANSAT </vt:lpstr>
      <vt:lpstr> LEI Nº 8.080, DE 19 DE SETEMBRO DE 1990. </vt:lpstr>
      <vt:lpstr> Política Nacional de Saúde do Trabalhador e Trabalhadora </vt:lpstr>
      <vt:lpstr>DOS PRINCÍPIOS E DAS DIRETRIZES </vt:lpstr>
      <vt:lpstr>DOS OBJETIVOS</vt:lpstr>
      <vt:lpstr>Apresentação do PowerPoint</vt:lpstr>
      <vt:lpstr>DAS ESTRATÉGIAS</vt:lpstr>
      <vt:lpstr>Apresentação do PowerPoint</vt:lpstr>
      <vt:lpstr>Apresentação do PowerPoint</vt:lpstr>
      <vt:lpstr>Lei 8213/91</vt:lpstr>
      <vt:lpstr> Lei 10.101/200 Participação nos lucros e prêmios </vt:lpstr>
      <vt:lpstr> Convenção 190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vigilância  e  atenção à saúde dos trabalhador</dc:title>
  <dc:creator>Leonor</dc:creator>
  <cp:lastModifiedBy>Usuário Convidado</cp:lastModifiedBy>
  <cp:revision>13</cp:revision>
  <dcterms:created xsi:type="dcterms:W3CDTF">2023-07-18T18:48:35Z</dcterms:created>
  <dcterms:modified xsi:type="dcterms:W3CDTF">2023-07-20T14:35:23Z</dcterms:modified>
</cp:coreProperties>
</file>